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424" r:id="rId3"/>
    <p:sldId id="380" r:id="rId4"/>
    <p:sldId id="423" r:id="rId5"/>
    <p:sldId id="420" r:id="rId6"/>
    <p:sldId id="398" r:id="rId7"/>
    <p:sldId id="419" r:id="rId8"/>
    <p:sldId id="277" r:id="rId9"/>
    <p:sldId id="287" r:id="rId10"/>
    <p:sldId id="280" r:id="rId11"/>
    <p:sldId id="282" r:id="rId12"/>
    <p:sldId id="283" r:id="rId13"/>
    <p:sldId id="284" r:id="rId14"/>
    <p:sldId id="285" r:id="rId15"/>
    <p:sldId id="286" r:id="rId16"/>
    <p:sldId id="281" r:id="rId17"/>
    <p:sldId id="279" r:id="rId18"/>
    <p:sldId id="275" r:id="rId19"/>
    <p:sldId id="289" r:id="rId20"/>
    <p:sldId id="421" r:id="rId21"/>
    <p:sldId id="422" r:id="rId22"/>
    <p:sldId id="406" r:id="rId23"/>
    <p:sldId id="407" r:id="rId24"/>
    <p:sldId id="290" r:id="rId25"/>
    <p:sldId id="404" r:id="rId26"/>
    <p:sldId id="405" r:id="rId27"/>
    <p:sldId id="400" r:id="rId28"/>
    <p:sldId id="326" r:id="rId29"/>
    <p:sldId id="399" r:id="rId30"/>
    <p:sldId id="293" r:id="rId31"/>
    <p:sldId id="416" r:id="rId32"/>
    <p:sldId id="403" r:id="rId33"/>
    <p:sldId id="409" r:id="rId34"/>
    <p:sldId id="410" r:id="rId35"/>
    <p:sldId id="411" r:id="rId36"/>
    <p:sldId id="412" r:id="rId37"/>
    <p:sldId id="413" r:id="rId38"/>
    <p:sldId id="451" r:id="rId39"/>
    <p:sldId id="313" r:id="rId40"/>
    <p:sldId id="417" r:id="rId41"/>
    <p:sldId id="337" r:id="rId42"/>
    <p:sldId id="418" r:id="rId43"/>
    <p:sldId id="414" r:id="rId44"/>
    <p:sldId id="378" r:id="rId45"/>
    <p:sldId id="379" r:id="rId46"/>
    <p:sldId id="340" r:id="rId47"/>
    <p:sldId id="426" r:id="rId48"/>
    <p:sldId id="341" r:id="rId49"/>
    <p:sldId id="428" r:id="rId50"/>
    <p:sldId id="427" r:id="rId51"/>
    <p:sldId id="430" r:id="rId52"/>
    <p:sldId id="432" r:id="rId53"/>
    <p:sldId id="431" r:id="rId54"/>
    <p:sldId id="434" r:id="rId55"/>
    <p:sldId id="429" r:id="rId56"/>
    <p:sldId id="436" r:id="rId57"/>
    <p:sldId id="441" r:id="rId58"/>
    <p:sldId id="439" r:id="rId59"/>
    <p:sldId id="443" r:id="rId60"/>
    <p:sldId id="444" r:id="rId61"/>
    <p:sldId id="447" r:id="rId62"/>
    <p:sldId id="442" r:id="rId63"/>
    <p:sldId id="445" r:id="rId64"/>
    <p:sldId id="449" r:id="rId65"/>
    <p:sldId id="448" r:id="rId66"/>
    <p:sldId id="450" r:id="rId67"/>
    <p:sldId id="433" r:id="rId68"/>
    <p:sldId id="425" r:id="rId69"/>
    <p:sldId id="342" r:id="rId70"/>
    <p:sldId id="327" r:id="rId71"/>
    <p:sldId id="381" r:id="rId72"/>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Evans" initials="WE" lastIdx="1" clrIdx="0">
    <p:extLst>
      <p:ext uri="{19B8F6BF-5375-455C-9EA6-DF929625EA0E}">
        <p15:presenceInfo xmlns:p15="http://schemas.microsoft.com/office/powerpoint/2012/main" userId="feabf93bc811fd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00E6"/>
    <a:srgbClr val="000000"/>
    <a:srgbClr val="63D366"/>
    <a:srgbClr val="5B9BD5"/>
    <a:srgbClr val="FFC000"/>
    <a:srgbClr val="F6FC08"/>
    <a:srgbClr val="FFFF00"/>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p:scale>
          <a:sx n="66" d="100"/>
          <a:sy n="66" d="100"/>
        </p:scale>
        <p:origin x="96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ZA"/>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773BE14B-0BE3-428A-9BAC-3AAA522611CC}" type="datetimeFigureOut">
              <a:rPr lang="en-ZA" smtClean="0"/>
              <a:t>2024/12/20</a:t>
            </a:fld>
            <a:endParaRPr lang="en-ZA"/>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ZA"/>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ZA"/>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F34B107D-9FC2-4E4B-B6E8-D040C2A88ECE}" type="slidenum">
              <a:rPr lang="en-ZA" smtClean="0"/>
              <a:t>‹#›</a:t>
            </a:fld>
            <a:endParaRPr lang="en-ZA"/>
          </a:p>
        </p:txBody>
      </p:sp>
    </p:spTree>
    <p:extLst>
      <p:ext uri="{BB962C8B-B14F-4D97-AF65-F5344CB8AC3E}">
        <p14:creationId xmlns:p14="http://schemas.microsoft.com/office/powerpoint/2010/main" val="217056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shyn.com/soa/soa-turning-things-upside-dow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458" y="5286079"/>
            <a:ext cx="6341920" cy="4454646"/>
          </a:xfrm>
        </p:spPr>
        <p:txBody>
          <a:bodyPr/>
          <a:lstStyle/>
          <a:p>
            <a:r>
              <a:rPr lang="en-ZA" dirty="0"/>
              <a:t>The words should be seen as segments of a hosepipe where the segment below supplies the Business needs of the segment above. These can be broken into 3 segments: Business Direction, Business Run and Business Enablement. </a:t>
            </a:r>
          </a:p>
          <a:p>
            <a:endParaRPr lang="en-ZA" dirty="0"/>
          </a:p>
          <a:p>
            <a:r>
              <a:rPr lang="en-ZA" dirty="0"/>
              <a:t>Just as water flowing quickly through a muddy river, has brown cloudy water, and water flowing through glass pipes will be crystal clear, it is the environment that data travels through that determines its quality. </a:t>
            </a:r>
          </a:p>
          <a:p>
            <a:endParaRPr lang="en-ZA" dirty="0"/>
          </a:p>
          <a:p>
            <a:r>
              <a:rPr lang="en-ZA" dirty="0"/>
              <a:t>Each of these segments have a different set of forces causing poor data quality, and each needs to be understood, measured and managed. It is therefore unreasonable to blame the Applications and Systems Segment for poor data quality, when the Enterprise does not have a single map of their End-to-End Processes. Processes such as “Order-to-Cash” or “Hire-</a:t>
            </a:r>
            <a:r>
              <a:rPr lang="en-ZA" dirty="0" err="1"/>
              <a:t>to_Retire</a:t>
            </a:r>
            <a:r>
              <a:rPr lang="en-ZA" dirty="0"/>
              <a:t>”, each with empowered and financed Process Owners.</a:t>
            </a:r>
          </a:p>
          <a:p>
            <a:endParaRPr lang="en-ZA" dirty="0"/>
          </a:p>
          <a:p>
            <a:r>
              <a:rPr lang="en-ZA" dirty="0"/>
              <a:t>The “Information Value Chain” is a term we use for this flow through these segments, and while data is a continuous flow (counter-clockwise) it must be managed continuously based on the source of where that data is emanating from (clockwise)</a:t>
            </a:r>
          </a:p>
          <a:p>
            <a:endParaRPr lang="en-ZA" dirty="0"/>
          </a:p>
          <a:p>
            <a:r>
              <a:rPr lang="en-ZA" b="1" dirty="0">
                <a:solidFill>
                  <a:srgbClr val="FF0000"/>
                </a:solidFill>
              </a:rPr>
              <a:t>Business Connexion</a:t>
            </a:r>
            <a:r>
              <a:rPr lang="en-ZA" dirty="0"/>
              <a:t> was referred</a:t>
            </a:r>
            <a:r>
              <a:rPr lang="en-ZA" baseline="0" dirty="0"/>
              <a:t> </a:t>
            </a:r>
            <a:r>
              <a:rPr lang="en-ZA" dirty="0"/>
              <a:t>by KID as a flagship of a mature enterprise into which Master Data Management as a Business capability could be easily introduced. At the SAPHILA Conference of 2012, </a:t>
            </a:r>
            <a:r>
              <a:rPr lang="en-ZA" b="1" dirty="0">
                <a:solidFill>
                  <a:srgbClr val="FF0000"/>
                </a:solidFill>
              </a:rPr>
              <a:t>BCX</a:t>
            </a:r>
            <a:r>
              <a:rPr lang="en-ZA" dirty="0"/>
              <a:t> was asked to present their success and noted the critical success factors for implementing a successful MDM solution. All of these rely on maturing the different segments of the Information Value Chain.</a:t>
            </a:r>
          </a:p>
        </p:txBody>
      </p:sp>
      <p:sp>
        <p:nvSpPr>
          <p:cNvPr id="4" name="Slide Number Placeholder 3"/>
          <p:cNvSpPr>
            <a:spLocks noGrp="1"/>
          </p:cNvSpPr>
          <p:nvPr>
            <p:ph type="sldNum" sz="quarter" idx="10"/>
          </p:nvPr>
        </p:nvSpPr>
        <p:spPr/>
        <p:txBody>
          <a:bodyPr/>
          <a:lstStyle/>
          <a:p>
            <a:fld id="{EAB84BB8-8E84-48D9-8F22-490C3443B35A}" type="slidenum">
              <a:rPr lang="en-ZA" smtClean="0"/>
              <a:t>18</a:t>
            </a:fld>
            <a:endParaRPr lang="en-ZA"/>
          </a:p>
        </p:txBody>
      </p:sp>
    </p:spTree>
    <p:extLst>
      <p:ext uri="{BB962C8B-B14F-4D97-AF65-F5344CB8AC3E}">
        <p14:creationId xmlns:p14="http://schemas.microsoft.com/office/powerpoint/2010/main" val="231875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28</a:t>
            </a:fld>
            <a:endParaRPr lang="en-ZA"/>
          </a:p>
        </p:txBody>
      </p:sp>
    </p:spTree>
    <p:extLst>
      <p:ext uri="{BB962C8B-B14F-4D97-AF65-F5344CB8AC3E}">
        <p14:creationId xmlns:p14="http://schemas.microsoft.com/office/powerpoint/2010/main" val="101020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p:cNvSpPr>
            <a:spLocks noGrp="1"/>
          </p:cNvSpPr>
          <p:nvPr>
            <p:ph type="sldNum" sz="quarter" idx="10"/>
          </p:nvPr>
        </p:nvSpPr>
        <p:spPr/>
        <p:txBody>
          <a:bodyPr/>
          <a:lstStyle/>
          <a:p>
            <a:fld id="{EAB84BB8-8E84-48D9-8F22-490C3443B35A}" type="slidenum">
              <a:rPr lang="en-ZA" smtClean="0"/>
              <a:t>29</a:t>
            </a:fld>
            <a:endParaRPr lang="en-ZA"/>
          </a:p>
        </p:txBody>
      </p:sp>
    </p:spTree>
    <p:extLst>
      <p:ext uri="{BB962C8B-B14F-4D97-AF65-F5344CB8AC3E}">
        <p14:creationId xmlns:p14="http://schemas.microsoft.com/office/powerpoint/2010/main" val="179044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30</a:t>
            </a:fld>
            <a:endParaRPr lang="en-ZA"/>
          </a:p>
        </p:txBody>
      </p:sp>
    </p:spTree>
    <p:extLst>
      <p:ext uri="{BB962C8B-B14F-4D97-AF65-F5344CB8AC3E}">
        <p14:creationId xmlns:p14="http://schemas.microsoft.com/office/powerpoint/2010/main" val="385488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7F1F5-B8F4-55E8-6BAF-C973BE359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13AE0-475D-EF22-A62E-13CFF18CC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6A076-EB8B-C0AF-17C5-BA3C12C14039}"/>
              </a:ext>
            </a:extLst>
          </p:cNvPr>
          <p:cNvSpPr>
            <a:spLocks noGrp="1"/>
          </p:cNvSpPr>
          <p:nvPr>
            <p:ph type="body" idx="1"/>
          </p:nvPr>
        </p:nvSpPr>
        <p:spPr>
          <a:xfrm>
            <a:off x="200905" y="4823034"/>
            <a:ext cx="6534188" cy="3946118"/>
          </a:xfrm>
        </p:spPr>
        <p:txBody>
          <a:bodyPr/>
          <a:lstStyle/>
          <a:p>
            <a:r>
              <a:rPr lang="en-ZA" dirty="0"/>
              <a:t>In simple terms this is a matrix of Master Records that an Enterprise Data Architect would ensure exists to the level useful for Enterprise Data Architecture, and specifically to address the goals and accountabilities of the CDO in particular, and the Enterprise in general.</a:t>
            </a:r>
          </a:p>
          <a:p>
            <a:endParaRPr lang="en-ZA" dirty="0"/>
          </a:p>
          <a:p>
            <a:r>
              <a:rPr lang="en-ZA" dirty="0"/>
              <a:t>The Data dimensions have been indicated down the left column and these are the DAMA Data Management dimensions, which have been expanded to address the new areas of the model that speak to the Rationalised Terms and Definitions, Glossary and taxonomies, Definition Management, Information Development Management and Data Operations Management.</a:t>
            </a:r>
          </a:p>
          <a:p>
            <a:endParaRPr lang="en-ZA" dirty="0"/>
          </a:p>
          <a:p>
            <a:r>
              <a:rPr lang="en-ZA" dirty="0"/>
              <a:t>Across the top are artefacts that by their intersection with the Data Dimensions, provide “Pigeon holes” into which URLs to the respective specific artefacts can be found together with the metadata around who is busy with each, when last, the decay date, other areas using the same artefact, its purpose and any further comments.</a:t>
            </a:r>
          </a:p>
          <a:p>
            <a:endParaRPr lang="en-ZA" dirty="0"/>
          </a:p>
          <a:p>
            <a:r>
              <a:rPr lang="en-ZA" dirty="0"/>
              <a:t>Each of the intersections would be rated in terms of their maturity and trust in terms of usefulness and relevance. And colour coded to indicate the state of development or dependence. The entire grid is an ecosystem which starts with the cornerstone of the Enterprise’s Data Governance Strategy at the top left and everything flows from this strategy thereafter. Working on something in an isolated manner, such as Master Data Management, when Meta-data Management’s artefacts above and to the left have not been addressed is simply looking to waste effort and resources. Growing the Ecosystem is an accountability of the CDO, and a responsibility of the Enterprise Data Architect, with ratification from Enterprise Data Governance.</a:t>
            </a:r>
          </a:p>
          <a:p>
            <a:r>
              <a:rPr lang="en-ZA" dirty="0"/>
              <a:t>I</a:t>
            </a:r>
          </a:p>
        </p:txBody>
      </p:sp>
      <p:sp>
        <p:nvSpPr>
          <p:cNvPr id="4" name="Slide Number Placeholder 3">
            <a:extLst>
              <a:ext uri="{FF2B5EF4-FFF2-40B4-BE49-F238E27FC236}">
                <a16:creationId xmlns:a16="http://schemas.microsoft.com/office/drawing/2014/main" id="{43DA0538-82CB-831D-AFE4-2207C7F6B863}"/>
              </a:ext>
            </a:extLst>
          </p:cNvPr>
          <p:cNvSpPr>
            <a:spLocks noGrp="1"/>
          </p:cNvSpPr>
          <p:nvPr>
            <p:ph type="sldNum" sz="quarter" idx="10"/>
          </p:nvPr>
        </p:nvSpPr>
        <p:spPr/>
        <p:txBody>
          <a:bodyPr/>
          <a:lstStyle/>
          <a:p>
            <a:fld id="{EAB84BB8-8E84-48D9-8F22-490C3443B35A}" type="slidenum">
              <a:rPr lang="en-ZA" smtClean="0"/>
              <a:t>31</a:t>
            </a:fld>
            <a:endParaRPr lang="en-ZA"/>
          </a:p>
        </p:txBody>
      </p:sp>
    </p:spTree>
    <p:extLst>
      <p:ext uri="{BB962C8B-B14F-4D97-AF65-F5344CB8AC3E}">
        <p14:creationId xmlns:p14="http://schemas.microsoft.com/office/powerpoint/2010/main" val="219031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739C5-4CCA-945D-D60C-162D391F2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31BE6-B03C-C619-2131-7FEDDC1B3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36147-1366-F914-A44C-FE31EFA36A42}"/>
              </a:ext>
            </a:extLst>
          </p:cNvPr>
          <p:cNvSpPr>
            <a:spLocks noGrp="1"/>
          </p:cNvSpPr>
          <p:nvPr>
            <p:ph type="body" idx="1"/>
          </p:nvPr>
        </p:nvSpPr>
        <p:spPr>
          <a:xfrm>
            <a:off x="267873" y="4823034"/>
            <a:ext cx="6428952" cy="5106987"/>
          </a:xfrm>
        </p:spPr>
        <p:txBody>
          <a:bodyPr/>
          <a:lstStyle/>
          <a:p>
            <a:r>
              <a:rPr lang="en-ZA" dirty="0"/>
              <a:t>As shown in the definition slide, and in slides leading up to this slide, there is no single centralised accountability for Definition in the Enterprise,  and yet data is corrupted through ambiguous or confused misinterpretations of the meaning, either by humans, or by humans misunderstanding systems internal definitions, or by humans incorrectly coding programs based on misinterpretations.</a:t>
            </a:r>
          </a:p>
          <a:p>
            <a:endParaRPr lang="en-ZA" dirty="0"/>
          </a:p>
          <a:p>
            <a:r>
              <a:rPr lang="en-ZA" dirty="0"/>
              <a:t>The Chief Data Officer is accountable for the correct interpretation being attached to and used consistently throughout the flow of data as it cycles through the Enterprise. The 80/20 rule cannot be applied to data, as data is a closed cycle, where after applying this rule once data has 80% quality, after a second time, this is 80% of the 80% which = 64% quality, and so after 10 iterations of applying this rule (a common misapplication of the Agile process), the data quality is potentially 13% accurate. Would you hire someone who got 13% for their matric exams?</a:t>
            </a:r>
          </a:p>
          <a:p>
            <a:endParaRPr lang="en-ZA" dirty="0"/>
          </a:p>
          <a:p>
            <a:r>
              <a:rPr lang="en-ZA" dirty="0"/>
              <a:t>The following functions need to exist and need to work together to rationalise Terms and Definitions, to develop Global as well as specific Industry or occupation related Taxonomies and Glossaries, with the Global Glossary being prefixed with the company name and the balance prefixed with their specific view of the world. This removes the opportunity for ambiguity, even if the terms are the same. </a:t>
            </a:r>
          </a:p>
          <a:p>
            <a:endParaRPr lang="en-ZA" dirty="0"/>
          </a:p>
          <a:p>
            <a:r>
              <a:rPr lang="en-ZA" dirty="0"/>
              <a:t>Definition Management works closely with Information Development, where new requests for Information are first checked against existing availability, and where Data Development can be engaged to find or make available data whose definition properly matches the defined requirements for the information sought. Data Operations Management is the ongoing provision of existing data to existing information requirements and defends against attempts to abuse definitions in the quest to have a quick report (“even if it is a little inaccurate”)</a:t>
            </a:r>
          </a:p>
          <a:p>
            <a:endParaRPr lang="en-ZA" dirty="0"/>
          </a:p>
          <a:p>
            <a:r>
              <a:rPr lang="en-ZA" dirty="0"/>
              <a:t>It is acceptable for there to be inaccuracies in forecasts, or when test data is being created for Proofs of concepts, and this is why there is a trade-off between the Cost and Effort Architecture and the time Architecture. However, between Apps and Systems and the Information segments of the Information Value Chain, no such trade-off is permitted. It will always sow seeds that become forests of corrupted data. </a:t>
            </a:r>
          </a:p>
        </p:txBody>
      </p:sp>
      <p:sp>
        <p:nvSpPr>
          <p:cNvPr id="4" name="Slide Number Placeholder 3">
            <a:extLst>
              <a:ext uri="{FF2B5EF4-FFF2-40B4-BE49-F238E27FC236}">
                <a16:creationId xmlns:a16="http://schemas.microsoft.com/office/drawing/2014/main" id="{EA877947-6F6F-8AB5-C7DE-41ED050ACAAD}"/>
              </a:ext>
            </a:extLst>
          </p:cNvPr>
          <p:cNvSpPr>
            <a:spLocks noGrp="1"/>
          </p:cNvSpPr>
          <p:nvPr>
            <p:ph type="sldNum" sz="quarter" idx="10"/>
          </p:nvPr>
        </p:nvSpPr>
        <p:spPr/>
        <p:txBody>
          <a:bodyPr/>
          <a:lstStyle/>
          <a:p>
            <a:fld id="{EAB84BB8-8E84-48D9-8F22-490C3443B35A}" type="slidenum">
              <a:rPr lang="en-ZA" smtClean="0"/>
              <a:t>33</a:t>
            </a:fld>
            <a:endParaRPr lang="en-ZA" dirty="0"/>
          </a:p>
        </p:txBody>
      </p:sp>
    </p:spTree>
    <p:extLst>
      <p:ext uri="{BB962C8B-B14F-4D97-AF65-F5344CB8AC3E}">
        <p14:creationId xmlns:p14="http://schemas.microsoft.com/office/powerpoint/2010/main" val="1237389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7D53C-60AA-C1FB-AE99-99C743C1F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63FCF-74DB-16C1-66F8-AE87927AA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6B3CF-1011-B4AA-85D0-308902436A4D}"/>
              </a:ext>
            </a:extLst>
          </p:cNvPr>
          <p:cNvSpPr>
            <a:spLocks noGrp="1"/>
          </p:cNvSpPr>
          <p:nvPr>
            <p:ph type="body" idx="1"/>
          </p:nvPr>
        </p:nvSpPr>
        <p:spPr>
          <a:xfrm>
            <a:off x="165826" y="4823033"/>
            <a:ext cx="6530999" cy="5059662"/>
          </a:xfrm>
        </p:spPr>
        <p:txBody>
          <a:bodyPr/>
          <a:lstStyle/>
          <a:p>
            <a:r>
              <a:rPr lang="en-ZA" dirty="0"/>
              <a:t>While the CDO is responsible for the actual approved meaning, the CHRO (Chief Human Resources Officer) is accountable for the appointment of the correctly thinking humans and ensuring they are aligned to the frameworks and thought patterns the Enterprise has chosen as its “language”.</a:t>
            </a:r>
          </a:p>
          <a:p>
            <a:endParaRPr lang="en-ZA" dirty="0"/>
          </a:p>
          <a:p>
            <a:r>
              <a:rPr lang="en-ZA" dirty="0"/>
              <a:t>Induction of humans must include not only exposure to the Global Glossary, and vocation specific glossaries, (whether they are permanent, contracting or temporary) and tests should be undergone regularly to ensure continuous realignment of human communication to the Enterprise “Single Language”. </a:t>
            </a:r>
          </a:p>
          <a:p>
            <a:endParaRPr lang="en-ZA" dirty="0"/>
          </a:p>
          <a:p>
            <a:r>
              <a:rPr lang="en-ZA" dirty="0"/>
              <a:t>Any new terms and definitions must be communicated to and acknowledged by all humans (whether they are permanent, contracting or temporary) if this is vocation specific, then to those associated with that vocation/skill-set, otherwise globally to all working with the Enterprise.</a:t>
            </a:r>
          </a:p>
          <a:p>
            <a:endParaRPr lang="en-ZA" dirty="0"/>
          </a:p>
          <a:p>
            <a:r>
              <a:rPr lang="en-ZA" dirty="0"/>
              <a:t>It should be noted that as no company is an island, it is valuable for externally facing humans to be able to relate internal Terms and Definitions to the same Definitions which external customers or providers use. For this reason adoption of an Internationally accepted dictionary is a good practise.</a:t>
            </a:r>
          </a:p>
          <a:p>
            <a:endParaRPr lang="en-ZA" dirty="0"/>
          </a:p>
          <a:p>
            <a:r>
              <a:rPr lang="en-ZA" dirty="0"/>
              <a:t>Having a glossary within a document is valuable to capture the language of the day, however, not if this will be abused  by allowing unapproved Terms and Definitions to be entered into the “Single Enterprise Language”. Enterprise Terms and Definition Management must provide their seal of approval that the language and terms and definitions used are consistent with the Enterprise’s “Single Enterprise Language”.</a:t>
            </a:r>
          </a:p>
          <a:p>
            <a:endParaRPr lang="en-ZA" dirty="0"/>
          </a:p>
          <a:p>
            <a:r>
              <a:rPr lang="en-ZA" dirty="0"/>
              <a:t>The different Data Steward categories are useful at this juncture, and each of the Data Governance stewards needs to be able to represent a vocational area, an industry segment, and all must be able to adjudicate on the Global Terms and Definitions of the Single Enterprise Language, as they are the controls in the workplace and among the people.</a:t>
            </a:r>
          </a:p>
        </p:txBody>
      </p:sp>
      <p:sp>
        <p:nvSpPr>
          <p:cNvPr id="4" name="Slide Number Placeholder 3">
            <a:extLst>
              <a:ext uri="{FF2B5EF4-FFF2-40B4-BE49-F238E27FC236}">
                <a16:creationId xmlns:a16="http://schemas.microsoft.com/office/drawing/2014/main" id="{744728A5-E404-8CE4-03E0-9D8817699D28}"/>
              </a:ext>
            </a:extLst>
          </p:cNvPr>
          <p:cNvSpPr>
            <a:spLocks noGrp="1"/>
          </p:cNvSpPr>
          <p:nvPr>
            <p:ph type="sldNum" sz="quarter" idx="10"/>
          </p:nvPr>
        </p:nvSpPr>
        <p:spPr/>
        <p:txBody>
          <a:bodyPr/>
          <a:lstStyle/>
          <a:p>
            <a:fld id="{EAB84BB8-8E84-48D9-8F22-490C3443B35A}" type="slidenum">
              <a:rPr lang="en-ZA" smtClean="0"/>
              <a:t>34</a:t>
            </a:fld>
            <a:endParaRPr lang="en-ZA"/>
          </a:p>
        </p:txBody>
      </p:sp>
    </p:spTree>
    <p:extLst>
      <p:ext uri="{BB962C8B-B14F-4D97-AF65-F5344CB8AC3E}">
        <p14:creationId xmlns:p14="http://schemas.microsoft.com/office/powerpoint/2010/main" val="157157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D984-FE76-84E8-E175-E41B7B9FB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4D712-C459-BEB3-7510-812DA2EA0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8D866-1F1A-4611-4CA3-9AE550697E59}"/>
              </a:ext>
            </a:extLst>
          </p:cNvPr>
          <p:cNvSpPr>
            <a:spLocks noGrp="1"/>
          </p:cNvSpPr>
          <p:nvPr>
            <p:ph type="body" idx="1"/>
          </p:nvPr>
        </p:nvSpPr>
        <p:spPr>
          <a:xfrm>
            <a:off x="191338" y="4823034"/>
            <a:ext cx="6499109" cy="5198854"/>
          </a:xfrm>
        </p:spPr>
        <p:txBody>
          <a:bodyPr/>
          <a:lstStyle/>
          <a:p>
            <a:r>
              <a:rPr lang="en-ZA" dirty="0"/>
              <a:t>The CIO is accountable for providing the mechanisms and software tools that allow humans and other external data sources to be captured into a set of Business and Operational tools that provide the business processes with the correct data at the time that is necessary, to be presented as information in the form of combinations of data from various sources.</a:t>
            </a:r>
          </a:p>
          <a:p>
            <a:endParaRPr lang="en-ZA" dirty="0"/>
          </a:p>
          <a:p>
            <a:r>
              <a:rPr lang="en-ZA" dirty="0"/>
              <a:t>To achieve this the CIO has to bring on board systems and applications developed in different places of the world, with different mind-sets and cultures, and usually using different terms for the same or similar definitions already used in the Enterprise.</a:t>
            </a:r>
          </a:p>
          <a:p>
            <a:endParaRPr lang="en-ZA" dirty="0"/>
          </a:p>
          <a:p>
            <a:r>
              <a:rPr lang="en-ZA" dirty="0"/>
              <a:t>Further to this different Programming languages, and human </a:t>
            </a:r>
            <a:r>
              <a:rPr lang="en-ZA" dirty="0" err="1"/>
              <a:t>programers</a:t>
            </a:r>
            <a:r>
              <a:rPr lang="en-ZA" dirty="0"/>
              <a:t> also have their own personal languages and this can easily lead to misdirected actions when IT humans interact with a Business Requirement Specification without the ability to question what is actually meant by the business persons that created it. The Agile methodology of putting this group of people in the same room goes some way to resolving this divide in understanding, however, the different “Agile” initiatives on different projects or as business initiatives are still left to misunderstand one another at the more macro level. The consequence is therefore misunderstanding and confusion at the highest level of the Enterprise.</a:t>
            </a:r>
          </a:p>
          <a:p>
            <a:endParaRPr lang="en-ZA" dirty="0"/>
          </a:p>
          <a:p>
            <a:r>
              <a:rPr lang="en-ZA" dirty="0"/>
              <a:t>The CIO must therefore engage their various staff members in contributing to system, Application and programming specific Terms and Definitions, prefixing each with the source of the approved term, and these must each be related to the Definitions that exist in the Global Glossary, or in the specific Industry of vocational glossaries. </a:t>
            </a:r>
          </a:p>
          <a:p>
            <a:endParaRPr lang="en-ZA" dirty="0"/>
          </a:p>
          <a:p>
            <a:r>
              <a:rPr lang="en-ZA" dirty="0"/>
              <a:t>To the CIO, the statement to Business is “If you put Garbage-In, we can only give you Garbage-out” is not a statement that should be allowed in any business. By mapping and educating the IT staff on the “Single Enterprise Language”, misunderstanding through ambiguity and confusion can be reduced, and the IT staff can detect when they are being asked by one Business Unit to do something that would unwittingly harm another’s information.</a:t>
            </a:r>
          </a:p>
        </p:txBody>
      </p:sp>
      <p:sp>
        <p:nvSpPr>
          <p:cNvPr id="4" name="Slide Number Placeholder 3">
            <a:extLst>
              <a:ext uri="{FF2B5EF4-FFF2-40B4-BE49-F238E27FC236}">
                <a16:creationId xmlns:a16="http://schemas.microsoft.com/office/drawing/2014/main" id="{89682AF1-635B-DC23-2625-1EC2EE4EC226}"/>
              </a:ext>
            </a:extLst>
          </p:cNvPr>
          <p:cNvSpPr>
            <a:spLocks noGrp="1"/>
          </p:cNvSpPr>
          <p:nvPr>
            <p:ph type="sldNum" sz="quarter" idx="10"/>
          </p:nvPr>
        </p:nvSpPr>
        <p:spPr/>
        <p:txBody>
          <a:bodyPr/>
          <a:lstStyle/>
          <a:p>
            <a:fld id="{EAB84BB8-8E84-48D9-8F22-490C3443B35A}" type="slidenum">
              <a:rPr lang="en-ZA" smtClean="0"/>
              <a:t>35</a:t>
            </a:fld>
            <a:endParaRPr lang="en-ZA" dirty="0"/>
          </a:p>
        </p:txBody>
      </p:sp>
    </p:spTree>
    <p:extLst>
      <p:ext uri="{BB962C8B-B14F-4D97-AF65-F5344CB8AC3E}">
        <p14:creationId xmlns:p14="http://schemas.microsoft.com/office/powerpoint/2010/main" val="387442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6C0D7-6216-71CC-F6CF-B30B13907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E1250-2FE2-2B22-596E-D43A5DAAE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E2853-B3D3-B33B-5809-A01C088BAC82}"/>
              </a:ext>
            </a:extLst>
          </p:cNvPr>
          <p:cNvSpPr>
            <a:spLocks noGrp="1"/>
          </p:cNvSpPr>
          <p:nvPr>
            <p:ph type="body" idx="1"/>
          </p:nvPr>
        </p:nvSpPr>
        <p:spPr>
          <a:xfrm>
            <a:off x="143503" y="4823034"/>
            <a:ext cx="6620290" cy="3946118"/>
          </a:xfrm>
        </p:spPr>
        <p:txBody>
          <a:bodyPr/>
          <a:lstStyle/>
          <a:p>
            <a:r>
              <a:rPr lang="en-ZA" dirty="0"/>
              <a:t>The CTO (Chief Technology Officer) is accountable for the Infrastructure through which the Enterprise flows its meaning in the form of data. To the CTO, data is simply “stuff” which must be stored, or moved from one place to another, usually within certain time frames. </a:t>
            </a:r>
          </a:p>
          <a:p>
            <a:endParaRPr lang="en-ZA" dirty="0"/>
          </a:p>
          <a:p>
            <a:r>
              <a:rPr lang="en-ZA" dirty="0"/>
              <a:t>A large consideration for the CTO is the provision for assurance that the stuff (data) can be kept secure, and that should there be an error, that the stuff has an alternative path to get to where the Business needs it. Data </a:t>
            </a:r>
            <a:r>
              <a:rPr lang="en-ZA" dirty="0" err="1"/>
              <a:t>Performace</a:t>
            </a:r>
            <a:r>
              <a:rPr lang="en-ZA" dirty="0"/>
              <a:t> is a key-word, in the CTO’s world, however, as data becomes duplicated, due to confusion or ambiguity, this places an unnecessary load on the infrastructure the CTO has to maintain, ballooning this volume each time new duplication is created.</a:t>
            </a:r>
          </a:p>
          <a:p>
            <a:endParaRPr lang="en-ZA" dirty="0"/>
          </a:p>
          <a:p>
            <a:r>
              <a:rPr lang="en-ZA" dirty="0"/>
              <a:t>To add to the woes of the CTO, there are data flows (i.e. bandwidth demands on network infrastructure) that was created sometime ago to service a Business need that no longer exists. Unfortunately, restructuring of businesses almost never means re-evaluation of and decommissioning of unnecessary data flows.  So more and more bandwidth is demanded, but budget keeps getting cut.</a:t>
            </a:r>
          </a:p>
          <a:p>
            <a:endParaRPr lang="en-ZA" dirty="0"/>
          </a:p>
          <a:p>
            <a:r>
              <a:rPr lang="en-ZA" dirty="0"/>
              <a:t>The same challenge exists with data stores, where data is no longer required, and it simply exists in pools whose quality and relevance are not maintained. This results in “stagnating” and therefore corrupting data, when some unsuspecting person discovers and attempts to combine their good clean data with data from these relatively ancient data sources. The CTO’s ideal would be to remove duplication, and move unused data stores to cheap storage until no longer needed and thereafter archiving or deleting the data.</a:t>
            </a:r>
          </a:p>
          <a:p>
            <a:endParaRPr lang="en-ZA" dirty="0"/>
          </a:p>
          <a:p>
            <a:r>
              <a:rPr lang="en-ZA" dirty="0"/>
              <a:t>For this, the CTO needs Technology Data Stewards who are represented on the Data Stewardship Committee and have an ear out for such missed opportunities to reduce costs.</a:t>
            </a:r>
          </a:p>
        </p:txBody>
      </p:sp>
      <p:sp>
        <p:nvSpPr>
          <p:cNvPr id="4" name="Slide Number Placeholder 3">
            <a:extLst>
              <a:ext uri="{FF2B5EF4-FFF2-40B4-BE49-F238E27FC236}">
                <a16:creationId xmlns:a16="http://schemas.microsoft.com/office/drawing/2014/main" id="{5E41271B-BD80-47AF-FB00-DA28830E6C0E}"/>
              </a:ext>
            </a:extLst>
          </p:cNvPr>
          <p:cNvSpPr>
            <a:spLocks noGrp="1"/>
          </p:cNvSpPr>
          <p:nvPr>
            <p:ph type="sldNum" sz="quarter" idx="10"/>
          </p:nvPr>
        </p:nvSpPr>
        <p:spPr/>
        <p:txBody>
          <a:bodyPr/>
          <a:lstStyle/>
          <a:p>
            <a:fld id="{EAB84BB8-8E84-48D9-8F22-490C3443B35A}" type="slidenum">
              <a:rPr lang="en-ZA" smtClean="0"/>
              <a:t>36</a:t>
            </a:fld>
            <a:endParaRPr lang="en-ZA"/>
          </a:p>
        </p:txBody>
      </p:sp>
    </p:spTree>
    <p:extLst>
      <p:ext uri="{BB962C8B-B14F-4D97-AF65-F5344CB8AC3E}">
        <p14:creationId xmlns:p14="http://schemas.microsoft.com/office/powerpoint/2010/main" val="224922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02954-65FD-D1BA-6DD8-607C4F763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3821D-DB98-5F5B-AD06-DDA2A555E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0266A-9D63-3BF1-FCD0-F8EF87EE2F52}"/>
              </a:ext>
            </a:extLst>
          </p:cNvPr>
          <p:cNvSpPr>
            <a:spLocks noGrp="1"/>
          </p:cNvSpPr>
          <p:nvPr>
            <p:ph type="body" idx="1"/>
          </p:nvPr>
        </p:nvSpPr>
        <p:spPr>
          <a:xfrm>
            <a:off x="191338" y="4823034"/>
            <a:ext cx="6499109" cy="5198854"/>
          </a:xfrm>
        </p:spPr>
        <p:txBody>
          <a:bodyPr/>
          <a:lstStyle/>
          <a:p>
            <a:r>
              <a:rPr lang="en-ZA" dirty="0"/>
              <a:t>The CIO is accountable for providing the mechanisms and software tools that allow humans and other external data sources to be captured into a set of Business and Operational tools that provide the business processes with the correct data at the time that is necessary, to be presented as information in the form of combinations of data from various sources.</a:t>
            </a:r>
          </a:p>
          <a:p>
            <a:endParaRPr lang="en-ZA" dirty="0"/>
          </a:p>
          <a:p>
            <a:r>
              <a:rPr lang="en-ZA" dirty="0"/>
              <a:t>To achieve this the CIO has to bring on board systems and applications developed in different places of the world, with different mind-sets and cultures, and usually using different terms for the same or similar definitions already used in the Enterprise.</a:t>
            </a:r>
          </a:p>
          <a:p>
            <a:endParaRPr lang="en-ZA" dirty="0"/>
          </a:p>
          <a:p>
            <a:r>
              <a:rPr lang="en-ZA" dirty="0"/>
              <a:t>Further to this different Programming languages, and human </a:t>
            </a:r>
            <a:r>
              <a:rPr lang="en-ZA" dirty="0" err="1"/>
              <a:t>programers</a:t>
            </a:r>
            <a:r>
              <a:rPr lang="en-ZA" dirty="0"/>
              <a:t> also have their own personal languages and this can easily lead to misdirected actions when IT humans interact with a Business Requirement Specification without the ability to question what is actually meant by the business persons that created it. The Agile methodology of putting this group of people in the same room goes some way to resolving this divide in understanding, however, the different “Agile” initiatives on different projects or as business initiatives are still left to misunderstand one another at the more macro level. The consequence is therefore misunderstanding and confusion at the highest level of the Enterprise.</a:t>
            </a:r>
          </a:p>
          <a:p>
            <a:endParaRPr lang="en-ZA" dirty="0"/>
          </a:p>
          <a:p>
            <a:r>
              <a:rPr lang="en-ZA" dirty="0"/>
              <a:t>The CIO must therefore engage their various staff members in contributing to system, Application and programming specific Terms and Definitions, prefixing each with the source of the approved term, and these must each be related to the Definitions that exist in the Global Glossary, or in the specific Industry of vocational glossaries. </a:t>
            </a:r>
          </a:p>
          <a:p>
            <a:endParaRPr lang="en-ZA" dirty="0"/>
          </a:p>
          <a:p>
            <a:r>
              <a:rPr lang="en-ZA" dirty="0"/>
              <a:t>To the CIO, the statement to Business is “If you put Garbage-In, we can only give you Garbage-out” is not a statement that should be allowed in any business. By mapping and educating the IT staff on the “Single Enterprise Language”, misunderstanding through ambiguity and confusion can be reduced, and the IT staff can detect when they are being asked by one Business Unit to do something that would unwittingly harm another’s information.</a:t>
            </a:r>
          </a:p>
        </p:txBody>
      </p:sp>
      <p:sp>
        <p:nvSpPr>
          <p:cNvPr id="4" name="Slide Number Placeholder 3">
            <a:extLst>
              <a:ext uri="{FF2B5EF4-FFF2-40B4-BE49-F238E27FC236}">
                <a16:creationId xmlns:a16="http://schemas.microsoft.com/office/drawing/2014/main" id="{C7322699-E94F-F36A-34C5-586DAE55E441}"/>
              </a:ext>
            </a:extLst>
          </p:cNvPr>
          <p:cNvSpPr>
            <a:spLocks noGrp="1"/>
          </p:cNvSpPr>
          <p:nvPr>
            <p:ph type="sldNum" sz="quarter" idx="10"/>
          </p:nvPr>
        </p:nvSpPr>
        <p:spPr/>
        <p:txBody>
          <a:bodyPr/>
          <a:lstStyle/>
          <a:p>
            <a:fld id="{EAB84BB8-8E84-48D9-8F22-490C3443B35A}" type="slidenum">
              <a:rPr lang="en-ZA" smtClean="0"/>
              <a:t>37</a:t>
            </a:fld>
            <a:endParaRPr lang="en-ZA" dirty="0"/>
          </a:p>
        </p:txBody>
      </p:sp>
    </p:spTree>
    <p:extLst>
      <p:ext uri="{BB962C8B-B14F-4D97-AF65-F5344CB8AC3E}">
        <p14:creationId xmlns:p14="http://schemas.microsoft.com/office/powerpoint/2010/main" val="13278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67FA1-8771-09C5-6BCD-8DE269260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5BD64-BBCC-4F36-B955-BCCFF0884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D787F-BE11-8765-51A1-8BCDF9B7BF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AEABC3-3311-A5CD-877E-733BCB019726}"/>
              </a:ext>
            </a:extLst>
          </p:cNvPr>
          <p:cNvSpPr>
            <a:spLocks noGrp="1"/>
          </p:cNvSpPr>
          <p:nvPr>
            <p:ph type="sldNum" sz="quarter" idx="5"/>
          </p:nvPr>
        </p:nvSpPr>
        <p:spPr/>
        <p:txBody>
          <a:bodyPr/>
          <a:lstStyle/>
          <a:p>
            <a:fld id="{F34B107D-9FC2-4E4B-B6E8-D040C2A88ECE}" type="slidenum">
              <a:rPr lang="en-ZA" smtClean="0"/>
              <a:t>38</a:t>
            </a:fld>
            <a:endParaRPr lang="en-ZA"/>
          </a:p>
        </p:txBody>
      </p:sp>
    </p:spTree>
    <p:extLst>
      <p:ext uri="{BB962C8B-B14F-4D97-AF65-F5344CB8AC3E}">
        <p14:creationId xmlns:p14="http://schemas.microsoft.com/office/powerpoint/2010/main" val="211759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19</a:t>
            </a:fld>
            <a:endParaRPr lang="en-ZA"/>
          </a:p>
        </p:txBody>
      </p:sp>
    </p:spTree>
    <p:extLst>
      <p:ext uri="{BB962C8B-B14F-4D97-AF65-F5344CB8AC3E}">
        <p14:creationId xmlns:p14="http://schemas.microsoft.com/office/powerpoint/2010/main" val="3682227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p:cNvSpPr>
            <a:spLocks noGrp="1"/>
          </p:cNvSpPr>
          <p:nvPr>
            <p:ph type="sldNum" sz="quarter" idx="10"/>
          </p:nvPr>
        </p:nvSpPr>
        <p:spPr/>
        <p:txBody>
          <a:bodyPr/>
          <a:lstStyle/>
          <a:p>
            <a:fld id="{EAB84BB8-8E84-48D9-8F22-490C3443B35A}" type="slidenum">
              <a:rPr lang="en-ZA" smtClean="0"/>
              <a:t>39</a:t>
            </a:fld>
            <a:endParaRPr lang="en-ZA"/>
          </a:p>
        </p:txBody>
      </p:sp>
    </p:spTree>
    <p:extLst>
      <p:ext uri="{BB962C8B-B14F-4D97-AF65-F5344CB8AC3E}">
        <p14:creationId xmlns:p14="http://schemas.microsoft.com/office/powerpoint/2010/main" val="342218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p:cNvSpPr>
            <a:spLocks noGrp="1"/>
          </p:cNvSpPr>
          <p:nvPr>
            <p:ph type="sldNum" sz="quarter" idx="10"/>
          </p:nvPr>
        </p:nvSpPr>
        <p:spPr/>
        <p:txBody>
          <a:bodyPr/>
          <a:lstStyle/>
          <a:p>
            <a:fld id="{EAB84BB8-8E84-48D9-8F22-490C3443B35A}" type="slidenum">
              <a:rPr lang="en-ZA" smtClean="0"/>
              <a:t>41</a:t>
            </a:fld>
            <a:endParaRPr lang="en-ZA"/>
          </a:p>
        </p:txBody>
      </p:sp>
    </p:spTree>
    <p:extLst>
      <p:ext uri="{BB962C8B-B14F-4D97-AF65-F5344CB8AC3E}">
        <p14:creationId xmlns:p14="http://schemas.microsoft.com/office/powerpoint/2010/main" val="376369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90F4-17A1-11EC-C650-6B61FBC9E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8155B-B8F6-55C5-99EF-B07E96AC8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34DFE-DF2C-7120-E0B4-E19CF0924AA3}"/>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8E0A13B4-B982-DD6B-0D48-24C018061A5F}"/>
              </a:ext>
            </a:extLst>
          </p:cNvPr>
          <p:cNvSpPr>
            <a:spLocks noGrp="1"/>
          </p:cNvSpPr>
          <p:nvPr>
            <p:ph type="sldNum" sz="quarter" idx="10"/>
          </p:nvPr>
        </p:nvSpPr>
        <p:spPr/>
        <p:txBody>
          <a:bodyPr/>
          <a:lstStyle/>
          <a:p>
            <a:fld id="{EAB84BB8-8E84-48D9-8F22-490C3443B35A}" type="slidenum">
              <a:rPr lang="en-ZA" smtClean="0"/>
              <a:t>43</a:t>
            </a:fld>
            <a:endParaRPr lang="en-ZA"/>
          </a:p>
        </p:txBody>
      </p:sp>
    </p:spTree>
    <p:extLst>
      <p:ext uri="{BB962C8B-B14F-4D97-AF65-F5344CB8AC3E}">
        <p14:creationId xmlns:p14="http://schemas.microsoft.com/office/powerpoint/2010/main" val="575246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2D10-42F4-CE16-8BA3-F19168853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70C7B-AC62-9C07-4925-2D6741B35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AE2A8-97D1-EE7F-1743-201CE12F0B07}"/>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F62295F5-13CD-D394-8007-DA6E67006FFD}"/>
              </a:ext>
            </a:extLst>
          </p:cNvPr>
          <p:cNvSpPr>
            <a:spLocks noGrp="1"/>
          </p:cNvSpPr>
          <p:nvPr>
            <p:ph type="sldNum" sz="quarter" idx="10"/>
          </p:nvPr>
        </p:nvSpPr>
        <p:spPr/>
        <p:txBody>
          <a:bodyPr/>
          <a:lstStyle/>
          <a:p>
            <a:fld id="{EAB84BB8-8E84-48D9-8F22-490C3443B35A}" type="slidenum">
              <a:rPr lang="en-ZA" smtClean="0"/>
              <a:t>47</a:t>
            </a:fld>
            <a:endParaRPr lang="en-ZA"/>
          </a:p>
        </p:txBody>
      </p:sp>
    </p:spTree>
    <p:extLst>
      <p:ext uri="{BB962C8B-B14F-4D97-AF65-F5344CB8AC3E}">
        <p14:creationId xmlns:p14="http://schemas.microsoft.com/office/powerpoint/2010/main" val="1841772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p:cNvSpPr>
            <a:spLocks noGrp="1"/>
          </p:cNvSpPr>
          <p:nvPr>
            <p:ph type="sldNum" sz="quarter" idx="10"/>
          </p:nvPr>
        </p:nvSpPr>
        <p:spPr/>
        <p:txBody>
          <a:bodyPr/>
          <a:lstStyle/>
          <a:p>
            <a:fld id="{EAB84BB8-8E84-48D9-8F22-490C3443B35A}" type="slidenum">
              <a:rPr lang="en-ZA" smtClean="0"/>
              <a:t>48</a:t>
            </a:fld>
            <a:endParaRPr lang="en-ZA"/>
          </a:p>
        </p:txBody>
      </p:sp>
    </p:spTree>
    <p:extLst>
      <p:ext uri="{BB962C8B-B14F-4D97-AF65-F5344CB8AC3E}">
        <p14:creationId xmlns:p14="http://schemas.microsoft.com/office/powerpoint/2010/main" val="2991325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9FFF1-C245-416F-3550-1DF318432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A308-0AD0-BAD5-AC6E-71E41D304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4E07E-D46C-4CF4-C2B1-2E2C2E965CE7}"/>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C2A198D4-9718-F3EB-37AB-20B2F3D5627C}"/>
              </a:ext>
            </a:extLst>
          </p:cNvPr>
          <p:cNvSpPr>
            <a:spLocks noGrp="1"/>
          </p:cNvSpPr>
          <p:nvPr>
            <p:ph type="sldNum" sz="quarter" idx="10"/>
          </p:nvPr>
        </p:nvSpPr>
        <p:spPr/>
        <p:txBody>
          <a:bodyPr/>
          <a:lstStyle/>
          <a:p>
            <a:fld id="{EAB84BB8-8E84-48D9-8F22-490C3443B35A}" type="slidenum">
              <a:rPr lang="en-ZA" smtClean="0"/>
              <a:t>49</a:t>
            </a:fld>
            <a:endParaRPr lang="en-ZA"/>
          </a:p>
        </p:txBody>
      </p:sp>
    </p:spTree>
    <p:extLst>
      <p:ext uri="{BB962C8B-B14F-4D97-AF65-F5344CB8AC3E}">
        <p14:creationId xmlns:p14="http://schemas.microsoft.com/office/powerpoint/2010/main" val="488281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0EB0-5529-4B51-5E0E-31019E3E4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F14F4-32CA-8FA8-F5F2-00140CD59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A01C0-388C-F789-9563-E909894AC8F4}"/>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BD4F8C6D-2F8B-B17F-DBDA-9AD43AB541A6}"/>
              </a:ext>
            </a:extLst>
          </p:cNvPr>
          <p:cNvSpPr>
            <a:spLocks noGrp="1"/>
          </p:cNvSpPr>
          <p:nvPr>
            <p:ph type="sldNum" sz="quarter" idx="10"/>
          </p:nvPr>
        </p:nvSpPr>
        <p:spPr/>
        <p:txBody>
          <a:bodyPr/>
          <a:lstStyle/>
          <a:p>
            <a:fld id="{EAB84BB8-8E84-48D9-8F22-490C3443B35A}" type="slidenum">
              <a:rPr lang="en-ZA" smtClean="0"/>
              <a:t>50</a:t>
            </a:fld>
            <a:endParaRPr lang="en-ZA"/>
          </a:p>
        </p:txBody>
      </p:sp>
    </p:spTree>
    <p:extLst>
      <p:ext uri="{BB962C8B-B14F-4D97-AF65-F5344CB8AC3E}">
        <p14:creationId xmlns:p14="http://schemas.microsoft.com/office/powerpoint/2010/main" val="2188010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B6A97-2074-3B9E-4C35-6C723BFAF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10E05-7F4E-231A-83A4-2E2C6FF2B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8CC23-C146-3DAE-6131-E8CA0A316313}"/>
              </a:ext>
            </a:extLst>
          </p:cNvPr>
          <p:cNvSpPr>
            <a:spLocks noGrp="1"/>
          </p:cNvSpPr>
          <p:nvPr>
            <p:ph type="body" idx="1"/>
          </p:nvPr>
        </p:nvSpPr>
        <p:spPr>
          <a:xfrm>
            <a:off x="248739" y="4823033"/>
            <a:ext cx="6390686" cy="4979626"/>
          </a:xfrm>
        </p:spPr>
        <p:txBody>
          <a:bodyPr/>
          <a:lstStyle/>
          <a:p>
            <a:r>
              <a:rPr lang="en-ZA" dirty="0"/>
              <a:t>So far we have discussed the Business, its Architectures and data as it flows and services the Enterprise’s needs. However, The Chief Data Officer’s accountability extends way beyond the data and its use within the business.</a:t>
            </a:r>
          </a:p>
          <a:p>
            <a:endParaRPr lang="en-ZA" dirty="0"/>
          </a:p>
          <a:p>
            <a:r>
              <a:rPr lang="en-ZA" dirty="0"/>
              <a:t>The CDO must consider and remain the steward over data that would be used by the business, as well as data already used by the Business, which introduces the dimensions of time indicated by the red lines crossing in the centre of the model.</a:t>
            </a:r>
          </a:p>
          <a:p>
            <a:endParaRPr lang="en-ZA" dirty="0"/>
          </a:p>
          <a:p>
            <a:r>
              <a:rPr lang="en-ZA" dirty="0"/>
              <a:t>This model now becomes a living moving model, as the yellow circle (that which you have chosen to be the object under your focus) must be seen to be continuously moving from left to right, with the focus circle being at the intersection and being the immediate moment of now. In fact along the entire Information Value Chain there will always be an identical moment in time referenced across each segment as being the moment “NOW” (or this instant in time).</a:t>
            </a:r>
          </a:p>
          <a:p>
            <a:endParaRPr lang="en-ZA" dirty="0"/>
          </a:p>
          <a:p>
            <a:r>
              <a:rPr lang="en-ZA" dirty="0"/>
              <a:t>The other 8 intersecting lines radiate outwards from the intersection and divide the subject under focus into time sections. The further we move in any direction away from the </a:t>
            </a:r>
            <a:r>
              <a:rPr lang="en-ZA" dirty="0" err="1"/>
              <a:t>center</a:t>
            </a:r>
            <a:r>
              <a:rPr lang="en-ZA" dirty="0"/>
              <a:t>, the greater the cost and effort of attaining and maintaining data in this dimension. Therefore it is essential to achieve a sustainable maturity before reaching for “low hanging fruit” in segments beyond current real appetite to consume. The expanding distance between the lines as you move from the centre indicate the tolerances for data quality (expensive) as a trade off against the purpose for which the data is being used (the Info Value Chain segment it is in)</a:t>
            </a:r>
          </a:p>
          <a:p>
            <a:endParaRPr lang="en-ZA" dirty="0"/>
          </a:p>
          <a:p>
            <a:r>
              <a:rPr lang="en-ZA" dirty="0"/>
              <a:t>The second important observation is that the intersection and in fact the object under focus rests on the line between “Alignment” and “Procedure”. “Alignment” means I have definition of everything I have at my disposal, and “Procedure” means I have one or more activities that I will be performing using what I have. </a:t>
            </a:r>
          </a:p>
          <a:p>
            <a:endParaRPr lang="en-ZA" dirty="0"/>
          </a:p>
          <a:p>
            <a:r>
              <a:rPr lang="en-ZA" dirty="0"/>
              <a:t>For the CDO, everything goes wrong when anyone can decide what definition to apply at any point in a procedure. The CDO must therefore own the Terms and Definitions across the Enterprise and enforcement of correct use is everyone’s responsibility.</a:t>
            </a:r>
          </a:p>
        </p:txBody>
      </p:sp>
      <p:sp>
        <p:nvSpPr>
          <p:cNvPr id="4" name="Slide Number Placeholder 3">
            <a:extLst>
              <a:ext uri="{FF2B5EF4-FFF2-40B4-BE49-F238E27FC236}">
                <a16:creationId xmlns:a16="http://schemas.microsoft.com/office/drawing/2014/main" id="{B8965BE1-C003-95F5-4ADB-C007D6CD908C}"/>
              </a:ext>
            </a:extLst>
          </p:cNvPr>
          <p:cNvSpPr>
            <a:spLocks noGrp="1"/>
          </p:cNvSpPr>
          <p:nvPr>
            <p:ph type="sldNum" sz="quarter" idx="10"/>
          </p:nvPr>
        </p:nvSpPr>
        <p:spPr/>
        <p:txBody>
          <a:bodyPr/>
          <a:lstStyle/>
          <a:p>
            <a:fld id="{EAB84BB8-8E84-48D9-8F22-490C3443B35A}" type="slidenum">
              <a:rPr lang="en-ZA" smtClean="0"/>
              <a:t>52</a:t>
            </a:fld>
            <a:endParaRPr lang="en-ZA"/>
          </a:p>
        </p:txBody>
      </p:sp>
    </p:spTree>
    <p:extLst>
      <p:ext uri="{BB962C8B-B14F-4D97-AF65-F5344CB8AC3E}">
        <p14:creationId xmlns:p14="http://schemas.microsoft.com/office/powerpoint/2010/main" val="254373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A9B6-D10A-415D-7156-1B5CBF6D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CF1CE-C40B-5D26-C93D-BF11E2AB1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F670C-5813-E376-FF23-D4E035BBCBDD}"/>
              </a:ext>
            </a:extLst>
          </p:cNvPr>
          <p:cNvSpPr>
            <a:spLocks noGrp="1"/>
          </p:cNvSpPr>
          <p:nvPr>
            <p:ph type="body" idx="1"/>
          </p:nvPr>
        </p:nvSpPr>
        <p:spPr>
          <a:xfrm>
            <a:off x="248739" y="4823033"/>
            <a:ext cx="6390686" cy="4979626"/>
          </a:xfrm>
        </p:spPr>
        <p:txBody>
          <a:bodyPr/>
          <a:lstStyle/>
          <a:p>
            <a:r>
              <a:rPr lang="en-ZA" dirty="0"/>
              <a:t>The concept of time has been discussed, however the Architecture of time must be understood. Time Architecture is entirely dependant on the object under focus. For example people refer to a dog as living 7 years for every one of their own. Time relativity is therefore dependant on the lifespan of the object under focus. </a:t>
            </a:r>
          </a:p>
          <a:p>
            <a:endParaRPr lang="en-ZA" dirty="0"/>
          </a:p>
          <a:p>
            <a:r>
              <a:rPr lang="en-ZA" dirty="0"/>
              <a:t>In terms of data, we know that certain data may not be destroyed until a certain number of years has passed since it was last used. So if we have “Customer” as our focus, we can set our furthest blue line to the left to a time span of 15 years (depends on your industry) </a:t>
            </a:r>
          </a:p>
          <a:p>
            <a:endParaRPr lang="en-ZA" dirty="0"/>
          </a:p>
          <a:p>
            <a:r>
              <a:rPr lang="en-ZA" dirty="0"/>
              <a:t>The 2 next segments moving to the right are then when to stop keeping the data (and resources) available at low performance or at high performance, and the segment closest to the “Now” line is data currently in use, and in the process of being continuously re-used (Data Quality permitting).</a:t>
            </a:r>
          </a:p>
          <a:p>
            <a:endParaRPr lang="en-ZA" dirty="0"/>
          </a:p>
          <a:p>
            <a:r>
              <a:rPr lang="en-ZA" dirty="0"/>
              <a:t>The furthest to the right line indicates when the first time you would want insight into the need for a new attribute for a customer object. This requires significant research effort in where the world is going, and where technology is going to understand the usefulness of such data. The CDO’s Visionaries would work in this space.</a:t>
            </a:r>
          </a:p>
          <a:p>
            <a:endParaRPr lang="en-ZA" dirty="0"/>
          </a:p>
          <a:p>
            <a:r>
              <a:rPr lang="en-ZA" dirty="0"/>
              <a:t>The 2 lines in between when it would be ideal to have data prepared and ready for use (Master Data Management falls into the second leading-edge segment, while the 3</a:t>
            </a:r>
            <a:r>
              <a:rPr lang="en-ZA" baseline="30000" dirty="0"/>
              <a:t>rd</a:t>
            </a:r>
            <a:r>
              <a:rPr lang="en-ZA" dirty="0"/>
              <a:t> leading edge segment includes Reference Data and Meta-data as these are easier to implement, requiring less maturity to maintain accurately.</a:t>
            </a:r>
          </a:p>
          <a:p>
            <a:r>
              <a:rPr lang="en-ZA" dirty="0"/>
              <a:t>The segment closest to the now line indicates that which one must have to fulfil the immediate requirements of the here and now” activities.</a:t>
            </a:r>
          </a:p>
          <a:p>
            <a:endParaRPr lang="en-ZA" dirty="0"/>
          </a:p>
        </p:txBody>
      </p:sp>
      <p:sp>
        <p:nvSpPr>
          <p:cNvPr id="4" name="Slide Number Placeholder 3">
            <a:extLst>
              <a:ext uri="{FF2B5EF4-FFF2-40B4-BE49-F238E27FC236}">
                <a16:creationId xmlns:a16="http://schemas.microsoft.com/office/drawing/2014/main" id="{FBBAB234-7B39-5931-9BDF-3D6DBDDA9CBC}"/>
              </a:ext>
            </a:extLst>
          </p:cNvPr>
          <p:cNvSpPr>
            <a:spLocks noGrp="1"/>
          </p:cNvSpPr>
          <p:nvPr>
            <p:ph type="sldNum" sz="quarter" idx="10"/>
          </p:nvPr>
        </p:nvSpPr>
        <p:spPr/>
        <p:txBody>
          <a:bodyPr/>
          <a:lstStyle/>
          <a:p>
            <a:fld id="{EAB84BB8-8E84-48D9-8F22-490C3443B35A}" type="slidenum">
              <a:rPr lang="en-ZA" smtClean="0"/>
              <a:t>53</a:t>
            </a:fld>
            <a:endParaRPr lang="en-ZA"/>
          </a:p>
        </p:txBody>
      </p:sp>
    </p:spTree>
    <p:extLst>
      <p:ext uri="{BB962C8B-B14F-4D97-AF65-F5344CB8AC3E}">
        <p14:creationId xmlns:p14="http://schemas.microsoft.com/office/powerpoint/2010/main" val="3914349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0CD4-9ECF-4AC2-CA74-47BA9ACC0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7B63B-AFDC-4E94-A73E-CFA2BD698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CBCDE-9619-DBEC-52F0-F93CDD9D220C}"/>
              </a:ext>
            </a:extLst>
          </p:cNvPr>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a:extLst>
              <a:ext uri="{FF2B5EF4-FFF2-40B4-BE49-F238E27FC236}">
                <a16:creationId xmlns:a16="http://schemas.microsoft.com/office/drawing/2014/main" id="{6B15AC10-413E-3473-5763-50DFB9591015}"/>
              </a:ext>
            </a:extLst>
          </p:cNvPr>
          <p:cNvSpPr>
            <a:spLocks noGrp="1"/>
          </p:cNvSpPr>
          <p:nvPr>
            <p:ph type="sldNum" sz="quarter" idx="10"/>
          </p:nvPr>
        </p:nvSpPr>
        <p:spPr/>
        <p:txBody>
          <a:bodyPr/>
          <a:lstStyle/>
          <a:p>
            <a:fld id="{EAB84BB8-8E84-48D9-8F22-490C3443B35A}" type="slidenum">
              <a:rPr lang="en-ZA" smtClean="0"/>
              <a:t>57</a:t>
            </a:fld>
            <a:endParaRPr lang="en-ZA"/>
          </a:p>
        </p:txBody>
      </p:sp>
    </p:spTree>
    <p:extLst>
      <p:ext uri="{BB962C8B-B14F-4D97-AF65-F5344CB8AC3E}">
        <p14:creationId xmlns:p14="http://schemas.microsoft.com/office/powerpoint/2010/main" val="421900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0680-FBE4-7F05-850B-3CE2EC951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CB46C-CF72-63A0-E2D1-A589CC555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20BAC-C903-391F-6760-43FD1AA2E44F}"/>
              </a:ext>
            </a:extLst>
          </p:cNvPr>
          <p:cNvSpPr>
            <a:spLocks noGrp="1"/>
          </p:cNvSpPr>
          <p:nvPr>
            <p:ph type="body" idx="1"/>
          </p:nvPr>
        </p:nvSpPr>
        <p:spPr/>
        <p:txBody>
          <a:bodyPr/>
          <a:lstStyle/>
          <a:p>
            <a:r>
              <a:rPr lang="en-ZA" dirty="0"/>
              <a:t>The Circle in the centre of the model is any object you choose to be placed under scrutiny. If you want to make the object the “Customer”, or a “specific Product”, or maybe a “Role you are defining in your organisation. You can focus on a particular Business Capability, or you can make this a particular system or Application. In fact the model is so generic you could use it for your own car.</a:t>
            </a:r>
          </a:p>
          <a:p>
            <a:endParaRPr lang="en-ZA" dirty="0"/>
          </a:p>
          <a:p>
            <a:r>
              <a:rPr lang="en-ZA" dirty="0"/>
              <a:t>The Apex-Up Triangle refers to the Traditional Enterprise Architecture triangle, however, when aligned to the Information Value Chain, a more granular flow of data is observed to be running through the Enterprise.</a:t>
            </a:r>
          </a:p>
        </p:txBody>
      </p:sp>
      <p:sp>
        <p:nvSpPr>
          <p:cNvPr id="4" name="Slide Number Placeholder 3">
            <a:extLst>
              <a:ext uri="{FF2B5EF4-FFF2-40B4-BE49-F238E27FC236}">
                <a16:creationId xmlns:a16="http://schemas.microsoft.com/office/drawing/2014/main" id="{066B369B-275E-D481-57AC-98796A8ECB24}"/>
              </a:ext>
            </a:extLst>
          </p:cNvPr>
          <p:cNvSpPr>
            <a:spLocks noGrp="1"/>
          </p:cNvSpPr>
          <p:nvPr>
            <p:ph type="sldNum" sz="quarter" idx="10"/>
          </p:nvPr>
        </p:nvSpPr>
        <p:spPr/>
        <p:txBody>
          <a:bodyPr/>
          <a:lstStyle/>
          <a:p>
            <a:fld id="{EAB84BB8-8E84-48D9-8F22-490C3443B35A}" type="slidenum">
              <a:rPr lang="en-ZA" smtClean="0"/>
              <a:t>20</a:t>
            </a:fld>
            <a:endParaRPr lang="en-ZA"/>
          </a:p>
        </p:txBody>
      </p:sp>
    </p:spTree>
    <p:extLst>
      <p:ext uri="{BB962C8B-B14F-4D97-AF65-F5344CB8AC3E}">
        <p14:creationId xmlns:p14="http://schemas.microsoft.com/office/powerpoint/2010/main" val="4217506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7AE39-6CE8-F7AA-5F99-8BBBB2B9A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51875-ABBF-78EC-901D-C0E62D9AE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309F-4D3B-1774-949E-02DB3FE76365}"/>
              </a:ext>
            </a:extLst>
          </p:cNvPr>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a:extLst>
              <a:ext uri="{FF2B5EF4-FFF2-40B4-BE49-F238E27FC236}">
                <a16:creationId xmlns:a16="http://schemas.microsoft.com/office/drawing/2014/main" id="{CD000726-5B31-E512-EAC0-8DAEA260D627}"/>
              </a:ext>
            </a:extLst>
          </p:cNvPr>
          <p:cNvSpPr>
            <a:spLocks noGrp="1"/>
          </p:cNvSpPr>
          <p:nvPr>
            <p:ph type="sldNum" sz="quarter" idx="10"/>
          </p:nvPr>
        </p:nvSpPr>
        <p:spPr/>
        <p:txBody>
          <a:bodyPr/>
          <a:lstStyle/>
          <a:p>
            <a:fld id="{EAB84BB8-8E84-48D9-8F22-490C3443B35A}" type="slidenum">
              <a:rPr lang="en-ZA" smtClean="0"/>
              <a:t>59</a:t>
            </a:fld>
            <a:endParaRPr lang="en-ZA"/>
          </a:p>
        </p:txBody>
      </p:sp>
    </p:spTree>
    <p:extLst>
      <p:ext uri="{BB962C8B-B14F-4D97-AF65-F5344CB8AC3E}">
        <p14:creationId xmlns:p14="http://schemas.microsoft.com/office/powerpoint/2010/main" val="750890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2110-1D8A-BC89-B7EB-B694EF035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C418B-2546-03E9-FC4A-9B7379EE9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0CE69-9AEC-DD55-4A38-1F5239EF1DFD}"/>
              </a:ext>
            </a:extLst>
          </p:cNvPr>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a:extLst>
              <a:ext uri="{FF2B5EF4-FFF2-40B4-BE49-F238E27FC236}">
                <a16:creationId xmlns:a16="http://schemas.microsoft.com/office/drawing/2014/main" id="{4362D343-ACC2-B7D3-BEAE-FE662AF24A23}"/>
              </a:ext>
            </a:extLst>
          </p:cNvPr>
          <p:cNvSpPr>
            <a:spLocks noGrp="1"/>
          </p:cNvSpPr>
          <p:nvPr>
            <p:ph type="sldNum" sz="quarter" idx="10"/>
          </p:nvPr>
        </p:nvSpPr>
        <p:spPr/>
        <p:txBody>
          <a:bodyPr/>
          <a:lstStyle/>
          <a:p>
            <a:fld id="{EAB84BB8-8E84-48D9-8F22-490C3443B35A}" type="slidenum">
              <a:rPr lang="en-ZA" smtClean="0"/>
              <a:t>60</a:t>
            </a:fld>
            <a:endParaRPr lang="en-ZA"/>
          </a:p>
        </p:txBody>
      </p:sp>
    </p:spTree>
    <p:extLst>
      <p:ext uri="{BB962C8B-B14F-4D97-AF65-F5344CB8AC3E}">
        <p14:creationId xmlns:p14="http://schemas.microsoft.com/office/powerpoint/2010/main" val="3733661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63</a:t>
            </a:fld>
            <a:endParaRPr lang="en-ZA"/>
          </a:p>
        </p:txBody>
      </p:sp>
    </p:spTree>
    <p:extLst>
      <p:ext uri="{BB962C8B-B14F-4D97-AF65-F5344CB8AC3E}">
        <p14:creationId xmlns:p14="http://schemas.microsoft.com/office/powerpoint/2010/main" val="282635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C44C8-2ACD-26E1-A931-19D59F3B6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34CE2-0CC5-0E73-FD79-C2C6C6D00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A4EC5-F493-8F06-06DB-C6DC3D7713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A6DA68-8E0C-7EB4-BE84-EA322A71D62F}"/>
              </a:ext>
            </a:extLst>
          </p:cNvPr>
          <p:cNvSpPr>
            <a:spLocks noGrp="1"/>
          </p:cNvSpPr>
          <p:nvPr>
            <p:ph type="sldNum" sz="quarter" idx="5"/>
          </p:nvPr>
        </p:nvSpPr>
        <p:spPr/>
        <p:txBody>
          <a:bodyPr/>
          <a:lstStyle/>
          <a:p>
            <a:fld id="{F34B107D-9FC2-4E4B-B6E8-D040C2A88ECE}" type="slidenum">
              <a:rPr lang="en-ZA" smtClean="0"/>
              <a:t>64</a:t>
            </a:fld>
            <a:endParaRPr lang="en-ZA"/>
          </a:p>
        </p:txBody>
      </p:sp>
    </p:spTree>
    <p:extLst>
      <p:ext uri="{BB962C8B-B14F-4D97-AF65-F5344CB8AC3E}">
        <p14:creationId xmlns:p14="http://schemas.microsoft.com/office/powerpoint/2010/main" val="2640022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64BDA-C8E5-86A3-C029-165C0DD62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E7594-20BA-C194-9F6C-5403A688C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FF39C-D803-61C8-83F8-719BE2AF35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9D1CCC-9C06-A3DE-F6A3-C4C148EA29BD}"/>
              </a:ext>
            </a:extLst>
          </p:cNvPr>
          <p:cNvSpPr>
            <a:spLocks noGrp="1"/>
          </p:cNvSpPr>
          <p:nvPr>
            <p:ph type="sldNum" sz="quarter" idx="5"/>
          </p:nvPr>
        </p:nvSpPr>
        <p:spPr/>
        <p:txBody>
          <a:bodyPr/>
          <a:lstStyle/>
          <a:p>
            <a:fld id="{F34B107D-9FC2-4E4B-B6E8-D040C2A88ECE}" type="slidenum">
              <a:rPr lang="en-ZA" smtClean="0"/>
              <a:t>65</a:t>
            </a:fld>
            <a:endParaRPr lang="en-ZA"/>
          </a:p>
        </p:txBody>
      </p:sp>
    </p:spTree>
    <p:extLst>
      <p:ext uri="{BB962C8B-B14F-4D97-AF65-F5344CB8AC3E}">
        <p14:creationId xmlns:p14="http://schemas.microsoft.com/office/powerpoint/2010/main" val="2188707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BD632-3A8F-C572-75F4-80FE7C653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07CA3-81E4-1681-4507-1052B44D9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CB226-5DBE-B337-76CA-7F81F99630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7DA53B-3778-DF3E-B113-7AE426DC9090}"/>
              </a:ext>
            </a:extLst>
          </p:cNvPr>
          <p:cNvSpPr>
            <a:spLocks noGrp="1"/>
          </p:cNvSpPr>
          <p:nvPr>
            <p:ph type="sldNum" sz="quarter" idx="5"/>
          </p:nvPr>
        </p:nvSpPr>
        <p:spPr/>
        <p:txBody>
          <a:bodyPr/>
          <a:lstStyle/>
          <a:p>
            <a:fld id="{F34B107D-9FC2-4E4B-B6E8-D040C2A88ECE}" type="slidenum">
              <a:rPr lang="en-ZA" smtClean="0"/>
              <a:t>66</a:t>
            </a:fld>
            <a:endParaRPr lang="en-ZA"/>
          </a:p>
        </p:txBody>
      </p:sp>
    </p:spTree>
    <p:extLst>
      <p:ext uri="{BB962C8B-B14F-4D97-AF65-F5344CB8AC3E}">
        <p14:creationId xmlns:p14="http://schemas.microsoft.com/office/powerpoint/2010/main" val="2118799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0CAF-68C0-421B-35EC-2B528B1EE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9F1DE-2701-6757-4C01-4CDD1F5DB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5D71E-F08C-4E94-09CA-6B2438E85877}"/>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2F4F1BD2-9E7B-7A68-C47B-CC711F2C6A8B}"/>
              </a:ext>
            </a:extLst>
          </p:cNvPr>
          <p:cNvSpPr>
            <a:spLocks noGrp="1"/>
          </p:cNvSpPr>
          <p:nvPr>
            <p:ph type="sldNum" sz="quarter" idx="10"/>
          </p:nvPr>
        </p:nvSpPr>
        <p:spPr/>
        <p:txBody>
          <a:bodyPr/>
          <a:lstStyle/>
          <a:p>
            <a:fld id="{EAB84BB8-8E84-48D9-8F22-490C3443B35A}" type="slidenum">
              <a:rPr lang="en-ZA" smtClean="0"/>
              <a:t>68</a:t>
            </a:fld>
            <a:endParaRPr lang="en-ZA"/>
          </a:p>
        </p:txBody>
      </p:sp>
    </p:spTree>
    <p:extLst>
      <p:ext uri="{BB962C8B-B14F-4D97-AF65-F5344CB8AC3E}">
        <p14:creationId xmlns:p14="http://schemas.microsoft.com/office/powerpoint/2010/main" val="420802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p:cNvSpPr>
            <a:spLocks noGrp="1"/>
          </p:cNvSpPr>
          <p:nvPr>
            <p:ph type="sldNum" sz="quarter" idx="10"/>
          </p:nvPr>
        </p:nvSpPr>
        <p:spPr/>
        <p:txBody>
          <a:bodyPr/>
          <a:lstStyle/>
          <a:p>
            <a:fld id="{EAB84BB8-8E84-48D9-8F22-490C3443B35A}" type="slidenum">
              <a:rPr lang="en-ZA" smtClean="0"/>
              <a:t>70</a:t>
            </a:fld>
            <a:endParaRPr lang="en-ZA"/>
          </a:p>
        </p:txBody>
      </p:sp>
    </p:spTree>
    <p:extLst>
      <p:ext uri="{BB962C8B-B14F-4D97-AF65-F5344CB8AC3E}">
        <p14:creationId xmlns:p14="http://schemas.microsoft.com/office/powerpoint/2010/main" val="204881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BD8CC-31E0-ECCD-5ACC-7CA34CAB0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C165C-A924-2A6B-C736-1106547CA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169B0-FDC6-3F31-2C16-11BEFB0C274F}"/>
              </a:ext>
            </a:extLst>
          </p:cNvPr>
          <p:cNvSpPr>
            <a:spLocks noGrp="1"/>
          </p:cNvSpPr>
          <p:nvPr>
            <p:ph type="body" idx="1"/>
          </p:nvPr>
        </p:nvSpPr>
        <p:spPr>
          <a:xfrm>
            <a:off x="191339" y="4823033"/>
            <a:ext cx="6553321" cy="5125778"/>
          </a:xfrm>
        </p:spPr>
        <p:txBody>
          <a:bodyPr/>
          <a:lstStyle/>
          <a:p>
            <a:r>
              <a:rPr lang="en-ZA" dirty="0"/>
              <a:t>About three years ago I came across Shawn Simon (</a:t>
            </a:r>
            <a:r>
              <a:rPr lang="en-ZA" dirty="0" err="1"/>
              <a:t>Oshyn</a:t>
            </a:r>
            <a:r>
              <a:rPr lang="en-ZA" dirty="0"/>
              <a:t> Powering Innovation)’s graphical representation of Service Oriented Architecture, which he describes in his Article on “SOA Turning things Upside Down”. (</a:t>
            </a:r>
            <a:r>
              <a:rPr lang="en-ZA" dirty="0">
                <a:hlinkClick r:id="rId3"/>
              </a:rPr>
              <a:t>http://oshyn.com/soa/soa-turning-things-upside-down</a:t>
            </a:r>
            <a:r>
              <a:rPr lang="en-ZA" dirty="0"/>
              <a:t> )</a:t>
            </a:r>
          </a:p>
          <a:p>
            <a:endParaRPr lang="en-ZA" dirty="0"/>
          </a:p>
          <a:p>
            <a:r>
              <a:rPr lang="en-ZA" dirty="0"/>
              <a:t>Over the many years of running IT systems, new data sources and data flows are created, without decommissioning the old ones. Often this is because there is little or no records or understanding of who or what else may be using these data flows. While Businesses restructure regularly, applications and systems are expected to take on new roles and provide new capabilities. This simply keeps adding complexity to data flows, and inaccuracies over time as semantics and terminology and definitions change. Eventually the IT system(s) has become a tangled ball of wool that tightens the knots with every new Business Request. (Restructures causing loss of IP only makes matters more unrecoverable)</a:t>
            </a:r>
          </a:p>
          <a:p>
            <a:endParaRPr lang="en-ZA" dirty="0"/>
          </a:p>
          <a:p>
            <a:r>
              <a:rPr lang="en-ZA" dirty="0"/>
              <a:t>SOA was thought to be the solution, however, simply rebuilding services based on the current mess of antiquated and no longer used (but still supplied) Business Integration Requirements creates duplication of effort, a plethora of conflicting services and servicing rules, and maintains waste of storage, bandwidth, performance, etc...</a:t>
            </a:r>
          </a:p>
          <a:p>
            <a:endParaRPr lang="en-ZA" dirty="0"/>
          </a:p>
          <a:p>
            <a:r>
              <a:rPr lang="en-ZA" dirty="0"/>
              <a:t>The CDO must drive the rationalisation of Business Terms and Definitions, which serves to expose duplicated Business Processes, originally considered to be different, but when confusing and ambiguous terms are rationalised, there may be one process, with minor tweaks required to service everyone’s needs. This leads to singular, Enterprise-Wide Definition of Data Objects which are reduced in complexity and devoid of confusion and ambiguity. With rationalised Data objects comes a far simpler set of easily manageable services from a rationalised set of data sources to service the real Business needs. This in turn means data flows are lifted out of legacy technologies, and these can be taken to cheaper resources, and finally archived.</a:t>
            </a:r>
          </a:p>
        </p:txBody>
      </p:sp>
      <p:sp>
        <p:nvSpPr>
          <p:cNvPr id="4" name="Slide Number Placeholder 3">
            <a:extLst>
              <a:ext uri="{FF2B5EF4-FFF2-40B4-BE49-F238E27FC236}">
                <a16:creationId xmlns:a16="http://schemas.microsoft.com/office/drawing/2014/main" id="{5F7E6FA2-1CAD-8F6A-65E4-B8EC31F8125E}"/>
              </a:ext>
            </a:extLst>
          </p:cNvPr>
          <p:cNvSpPr>
            <a:spLocks noGrp="1"/>
          </p:cNvSpPr>
          <p:nvPr>
            <p:ph type="sldNum" sz="quarter" idx="10"/>
          </p:nvPr>
        </p:nvSpPr>
        <p:spPr/>
        <p:txBody>
          <a:bodyPr/>
          <a:lstStyle/>
          <a:p>
            <a:fld id="{EAB84BB8-8E84-48D9-8F22-490C3443B35A}" type="slidenum">
              <a:rPr lang="en-ZA" smtClean="0"/>
              <a:t>21</a:t>
            </a:fld>
            <a:endParaRPr lang="en-ZA"/>
          </a:p>
        </p:txBody>
      </p:sp>
    </p:spTree>
    <p:extLst>
      <p:ext uri="{BB962C8B-B14F-4D97-AF65-F5344CB8AC3E}">
        <p14:creationId xmlns:p14="http://schemas.microsoft.com/office/powerpoint/2010/main" val="9175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693D-7949-4D21-D187-75A80D79A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CE13E-2688-18B9-8926-16BEE9AEC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A34D7-F4CA-4781-812B-F253C87EE963}"/>
              </a:ext>
            </a:extLst>
          </p:cNvPr>
          <p:cNvSpPr>
            <a:spLocks noGrp="1"/>
          </p:cNvSpPr>
          <p:nvPr>
            <p:ph type="body" idx="1"/>
          </p:nvPr>
        </p:nvSpPr>
        <p:spPr>
          <a:xfrm>
            <a:off x="411377" y="4823034"/>
            <a:ext cx="6237613" cy="5198854"/>
          </a:xfrm>
        </p:spPr>
        <p:txBody>
          <a:bodyPr/>
          <a:lstStyle/>
          <a:p>
            <a:r>
              <a:rPr lang="en-ZA" dirty="0"/>
              <a:t>Speaking of Architectures (Remember that these are simply the maps that show where everything is, how it is connected, and what enables what to work. If there is no true accurate architecture, there will always be unintended negative consequences.</a:t>
            </a:r>
          </a:p>
          <a:p>
            <a:endParaRPr lang="en-ZA" dirty="0"/>
          </a:p>
          <a:p>
            <a:pPr marL="181171" indent="-181171">
              <a:buFont typeface="Arial" panose="020B0604020202020204" pitchFamily="34" charset="0"/>
              <a:buChar char="•"/>
            </a:pPr>
            <a:r>
              <a:rPr lang="en-ZA" dirty="0"/>
              <a:t>Enterprise Architecture focuses on ensuring value is derived from  Innovation and Proof of Concepts, however, they also integrate all the other Architectures.</a:t>
            </a:r>
          </a:p>
          <a:p>
            <a:pPr marL="181171" indent="-181171">
              <a:buFont typeface="Arial" panose="020B0604020202020204" pitchFamily="34" charset="0"/>
              <a:buChar char="•"/>
            </a:pPr>
            <a:r>
              <a:rPr lang="en-ZA" dirty="0"/>
              <a:t>Business Architecture works very closely with Enterprise Architecture, and owns the Business Value Chain(s) and Business Capability Models.</a:t>
            </a:r>
          </a:p>
          <a:p>
            <a:pPr marL="181171" indent="-181171">
              <a:buFont typeface="Arial" panose="020B0604020202020204" pitchFamily="34" charset="0"/>
              <a:buChar char="•"/>
            </a:pPr>
            <a:r>
              <a:rPr lang="en-ZA" dirty="0"/>
              <a:t>Information Architecture (sometimes referred to as Reporting Architecture) shows how the needs of the Business for Information are met and from which sources.</a:t>
            </a:r>
          </a:p>
          <a:p>
            <a:pPr marL="181171" indent="-181171">
              <a:buFont typeface="Arial" panose="020B0604020202020204" pitchFamily="34" charset="0"/>
              <a:buChar char="•"/>
            </a:pPr>
            <a:r>
              <a:rPr lang="en-ZA" dirty="0"/>
              <a:t>Process Architecture focuses on the End-to-End Business Processes that support the Business value Chain, linking the Business Procedures to one another in a single integrated map of interactivity.</a:t>
            </a:r>
          </a:p>
          <a:p>
            <a:pPr marL="181171" indent="-181171">
              <a:buFont typeface="Arial" panose="020B0604020202020204" pitchFamily="34" charset="0"/>
              <a:buChar char="•"/>
            </a:pPr>
            <a:r>
              <a:rPr lang="en-ZA" dirty="0"/>
              <a:t>Operations Architecture is the actual Work Instructions and Procedures that make the Business Work (For humans in human language, and for systems in programming code and signal configuration). This is where data quality is usually assumed to be perfect, and usually data quality problems cause ever-widening circles of unintended consequences impacting business Value. Data Quality is a core function. </a:t>
            </a:r>
          </a:p>
          <a:p>
            <a:pPr marL="181171" indent="-181171">
              <a:buFont typeface="Arial" panose="020B0604020202020204" pitchFamily="34" charset="0"/>
              <a:buChar char="•"/>
            </a:pPr>
            <a:r>
              <a:rPr lang="en-ZA" dirty="0"/>
              <a:t>Resources Architectures focus on all resources, owned and non-owned, be they human resources, information, technology resources or raw or processed materials. For each of these resources, there are one or more roles, and for each role there is an expectation to receive semantically correct quality data, for them to fulfil their function and generate semantically correct quality output for the next resource in the procedure to use.</a:t>
            </a:r>
          </a:p>
          <a:p>
            <a:pPr marL="181171" indent="-181171">
              <a:buFont typeface="Arial" panose="020B0604020202020204" pitchFamily="34" charset="0"/>
              <a:buChar char="•"/>
            </a:pPr>
            <a:r>
              <a:rPr lang="en-ZA" dirty="0"/>
              <a:t>Application Architectures focuses on any tool used for a purpose. Typically we think of software IT Applications and Systems, which must be fit-for-purpose, and must receive good quality data, that meets the semantic definition expected by the creators of the Application/system, to deliver a correct result for resources to use.</a:t>
            </a:r>
          </a:p>
          <a:p>
            <a:pPr marL="181171" indent="-181171">
              <a:buFont typeface="Arial" panose="020B0604020202020204" pitchFamily="34" charset="0"/>
              <a:buChar char="•"/>
            </a:pPr>
            <a:r>
              <a:rPr lang="en-ZA" dirty="0"/>
              <a:t>Infrastructure Architectures focuses on the IT Hardware, configuration, routing, scaling and performance of data</a:t>
            </a:r>
          </a:p>
          <a:p>
            <a:pPr marL="181171" indent="-181171">
              <a:buFont typeface="Arial" panose="020B0604020202020204" pitchFamily="34" charset="0"/>
              <a:buChar char="•"/>
            </a:pPr>
            <a:endParaRPr lang="en-ZA" dirty="0"/>
          </a:p>
        </p:txBody>
      </p:sp>
      <p:sp>
        <p:nvSpPr>
          <p:cNvPr id="4" name="Slide Number Placeholder 3">
            <a:extLst>
              <a:ext uri="{FF2B5EF4-FFF2-40B4-BE49-F238E27FC236}">
                <a16:creationId xmlns:a16="http://schemas.microsoft.com/office/drawing/2014/main" id="{D45E6F36-195C-474A-81E9-2F5311EE4701}"/>
              </a:ext>
            </a:extLst>
          </p:cNvPr>
          <p:cNvSpPr>
            <a:spLocks noGrp="1"/>
          </p:cNvSpPr>
          <p:nvPr>
            <p:ph type="sldNum" sz="quarter" idx="10"/>
          </p:nvPr>
        </p:nvSpPr>
        <p:spPr/>
        <p:txBody>
          <a:bodyPr/>
          <a:lstStyle/>
          <a:p>
            <a:fld id="{EAB84BB8-8E84-48D9-8F22-490C3443B35A}" type="slidenum">
              <a:rPr lang="en-ZA" smtClean="0"/>
              <a:t>22</a:t>
            </a:fld>
            <a:endParaRPr lang="en-ZA"/>
          </a:p>
        </p:txBody>
      </p:sp>
    </p:spTree>
    <p:extLst>
      <p:ext uri="{BB962C8B-B14F-4D97-AF65-F5344CB8AC3E}">
        <p14:creationId xmlns:p14="http://schemas.microsoft.com/office/powerpoint/2010/main" val="311460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F3F00-F756-C9B8-E1A2-A082C0E96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E287A-EF0C-85A5-BBE5-5A37206FD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76B1F-2AE2-5480-4A66-3DA8CD0FFAE7}"/>
              </a:ext>
            </a:extLst>
          </p:cNvPr>
          <p:cNvSpPr>
            <a:spLocks noGrp="1"/>
          </p:cNvSpPr>
          <p:nvPr>
            <p:ph type="body" idx="1"/>
          </p:nvPr>
        </p:nvSpPr>
        <p:spPr>
          <a:xfrm>
            <a:off x="211398" y="5286079"/>
            <a:ext cx="6630188" cy="4324973"/>
          </a:xfrm>
        </p:spPr>
        <p:txBody>
          <a:bodyPr/>
          <a:lstStyle/>
          <a:p>
            <a:r>
              <a:rPr lang="en-ZA" dirty="0"/>
              <a:t>The various Architectures need to interact with one another and properly unite and integrate their different catalogues and models to be able to perform a “data-protected” IT Application and systems restructure to remove the dead-wood legacy applications, while maintaining the Enterprise’s ability to deliver on its daily requirements.</a:t>
            </a:r>
          </a:p>
          <a:p>
            <a:endParaRPr lang="en-ZA" dirty="0"/>
          </a:p>
          <a:p>
            <a:r>
              <a:rPr lang="en-ZA" dirty="0"/>
              <a:t>Business Functions must properly define their Business Value Chains, selecting the Business Capabilities already defined by Business Architecture to ensure they can still deliver. (Unused Business Capabilities can be scrapped or sold off). Only reporting for required Business capabilities must be kept, and these must be modularised and data driven to support different functions. Only procedures which drive the Business Value Chains (HR is of itself a Value chain even if it does not generate an Income) must be kept and all reporting must be re-evaluated based on the new business requirements.</a:t>
            </a:r>
          </a:p>
          <a:p>
            <a:endParaRPr lang="en-ZA" dirty="0"/>
          </a:p>
          <a:p>
            <a:r>
              <a:rPr lang="en-ZA" dirty="0"/>
              <a:t>Often tasks are performed for no apparent reason. Sometimes it is because downstream somewhere, this information is critical and collection at this task is ideal, in which case keep it, and sometimes it was done because a long time ago someone needed it, but it is no longer required (beware of scrapping tasks used to support long-running cycles, e.g. annual reporting)</a:t>
            </a:r>
          </a:p>
          <a:p>
            <a:endParaRPr lang="en-ZA" dirty="0"/>
          </a:p>
          <a:p>
            <a:r>
              <a:rPr lang="en-ZA" dirty="0"/>
              <a:t>Reducing tasks, almost always reduces confusion and ambiguity as terms and definitions drop off the requirements list. This also simplifies the Data Object Models. </a:t>
            </a:r>
          </a:p>
          <a:p>
            <a:endParaRPr lang="en-ZA" dirty="0"/>
          </a:p>
          <a:p>
            <a:r>
              <a:rPr lang="en-ZA" dirty="0"/>
              <a:t>Map all the data flows and Identify obsolete data flows based on identifying which data no longer adds value to the value chains. Ensure that these data flows are not conduits for transferring data to different Business Processes elsewhere in the Business. If they do identify the data to be moved via a service before decommissioning the Data Flow.</a:t>
            </a:r>
          </a:p>
          <a:p>
            <a:endParaRPr lang="en-ZA" dirty="0"/>
          </a:p>
          <a:p>
            <a:r>
              <a:rPr lang="en-ZA" dirty="0"/>
              <a:t>Now it is possible to build SOA Services intelligently, and to a rationalised set of Business Process </a:t>
            </a:r>
            <a:r>
              <a:rPr lang="en-ZA" dirty="0" err="1"/>
              <a:t>es</a:t>
            </a:r>
            <a:r>
              <a:rPr lang="en-ZA" dirty="0"/>
              <a:t> requiring the data. Management of the reduced data flows also becomes less error-prone, creating less unintended errors and consequences, which simply create more fires to fight.</a:t>
            </a:r>
          </a:p>
        </p:txBody>
      </p:sp>
      <p:sp>
        <p:nvSpPr>
          <p:cNvPr id="4" name="Slide Number Placeholder 3">
            <a:extLst>
              <a:ext uri="{FF2B5EF4-FFF2-40B4-BE49-F238E27FC236}">
                <a16:creationId xmlns:a16="http://schemas.microsoft.com/office/drawing/2014/main" id="{B979819B-99E4-1B28-3AD9-04D5541EF6DB}"/>
              </a:ext>
            </a:extLst>
          </p:cNvPr>
          <p:cNvSpPr>
            <a:spLocks noGrp="1"/>
          </p:cNvSpPr>
          <p:nvPr>
            <p:ph type="sldNum" sz="quarter" idx="10"/>
          </p:nvPr>
        </p:nvSpPr>
        <p:spPr/>
        <p:txBody>
          <a:bodyPr/>
          <a:lstStyle/>
          <a:p>
            <a:fld id="{EAB84BB8-8E84-48D9-8F22-490C3443B35A}" type="slidenum">
              <a:rPr lang="en-ZA" smtClean="0"/>
              <a:t>23</a:t>
            </a:fld>
            <a:endParaRPr lang="en-ZA"/>
          </a:p>
        </p:txBody>
      </p:sp>
    </p:spTree>
    <p:extLst>
      <p:ext uri="{BB962C8B-B14F-4D97-AF65-F5344CB8AC3E}">
        <p14:creationId xmlns:p14="http://schemas.microsoft.com/office/powerpoint/2010/main" val="145476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24</a:t>
            </a:fld>
            <a:endParaRPr lang="en-ZA"/>
          </a:p>
        </p:txBody>
      </p:sp>
    </p:spTree>
    <p:extLst>
      <p:ext uri="{BB962C8B-B14F-4D97-AF65-F5344CB8AC3E}">
        <p14:creationId xmlns:p14="http://schemas.microsoft.com/office/powerpoint/2010/main" val="287532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A6AFC-35F3-0A4D-2FF8-6618757F3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E4057-BF9F-2180-C4D0-7F98889F1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A95A6-2A4F-8E27-B51E-EA8A18087AED}"/>
              </a:ext>
            </a:extLst>
          </p:cNvPr>
          <p:cNvSpPr>
            <a:spLocks noGrp="1"/>
          </p:cNvSpPr>
          <p:nvPr>
            <p:ph type="body" idx="1"/>
          </p:nvPr>
        </p:nvSpPr>
        <p:spPr>
          <a:xfrm>
            <a:off x="248739" y="4823033"/>
            <a:ext cx="6390686" cy="4979626"/>
          </a:xfrm>
        </p:spPr>
        <p:txBody>
          <a:bodyPr/>
          <a:lstStyle/>
          <a:p>
            <a:r>
              <a:rPr lang="en-ZA" dirty="0"/>
              <a:t>So far we have discussed the Business, its Architectures and data as it flows and services the Enterprise’s needs. However, The Chief Data Officer’s accountability extends way beyond the data and its use within the business.</a:t>
            </a:r>
          </a:p>
          <a:p>
            <a:endParaRPr lang="en-ZA" dirty="0"/>
          </a:p>
          <a:p>
            <a:r>
              <a:rPr lang="en-ZA" dirty="0"/>
              <a:t>The CDO must consider and remain the steward over data that would be used by the business, as well as data already used by the Business, which introduces the dimensions of time indicated by the red lines crossing in the centre of the model.</a:t>
            </a:r>
          </a:p>
          <a:p>
            <a:endParaRPr lang="en-ZA" dirty="0"/>
          </a:p>
          <a:p>
            <a:r>
              <a:rPr lang="en-ZA" dirty="0"/>
              <a:t>This model now becomes a living moving model, as the yellow circle (that which you have chosen to be the object under your focus) must be seen to be continuously moving from left to right, with the focus circle being at the intersection and being the immediate moment of now. In fact along the entire Information Value Chain there will always be an identical moment in time referenced across each segment as being the moment “NOW” (or this instant in time).</a:t>
            </a:r>
          </a:p>
          <a:p>
            <a:endParaRPr lang="en-ZA" dirty="0"/>
          </a:p>
          <a:p>
            <a:r>
              <a:rPr lang="en-ZA" dirty="0"/>
              <a:t>The other 8 intersecting lines radiate outwards from the intersection and divide the subject under focus into time sections. The further we move in any direction away from the </a:t>
            </a:r>
            <a:r>
              <a:rPr lang="en-ZA" dirty="0" err="1"/>
              <a:t>center</a:t>
            </a:r>
            <a:r>
              <a:rPr lang="en-ZA" dirty="0"/>
              <a:t>, the greater the cost and effort of attaining and maintaining data in this dimension. Therefore it is essential to achieve a sustainable maturity before reaching for “low hanging fruit” in segments beyond current real appetite to consume. The expanding distance between the lines as you move from the centre indicate the tolerances for data quality (expensive) as a trade off against the purpose for which the data is being used (the Info Value Chain segment it is in)</a:t>
            </a:r>
          </a:p>
          <a:p>
            <a:endParaRPr lang="en-ZA" dirty="0"/>
          </a:p>
          <a:p>
            <a:r>
              <a:rPr lang="en-ZA" dirty="0"/>
              <a:t>The second important observation is that the intersection and in fact the object under focus rests on the line between “Alignment” and “Procedure”. “Alignment” means I have definition of everything I have at my disposal, and “Procedure” means I have one or more activities that I will be performing using what I have. </a:t>
            </a:r>
          </a:p>
          <a:p>
            <a:endParaRPr lang="en-ZA" dirty="0"/>
          </a:p>
          <a:p>
            <a:r>
              <a:rPr lang="en-ZA" dirty="0"/>
              <a:t>For the CDO, everything goes wrong when anyone can decide what definition to apply at any point in a procedure. The CDO must therefore own the Terms and Definitions across the Enterprise and enforcement of correct use is everyone’s responsibility.</a:t>
            </a:r>
          </a:p>
        </p:txBody>
      </p:sp>
      <p:sp>
        <p:nvSpPr>
          <p:cNvPr id="4" name="Slide Number Placeholder 3">
            <a:extLst>
              <a:ext uri="{FF2B5EF4-FFF2-40B4-BE49-F238E27FC236}">
                <a16:creationId xmlns:a16="http://schemas.microsoft.com/office/drawing/2014/main" id="{0A21B29C-5FC3-3BEC-B202-853E32464533}"/>
              </a:ext>
            </a:extLst>
          </p:cNvPr>
          <p:cNvSpPr>
            <a:spLocks noGrp="1"/>
          </p:cNvSpPr>
          <p:nvPr>
            <p:ph type="sldNum" sz="quarter" idx="10"/>
          </p:nvPr>
        </p:nvSpPr>
        <p:spPr/>
        <p:txBody>
          <a:bodyPr/>
          <a:lstStyle/>
          <a:p>
            <a:fld id="{EAB84BB8-8E84-48D9-8F22-490C3443B35A}" type="slidenum">
              <a:rPr lang="en-ZA" smtClean="0"/>
              <a:t>25</a:t>
            </a:fld>
            <a:endParaRPr lang="en-ZA"/>
          </a:p>
        </p:txBody>
      </p:sp>
    </p:spTree>
    <p:extLst>
      <p:ext uri="{BB962C8B-B14F-4D97-AF65-F5344CB8AC3E}">
        <p14:creationId xmlns:p14="http://schemas.microsoft.com/office/powerpoint/2010/main" val="13269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1EF30-DA96-A9A0-619E-33E9B0DB4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3C3C6-99D2-57F6-7C94-D2B40C523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6A692-0286-469F-265B-4640005FF2F5}"/>
              </a:ext>
            </a:extLst>
          </p:cNvPr>
          <p:cNvSpPr>
            <a:spLocks noGrp="1"/>
          </p:cNvSpPr>
          <p:nvPr>
            <p:ph type="body" idx="1"/>
          </p:nvPr>
        </p:nvSpPr>
        <p:spPr>
          <a:xfrm>
            <a:off x="248739" y="4823033"/>
            <a:ext cx="6390686" cy="4979626"/>
          </a:xfrm>
        </p:spPr>
        <p:txBody>
          <a:bodyPr/>
          <a:lstStyle/>
          <a:p>
            <a:r>
              <a:rPr lang="en-ZA" dirty="0"/>
              <a:t>The concept of time has been discussed, however the Architecture of time must be understood. Time Architecture is entirely dependant on the object under focus. For example people refer to a dog as living 7 years for every one of their own. Time relativity is therefore dependant on the lifespan of the object under focus. </a:t>
            </a:r>
          </a:p>
          <a:p>
            <a:endParaRPr lang="en-ZA" dirty="0"/>
          </a:p>
          <a:p>
            <a:r>
              <a:rPr lang="en-ZA" dirty="0"/>
              <a:t>In terms of data, we know that certain data may not be destroyed until a certain number of years has passed since it was last used. So if we have “Customer” as our focus, we can set our furthest blue line to the left to a time span of 15 years (depends on your industry) </a:t>
            </a:r>
          </a:p>
          <a:p>
            <a:endParaRPr lang="en-ZA" dirty="0"/>
          </a:p>
          <a:p>
            <a:r>
              <a:rPr lang="en-ZA" dirty="0"/>
              <a:t>The 2 next segments moving to the right are then when to stop keeping the data (and resources) available at low performance or at high performance, and the segment closest to the “Now” line is data currently in use, and in the process of being continuously re-used (Data Quality permitting).</a:t>
            </a:r>
          </a:p>
          <a:p>
            <a:endParaRPr lang="en-ZA" dirty="0"/>
          </a:p>
          <a:p>
            <a:r>
              <a:rPr lang="en-ZA" dirty="0"/>
              <a:t>The furthest to the right line indicates when the first time you would want insight into the need for a new attribute for a customer object. This requires significant research effort in where the world is going, and where technology is going to understand the usefulness of such data. The CDO’s Visionaries would work in this space.</a:t>
            </a:r>
          </a:p>
          <a:p>
            <a:endParaRPr lang="en-ZA" dirty="0"/>
          </a:p>
          <a:p>
            <a:r>
              <a:rPr lang="en-ZA" dirty="0"/>
              <a:t>The 2 lines in between when it would be ideal to have data prepared and ready for use (Master Data Management falls into the second leading-edge segment, while the 3</a:t>
            </a:r>
            <a:r>
              <a:rPr lang="en-ZA" baseline="30000" dirty="0"/>
              <a:t>rd</a:t>
            </a:r>
            <a:r>
              <a:rPr lang="en-ZA" dirty="0"/>
              <a:t> leading edge segment includes Reference Data and Meta-data as these are easier to implement, requiring less maturity to maintain accurately.</a:t>
            </a:r>
          </a:p>
          <a:p>
            <a:r>
              <a:rPr lang="en-ZA" dirty="0"/>
              <a:t>The segment closest to the now line indicates that which one must have to fulfil the immediate requirements of the here and now” activities.</a:t>
            </a:r>
          </a:p>
          <a:p>
            <a:endParaRPr lang="en-ZA" dirty="0"/>
          </a:p>
        </p:txBody>
      </p:sp>
      <p:sp>
        <p:nvSpPr>
          <p:cNvPr id="4" name="Slide Number Placeholder 3">
            <a:extLst>
              <a:ext uri="{FF2B5EF4-FFF2-40B4-BE49-F238E27FC236}">
                <a16:creationId xmlns:a16="http://schemas.microsoft.com/office/drawing/2014/main" id="{38D6256F-9DC3-F289-E573-220C077B1162}"/>
              </a:ext>
            </a:extLst>
          </p:cNvPr>
          <p:cNvSpPr>
            <a:spLocks noGrp="1"/>
          </p:cNvSpPr>
          <p:nvPr>
            <p:ph type="sldNum" sz="quarter" idx="10"/>
          </p:nvPr>
        </p:nvSpPr>
        <p:spPr/>
        <p:txBody>
          <a:bodyPr/>
          <a:lstStyle/>
          <a:p>
            <a:fld id="{EAB84BB8-8E84-48D9-8F22-490C3443B35A}" type="slidenum">
              <a:rPr lang="en-ZA" smtClean="0"/>
              <a:t>26</a:t>
            </a:fld>
            <a:endParaRPr lang="en-ZA"/>
          </a:p>
        </p:txBody>
      </p:sp>
    </p:spTree>
    <p:extLst>
      <p:ext uri="{BB962C8B-B14F-4D97-AF65-F5344CB8AC3E}">
        <p14:creationId xmlns:p14="http://schemas.microsoft.com/office/powerpoint/2010/main" val="350238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2024/12/20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dirty="0"/>
          </a:p>
        </p:txBody>
      </p:sp>
      <p:sp>
        <p:nvSpPr>
          <p:cNvPr id="10" name="Slide Number Placeholder 5">
            <a:extLst>
              <a:ext uri="{FF2B5EF4-FFF2-40B4-BE49-F238E27FC236}">
                <a16:creationId xmlns:a16="http://schemas.microsoft.com/office/drawing/2014/main" id="{095A4127-8497-4FBB-63D4-83665889B228}"/>
              </a:ext>
            </a:extLst>
          </p:cNvPr>
          <p:cNvSpPr txBox="1">
            <a:spLocks/>
          </p:cNvSpPr>
          <p:nvPr userDrawn="1"/>
        </p:nvSpPr>
        <p:spPr>
          <a:xfrm>
            <a:off x="11488487" y="6362445"/>
            <a:ext cx="493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1A9A00-F80F-491D-BEDF-0273688CFF9F}" type="slidenum">
              <a:rPr lang="en-US" smtClean="0"/>
              <a:pPr/>
              <a:t>‹#›</a:t>
            </a:fld>
            <a:endParaRPr lang="en-US" dirty="0"/>
          </a:p>
        </p:txBody>
      </p:sp>
    </p:spTree>
    <p:extLst>
      <p:ext uri="{BB962C8B-B14F-4D97-AF65-F5344CB8AC3E}">
        <p14:creationId xmlns:p14="http://schemas.microsoft.com/office/powerpoint/2010/main" val="331664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2024/12/20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71214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2024/12/20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202848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2024/12/20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pic>
        <p:nvPicPr>
          <p:cNvPr id="7" name="Picture 6"/>
          <p:cNvPicPr>
            <a:picLocks noChangeAspect="1"/>
          </p:cNvPicPr>
          <p:nvPr userDrawn="1"/>
        </p:nvPicPr>
        <p:blipFill>
          <a:blip r:embed="rId2"/>
          <a:stretch>
            <a:fillRect/>
          </a:stretch>
        </p:blipFill>
        <p:spPr>
          <a:xfrm>
            <a:off x="9020564" y="65903"/>
            <a:ext cx="3088388" cy="576648"/>
          </a:xfrm>
          <a:prstGeom prst="rect">
            <a:avLst/>
          </a:prstGeom>
        </p:spPr>
      </p:pic>
      <p:sp>
        <p:nvSpPr>
          <p:cNvPr id="8" name="Slide Number Placeholder 5"/>
          <p:cNvSpPr txBox="1">
            <a:spLocks/>
          </p:cNvSpPr>
          <p:nvPr userDrawn="1"/>
        </p:nvSpPr>
        <p:spPr>
          <a:xfrm>
            <a:off x="11488487" y="6362445"/>
            <a:ext cx="493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1A9A00-F80F-491D-BEDF-0273688CFF9F}" type="slidenum">
              <a:rPr lang="en-US" smtClean="0"/>
              <a:pPr/>
              <a:t>‹#›</a:t>
            </a:fld>
            <a:endParaRPr lang="en-US" dirty="0"/>
          </a:p>
        </p:txBody>
      </p:sp>
    </p:spTree>
    <p:extLst>
      <p:ext uri="{BB962C8B-B14F-4D97-AF65-F5344CB8AC3E}">
        <p14:creationId xmlns:p14="http://schemas.microsoft.com/office/powerpoint/2010/main" val="10114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A1FFB-3569-4F2C-843C-B0C9179285C7}" type="datetimeFigureOut">
              <a:rPr lang="en-ZA" smtClean="0"/>
              <a:t>2024/12/20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30563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EFA1FFB-3569-4F2C-843C-B0C9179285C7}" type="datetimeFigureOut">
              <a:rPr lang="en-ZA" smtClean="0"/>
              <a:t>2024/12/20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8769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EFA1FFB-3569-4F2C-843C-B0C9179285C7}" type="datetimeFigureOut">
              <a:rPr lang="en-ZA" smtClean="0"/>
              <a:t>2024/12/20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88238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EFA1FFB-3569-4F2C-843C-B0C9179285C7}" type="datetimeFigureOut">
              <a:rPr lang="en-ZA" smtClean="0"/>
              <a:t>2024/12/20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403725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A1FFB-3569-4F2C-843C-B0C9179285C7}" type="datetimeFigureOut">
              <a:rPr lang="en-ZA" smtClean="0"/>
              <a:t>2024/12/20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75286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A1FFB-3569-4F2C-843C-B0C9179285C7}" type="datetimeFigureOut">
              <a:rPr lang="en-ZA" smtClean="0"/>
              <a:t>2024/12/20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122176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A1FFB-3569-4F2C-843C-B0C9179285C7}" type="datetimeFigureOut">
              <a:rPr lang="en-ZA" smtClean="0"/>
              <a:t>2024/12/20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17680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A1FFB-3569-4F2C-843C-B0C9179285C7}" type="datetimeFigureOut">
              <a:rPr lang="en-ZA" smtClean="0"/>
              <a:t>2024/12/20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B1521-450C-4F20-A0B6-EE422727E4FE}" type="slidenum">
              <a:rPr lang="en-ZA" smtClean="0"/>
              <a:t>‹#›</a:t>
            </a:fld>
            <a:endParaRPr lang="en-ZA"/>
          </a:p>
        </p:txBody>
      </p:sp>
    </p:spTree>
    <p:extLst>
      <p:ext uri="{BB962C8B-B14F-4D97-AF65-F5344CB8AC3E}">
        <p14:creationId xmlns:p14="http://schemas.microsoft.com/office/powerpoint/2010/main" val="332094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T6gx4db7z8" TargetMode="External"/><Relationship Id="rId2" Type="http://schemas.openxmlformats.org/officeDocument/2006/relationships/hyperlink" Target="file:///C:\02%20MDT\32%20Talks%20and%20Workshops\CDAO%20Workshop%202017\The%20Basics%20of%20Rug%20Weaving%20on%20a%20Union%2036%20Loom.mp4" TargetMode="External"/><Relationship Id="rId1" Type="http://schemas.openxmlformats.org/officeDocument/2006/relationships/slideLayout" Target="../slideLayouts/slideLayout2.xml"/><Relationship Id="rId6" Type="http://schemas.openxmlformats.org/officeDocument/2006/relationships/hyperlink" Target="https://www.youtube.com/watch?v=zhzf6cIEGM8" TargetMode="External"/><Relationship Id="rId5" Type="http://schemas.openxmlformats.org/officeDocument/2006/relationships/hyperlink" Target="file:///C:\02%20MDT\32%20Talks%20and%20Workshops\CDAO%20Workshop%202017\Circular%20Weaving%20Machine.mp4" TargetMode="External"/><Relationship Id="rId4" Type="http://schemas.openxmlformats.org/officeDocument/2006/relationships/hyperlink" Target="https://www.youtube.com/watch?v=ZYU5T9t7-o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multidimensionalthinkers.com/gallery/Training_Mod001_DataOwner_DataSteward.mp4"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multidimensionalthinkers.com/gallery/Training_Mod001_DataOwner_DataSteward.mp4"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1.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hyperlink" Target="https://multidimensionalthinkers.com/gallery/Training_Mod001_DataOwner_DataSteward.mp4" TargetMode="External"/><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33.png"/><Relationship Id="rId12"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15.png"/><Relationship Id="rId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0.png"/><Relationship Id="rId1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image" Target="../media/image66.png"/><Relationship Id="rId3" Type="http://schemas.openxmlformats.org/officeDocument/2006/relationships/image" Target="../media/image8.png"/><Relationship Id="rId7" Type="http://schemas.openxmlformats.org/officeDocument/2006/relationships/image" Target="../media/image23.png"/><Relationship Id="rId12" Type="http://schemas.openxmlformats.org/officeDocument/2006/relationships/image" Target="../media/image16.png"/><Relationship Id="rId17" Type="http://schemas.openxmlformats.org/officeDocument/2006/relationships/image" Target="../media/image25.png"/><Relationship Id="rId2" Type="http://schemas.openxmlformats.org/officeDocument/2006/relationships/notesSlide" Target="../notesSlides/notesSlide29.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15.png"/><Relationship Id="rId5" Type="http://schemas.openxmlformats.org/officeDocument/2006/relationships/image" Target="../media/image63.jpeg"/><Relationship Id="rId15" Type="http://schemas.openxmlformats.org/officeDocument/2006/relationships/image" Target="../media/image65.pn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9.png"/><Relationship Id="rId1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0.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multidimensionalthinkers.com/gallery/MDDMF_v6.0_%20(WREvans)_20220804-15.pdf" TargetMode="External"/><Relationship Id="rId2" Type="http://schemas.openxmlformats.org/officeDocument/2006/relationships/hyperlink" Target="https://multidimensionalthinkers.com/MDDMF-V7-0-New-Releas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1.png"/><Relationship Id="rId4" Type="http://schemas.openxmlformats.org/officeDocument/2006/relationships/image" Target="../media/image11.jpeg"/><Relationship Id="rId9"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ultidimensionalthinkers.com/gallery/Training_Mod001_DataOwner_DataSteward.mp4"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ultidimensionalthinkers.com/gallery/Training_Mod001_DataOwner_DataSteward.mp4"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7.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898114"/>
            <a:ext cx="11277600" cy="2848275"/>
          </a:xfrm>
        </p:spPr>
        <p:txBody>
          <a:bodyPr>
            <a:normAutofit fontScale="90000"/>
          </a:bodyPr>
          <a:lstStyle/>
          <a:p>
            <a:r>
              <a:rPr lang="en-US" sz="4800" kern="100" dirty="0">
                <a:effectLst/>
                <a:latin typeface="Calibri" panose="020F0502020204030204" pitchFamily="34" charset="0"/>
                <a:ea typeface="Times New Roman" panose="02020603050405020304" pitchFamily="18" charset="0"/>
                <a:cs typeface="Arial" panose="020B0604020202020204" pitchFamily="34" charset="0"/>
              </a:rPr>
              <a:t>Exploring and Understanding </a:t>
            </a:r>
            <a:br>
              <a:rPr lang="en-US" sz="4800" kern="100" dirty="0">
                <a:effectLst/>
                <a:latin typeface="Calibri" panose="020F0502020204030204" pitchFamily="34" charset="0"/>
                <a:ea typeface="Times New Roman" panose="02020603050405020304" pitchFamily="18" charset="0"/>
                <a:cs typeface="Arial" panose="020B0604020202020204" pitchFamily="34" charset="0"/>
              </a:rPr>
            </a:br>
            <a:r>
              <a:rPr lang="en-US" sz="4800" kern="100" dirty="0">
                <a:effectLst/>
                <a:latin typeface="Calibri" panose="020F0502020204030204" pitchFamily="34" charset="0"/>
                <a:ea typeface="Times New Roman" panose="02020603050405020304" pitchFamily="18" charset="0"/>
                <a:cs typeface="Arial" panose="020B0604020202020204" pitchFamily="34" charset="0"/>
              </a:rPr>
              <a:t>The Cage of Data</a:t>
            </a:r>
            <a:br>
              <a:rPr lang="en-US" sz="4800" kern="100" dirty="0">
                <a:effectLst/>
                <a:latin typeface="Calibri" panose="020F0502020204030204" pitchFamily="34" charset="0"/>
                <a:ea typeface="Times New Roman" panose="02020603050405020304" pitchFamily="18" charset="0"/>
                <a:cs typeface="Arial" panose="020B0604020202020204" pitchFamily="34" charset="0"/>
              </a:rPr>
            </a:br>
            <a:r>
              <a:rPr lang="en-US" sz="4800" kern="100" dirty="0">
                <a:effectLst/>
                <a:latin typeface="Calibri" panose="020F0502020204030204" pitchFamily="34" charset="0"/>
                <a:ea typeface="Times New Roman" panose="02020603050405020304" pitchFamily="18" charset="0"/>
                <a:cs typeface="Arial" panose="020B0604020202020204" pitchFamily="34" charset="0"/>
              </a:rPr>
              <a:t>MDDMF Journey v1.0 – v7.0</a:t>
            </a:r>
            <a:br>
              <a:rPr lang="en-US" sz="4800" dirty="0">
                <a:effectLst/>
                <a:latin typeface="Calibri" panose="020F0502020204030204" pitchFamily="34" charset="0"/>
                <a:ea typeface="Calibri" panose="020F0502020204030204" pitchFamily="34" charset="0"/>
                <a:cs typeface="Arial" panose="020B0604020202020204" pitchFamily="34" charset="0"/>
              </a:rPr>
            </a:br>
            <a:br>
              <a:rPr lang="en-US" sz="4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(Share and enable speakers)</a:t>
            </a:r>
            <a:br>
              <a:rPr lang="en-ZA" b="1" dirty="0"/>
            </a:br>
            <a:r>
              <a:rPr lang="en-ZA" sz="1400" b="1" dirty="0"/>
              <a:t>Free to All, cannot be copyrighted, as already in the Public Domain</a:t>
            </a:r>
            <a:endParaRPr lang="en-ZA" sz="1400" dirty="0"/>
          </a:p>
        </p:txBody>
      </p:sp>
      <p:sp>
        <p:nvSpPr>
          <p:cNvPr id="3" name="Subtitle 2"/>
          <p:cNvSpPr>
            <a:spLocks noGrp="1"/>
          </p:cNvSpPr>
          <p:nvPr>
            <p:ph type="subTitle" idx="1"/>
          </p:nvPr>
        </p:nvSpPr>
        <p:spPr>
          <a:xfrm>
            <a:off x="1523999" y="5072792"/>
            <a:ext cx="9144000" cy="883508"/>
          </a:xfrm>
        </p:spPr>
        <p:txBody>
          <a:bodyPr/>
          <a:lstStyle/>
          <a:p>
            <a:r>
              <a:rPr lang="en-ZA" dirty="0"/>
              <a:t>Presented by: William Evans 2024-12-21</a:t>
            </a:r>
          </a:p>
        </p:txBody>
      </p:sp>
      <p:pic>
        <p:nvPicPr>
          <p:cNvPr id="4" name="Picture 3"/>
          <p:cNvPicPr>
            <a:picLocks noChangeAspect="1"/>
          </p:cNvPicPr>
          <p:nvPr/>
        </p:nvPicPr>
        <p:blipFill>
          <a:blip r:embed="rId2"/>
          <a:stretch>
            <a:fillRect/>
          </a:stretch>
        </p:blipFill>
        <p:spPr>
          <a:xfrm>
            <a:off x="2853189" y="576649"/>
            <a:ext cx="6485621" cy="1210962"/>
          </a:xfrm>
          <a:prstGeom prst="rect">
            <a:avLst/>
          </a:prstGeom>
        </p:spPr>
      </p:pic>
    </p:spTree>
    <p:extLst>
      <p:ext uri="{BB962C8B-B14F-4D97-AF65-F5344CB8AC3E}">
        <p14:creationId xmlns:p14="http://schemas.microsoft.com/office/powerpoint/2010/main" val="426706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u="sng" dirty="0"/>
              <a:t>The three main types of Data</a:t>
            </a:r>
            <a:r>
              <a:rPr lang="en-ZA" b="1" u="sng" dirty="0"/>
              <a:t> </a:t>
            </a:r>
            <a:r>
              <a:rPr lang="en-ZA" sz="2800" dirty="0"/>
              <a:t>(each have their own Meta-data)</a:t>
            </a:r>
          </a:p>
        </p:txBody>
      </p:sp>
      <p:sp>
        <p:nvSpPr>
          <p:cNvPr id="3" name="Content Placeholder 2"/>
          <p:cNvSpPr>
            <a:spLocks noGrp="1"/>
          </p:cNvSpPr>
          <p:nvPr>
            <p:ph idx="1"/>
          </p:nvPr>
        </p:nvSpPr>
        <p:spPr/>
        <p:txBody>
          <a:bodyPr/>
          <a:lstStyle/>
          <a:p>
            <a:r>
              <a:rPr lang="en-ZA" dirty="0"/>
              <a:t>Reference Data</a:t>
            </a:r>
          </a:p>
          <a:p>
            <a:pPr lvl="1"/>
            <a:r>
              <a:rPr lang="en-ZA" dirty="0"/>
              <a:t>and its own Meta-data</a:t>
            </a:r>
          </a:p>
          <a:p>
            <a:r>
              <a:rPr lang="en-ZA" dirty="0"/>
              <a:t>Master Data</a:t>
            </a:r>
          </a:p>
          <a:p>
            <a:pPr lvl="1"/>
            <a:r>
              <a:rPr lang="en-ZA" dirty="0"/>
              <a:t>and its own Meta-data</a:t>
            </a:r>
          </a:p>
          <a:p>
            <a:r>
              <a:rPr lang="en-ZA" dirty="0"/>
              <a:t>Transactional Data</a:t>
            </a:r>
          </a:p>
          <a:p>
            <a:pPr lvl="1"/>
            <a:r>
              <a:rPr lang="en-ZA" dirty="0"/>
              <a:t>and its own Meta-data</a:t>
            </a:r>
          </a:p>
          <a:p>
            <a:r>
              <a:rPr lang="en-ZA" dirty="0"/>
              <a:t>Meta-data is not aa different type of Data.</a:t>
            </a:r>
          </a:p>
          <a:p>
            <a:r>
              <a:rPr lang="en-ZA" dirty="0"/>
              <a:t>Meta-data is simply one of the three types of Data used to provide context and clarity to a specific piece of Data.</a:t>
            </a:r>
          </a:p>
          <a:p>
            <a:endParaRPr lang="en-ZA" dirty="0"/>
          </a:p>
        </p:txBody>
      </p:sp>
    </p:spTree>
    <p:extLst>
      <p:ext uri="{BB962C8B-B14F-4D97-AF65-F5344CB8AC3E}">
        <p14:creationId xmlns:p14="http://schemas.microsoft.com/office/powerpoint/2010/main" val="342464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38" name="Group 137"/>
          <p:cNvGrpSpPr/>
          <p:nvPr/>
        </p:nvGrpSpPr>
        <p:grpSpPr>
          <a:xfrm>
            <a:off x="771112" y="1359637"/>
            <a:ext cx="10648956" cy="5271032"/>
            <a:chOff x="771112" y="1359637"/>
            <a:chExt cx="10648956" cy="5271032"/>
          </a:xfrm>
        </p:grpSpPr>
        <p:sp>
          <p:nvSpPr>
            <p:cNvPr id="10" name="Rounded Rectangle 9"/>
            <p:cNvSpPr/>
            <p:nvPr/>
          </p:nvSpPr>
          <p:spPr>
            <a:xfrm>
              <a:off x="771112" y="1538540"/>
              <a:ext cx="2800546" cy="53724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Meta-data</a:t>
              </a:r>
            </a:p>
          </p:txBody>
        </p:sp>
        <p:sp>
          <p:nvSpPr>
            <p:cNvPr id="104" name="Rounded Rectangle 103"/>
            <p:cNvSpPr/>
            <p:nvPr/>
          </p:nvSpPr>
          <p:spPr>
            <a:xfrm>
              <a:off x="5302248" y="1738689"/>
              <a:ext cx="52371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ounded Rectangle 104"/>
            <p:cNvSpPr/>
            <p:nvPr/>
          </p:nvSpPr>
          <p:spPr>
            <a:xfrm>
              <a:off x="5302249" y="2181692"/>
              <a:ext cx="29012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Rounded Rectangle 105"/>
            <p:cNvSpPr/>
            <p:nvPr/>
          </p:nvSpPr>
          <p:spPr>
            <a:xfrm>
              <a:off x="5307620" y="2324720"/>
              <a:ext cx="263519"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5305828" y="2464933"/>
              <a:ext cx="36773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5302247" y="2607937"/>
              <a:ext cx="35226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9594210" y="1882244"/>
              <a:ext cx="885192" cy="15190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9591825" y="2054848"/>
              <a:ext cx="885192" cy="10614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9594208" y="2181692"/>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Rounded Rectangle 112"/>
            <p:cNvSpPr/>
            <p:nvPr/>
          </p:nvSpPr>
          <p:spPr>
            <a:xfrm>
              <a:off x="9594208" y="2322530"/>
              <a:ext cx="885192" cy="12142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ounded Rectangle 113"/>
            <p:cNvSpPr/>
            <p:nvPr/>
          </p:nvSpPr>
          <p:spPr>
            <a:xfrm>
              <a:off x="9591825" y="2900731"/>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Rounded Rectangle 114"/>
            <p:cNvSpPr/>
            <p:nvPr/>
          </p:nvSpPr>
          <p:spPr>
            <a:xfrm>
              <a:off x="9587189" y="4797147"/>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ounded Rectangle 115"/>
            <p:cNvSpPr/>
            <p:nvPr/>
          </p:nvSpPr>
          <p:spPr>
            <a:xfrm>
              <a:off x="9587189" y="4934471"/>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ounded Rectangle 116"/>
            <p:cNvSpPr/>
            <p:nvPr/>
          </p:nvSpPr>
          <p:spPr>
            <a:xfrm>
              <a:off x="9587189" y="5080446"/>
              <a:ext cx="881150" cy="12734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Rounded Rectangle 117"/>
            <p:cNvSpPr/>
            <p:nvPr/>
          </p:nvSpPr>
          <p:spPr>
            <a:xfrm>
              <a:off x="9585961" y="5237453"/>
              <a:ext cx="881150" cy="1187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ounded Rectangle 118"/>
            <p:cNvSpPr/>
            <p:nvPr/>
          </p:nvSpPr>
          <p:spPr>
            <a:xfrm>
              <a:off x="9585961" y="5388782"/>
              <a:ext cx="881150" cy="12619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ounded Rectangle 119"/>
            <p:cNvSpPr/>
            <p:nvPr/>
          </p:nvSpPr>
          <p:spPr>
            <a:xfrm>
              <a:off x="9586681" y="5547561"/>
              <a:ext cx="881150" cy="1299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Rounded Rectangle 120"/>
            <p:cNvSpPr/>
            <p:nvPr/>
          </p:nvSpPr>
          <p:spPr>
            <a:xfrm>
              <a:off x="9585961" y="5706340"/>
              <a:ext cx="881150" cy="1315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Rounded Rectangle 121"/>
            <p:cNvSpPr/>
            <p:nvPr/>
          </p:nvSpPr>
          <p:spPr>
            <a:xfrm>
              <a:off x="9586703" y="5856279"/>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3" name="Rounded Rectangle 122"/>
            <p:cNvSpPr/>
            <p:nvPr/>
          </p:nvSpPr>
          <p:spPr>
            <a:xfrm>
              <a:off x="9724370" y="1359637"/>
              <a:ext cx="1695698" cy="3454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4" name="Rounded Rectangle 123"/>
            <p:cNvSpPr/>
            <p:nvPr/>
          </p:nvSpPr>
          <p:spPr>
            <a:xfrm>
              <a:off x="5272558" y="6125350"/>
              <a:ext cx="2843391" cy="1515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Rounded Rectangle 124"/>
            <p:cNvSpPr/>
            <p:nvPr/>
          </p:nvSpPr>
          <p:spPr>
            <a:xfrm>
              <a:off x="7993060" y="6504994"/>
              <a:ext cx="327980" cy="125675"/>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6" name="Rounded Rectangle 125"/>
            <p:cNvSpPr/>
            <p:nvPr/>
          </p:nvSpPr>
          <p:spPr>
            <a:xfrm>
              <a:off x="5302247" y="2755243"/>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Rounded Rectangle 126"/>
            <p:cNvSpPr/>
            <p:nvPr/>
          </p:nvSpPr>
          <p:spPr>
            <a:xfrm>
              <a:off x="7465738" y="2754825"/>
              <a:ext cx="1182961" cy="14590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Rounded Rectangle 127"/>
            <p:cNvSpPr/>
            <p:nvPr/>
          </p:nvSpPr>
          <p:spPr>
            <a:xfrm>
              <a:off x="9593808" y="2754825"/>
              <a:ext cx="990372" cy="1151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Rounded Rectangle 128"/>
            <p:cNvSpPr/>
            <p:nvPr/>
          </p:nvSpPr>
          <p:spPr>
            <a:xfrm>
              <a:off x="5300101" y="3738324"/>
              <a:ext cx="5353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0" name="Rounded Rectangle 129"/>
            <p:cNvSpPr/>
            <p:nvPr/>
          </p:nvSpPr>
          <p:spPr>
            <a:xfrm>
              <a:off x="5878606" y="3746114"/>
              <a:ext cx="5660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2" name="Rounded Rectangle 131"/>
            <p:cNvSpPr/>
            <p:nvPr/>
          </p:nvSpPr>
          <p:spPr>
            <a:xfrm>
              <a:off x="6467553" y="3741671"/>
              <a:ext cx="2771377"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Rounded Rectangle 132"/>
            <p:cNvSpPr/>
            <p:nvPr/>
          </p:nvSpPr>
          <p:spPr>
            <a:xfrm>
              <a:off x="9266008" y="3746114"/>
              <a:ext cx="297092"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4" name="Rounded Rectangle 133"/>
            <p:cNvSpPr/>
            <p:nvPr/>
          </p:nvSpPr>
          <p:spPr>
            <a:xfrm>
              <a:off x="9585961" y="3745715"/>
              <a:ext cx="566886"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Rounded Rectangle 134"/>
            <p:cNvSpPr/>
            <p:nvPr/>
          </p:nvSpPr>
          <p:spPr>
            <a:xfrm>
              <a:off x="10179925" y="3738324"/>
              <a:ext cx="314244"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6" name="Rounded Rectangle 135"/>
            <p:cNvSpPr/>
            <p:nvPr/>
          </p:nvSpPr>
          <p:spPr>
            <a:xfrm>
              <a:off x="10521247" y="3741671"/>
              <a:ext cx="773888"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Rounded Rectangle 136"/>
            <p:cNvSpPr/>
            <p:nvPr/>
          </p:nvSpPr>
          <p:spPr>
            <a:xfrm>
              <a:off x="5303171" y="4899379"/>
              <a:ext cx="2075530" cy="1853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53833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42" name="Group 141"/>
          <p:cNvGrpSpPr/>
          <p:nvPr/>
        </p:nvGrpSpPr>
        <p:grpSpPr>
          <a:xfrm>
            <a:off x="769696" y="1884826"/>
            <a:ext cx="10557911" cy="4733487"/>
            <a:chOff x="769696" y="1884826"/>
            <a:chExt cx="10557911" cy="4733487"/>
          </a:xfrm>
        </p:grpSpPr>
        <p:grpSp>
          <p:nvGrpSpPr>
            <p:cNvPr id="139" name="Group 138"/>
            <p:cNvGrpSpPr/>
            <p:nvPr/>
          </p:nvGrpSpPr>
          <p:grpSpPr>
            <a:xfrm>
              <a:off x="769696" y="1884826"/>
              <a:ext cx="10557911" cy="4095634"/>
              <a:chOff x="769696" y="1884826"/>
              <a:chExt cx="10557911" cy="4095634"/>
            </a:xfrm>
          </p:grpSpPr>
          <p:sp>
            <p:nvSpPr>
              <p:cNvPr id="7" name="Rounded Rectangle 6"/>
              <p:cNvSpPr/>
              <p:nvPr/>
            </p:nvSpPr>
            <p:spPr>
              <a:xfrm>
                <a:off x="769696" y="2172955"/>
                <a:ext cx="2800546" cy="5372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Reference Data</a:t>
                </a:r>
              </a:p>
            </p:txBody>
          </p:sp>
          <p:sp>
            <p:nvSpPr>
              <p:cNvPr id="47" name="Rounded Rectangle 46"/>
              <p:cNvSpPr/>
              <p:nvPr/>
            </p:nvSpPr>
            <p:spPr>
              <a:xfrm>
                <a:off x="6027824" y="1884826"/>
                <a:ext cx="668248" cy="141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ounded Rectangle 47"/>
              <p:cNvSpPr/>
              <p:nvPr/>
            </p:nvSpPr>
            <p:spPr>
              <a:xfrm>
                <a:off x="5302250" y="2041476"/>
                <a:ext cx="48418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48"/>
              <p:cNvSpPr/>
              <p:nvPr/>
            </p:nvSpPr>
            <p:spPr>
              <a:xfrm>
                <a:off x="5790243" y="2041475"/>
                <a:ext cx="262895"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49"/>
              <p:cNvSpPr/>
              <p:nvPr/>
            </p:nvSpPr>
            <p:spPr>
              <a:xfrm>
                <a:off x="5302250" y="3331017"/>
                <a:ext cx="533236"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50"/>
              <p:cNvSpPr/>
              <p:nvPr/>
            </p:nvSpPr>
            <p:spPr>
              <a:xfrm>
                <a:off x="5849857" y="3333128"/>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51"/>
              <p:cNvSpPr/>
              <p:nvPr/>
            </p:nvSpPr>
            <p:spPr>
              <a:xfrm>
                <a:off x="7461257" y="3324043"/>
                <a:ext cx="47306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52"/>
              <p:cNvSpPr/>
              <p:nvPr/>
            </p:nvSpPr>
            <p:spPr>
              <a:xfrm>
                <a:off x="7942189" y="3326154"/>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53"/>
              <p:cNvSpPr/>
              <p:nvPr/>
            </p:nvSpPr>
            <p:spPr>
              <a:xfrm>
                <a:off x="6102674" y="3193474"/>
                <a:ext cx="606500"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ounded Rectangle 54"/>
              <p:cNvSpPr/>
              <p:nvPr/>
            </p:nvSpPr>
            <p:spPr>
              <a:xfrm>
                <a:off x="6725842" y="3188713"/>
                <a:ext cx="56316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ounded Rectangle 60"/>
              <p:cNvSpPr/>
              <p:nvPr/>
            </p:nvSpPr>
            <p:spPr>
              <a:xfrm>
                <a:off x="5878607" y="4063964"/>
                <a:ext cx="273034" cy="1056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ounded Rectangle 65"/>
              <p:cNvSpPr/>
              <p:nvPr/>
            </p:nvSpPr>
            <p:spPr>
              <a:xfrm>
                <a:off x="5878607" y="4198883"/>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ounded Rectangle 70"/>
              <p:cNvSpPr/>
              <p:nvPr/>
            </p:nvSpPr>
            <p:spPr>
              <a:xfrm>
                <a:off x="5878607" y="43282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ounded Rectangle 75"/>
              <p:cNvSpPr/>
              <p:nvPr/>
            </p:nvSpPr>
            <p:spPr>
              <a:xfrm>
                <a:off x="5878607" y="444891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ounded Rectangle 80"/>
              <p:cNvSpPr/>
              <p:nvPr/>
            </p:nvSpPr>
            <p:spPr>
              <a:xfrm>
                <a:off x="5878607" y="45568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8" name="Rounded Rectangle 87"/>
              <p:cNvSpPr/>
              <p:nvPr/>
            </p:nvSpPr>
            <p:spPr>
              <a:xfrm>
                <a:off x="10819931" y="5079159"/>
                <a:ext cx="507676"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6" name="Rounded Rectangle 95"/>
              <p:cNvSpPr/>
              <p:nvPr/>
            </p:nvSpPr>
            <p:spPr>
              <a:xfrm>
                <a:off x="10512426" y="5709235"/>
                <a:ext cx="149778"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ounded Rectangle 96"/>
              <p:cNvSpPr/>
              <p:nvPr/>
            </p:nvSpPr>
            <p:spPr>
              <a:xfrm>
                <a:off x="10787063" y="5859201"/>
                <a:ext cx="245267" cy="121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1" name="Rounded Rectangle 140"/>
            <p:cNvSpPr/>
            <p:nvPr/>
          </p:nvSpPr>
          <p:spPr>
            <a:xfrm>
              <a:off x="5942806" y="6495711"/>
              <a:ext cx="353219"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05388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57" name="Group 156"/>
          <p:cNvGrpSpPr/>
          <p:nvPr/>
        </p:nvGrpSpPr>
        <p:grpSpPr>
          <a:xfrm>
            <a:off x="792225" y="1183104"/>
            <a:ext cx="10496560" cy="5570516"/>
            <a:chOff x="792225" y="1183104"/>
            <a:chExt cx="10496560" cy="5570516"/>
          </a:xfrm>
        </p:grpSpPr>
        <p:sp>
          <p:nvSpPr>
            <p:cNvPr id="23" name="Rounded Rectangle 22"/>
            <p:cNvSpPr/>
            <p:nvPr/>
          </p:nvSpPr>
          <p:spPr>
            <a:xfrm>
              <a:off x="8392802" y="3045263"/>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6" name="Group 155"/>
            <p:cNvGrpSpPr/>
            <p:nvPr/>
          </p:nvGrpSpPr>
          <p:grpSpPr>
            <a:xfrm>
              <a:off x="792225" y="1183104"/>
              <a:ext cx="10496560" cy="5570516"/>
              <a:chOff x="792225" y="1183104"/>
              <a:chExt cx="10496560" cy="5570516"/>
            </a:xfrm>
          </p:grpSpPr>
          <p:sp>
            <p:nvSpPr>
              <p:cNvPr id="5" name="Rounded Rectangle 4"/>
              <p:cNvSpPr/>
              <p:nvPr/>
            </p:nvSpPr>
            <p:spPr>
              <a:xfrm>
                <a:off x="5193289" y="1183104"/>
                <a:ext cx="2922661"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a:off x="792225" y="2804865"/>
                <a:ext cx="2800546"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Master Data</a:t>
                </a:r>
              </a:p>
            </p:txBody>
          </p:sp>
          <p:sp>
            <p:nvSpPr>
              <p:cNvPr id="9" name="Rounded Rectangle 8"/>
              <p:cNvSpPr/>
              <p:nvPr/>
            </p:nvSpPr>
            <p:spPr>
              <a:xfrm>
                <a:off x="5835486" y="1739392"/>
                <a:ext cx="76357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5302250" y="1882244"/>
                <a:ext cx="712051" cy="14452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5599518" y="2183902"/>
                <a:ext cx="763575" cy="12950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ounded Rectangle 12"/>
              <p:cNvSpPr/>
              <p:nvPr/>
            </p:nvSpPr>
            <p:spPr>
              <a:xfrm>
                <a:off x="5580664" y="2322061"/>
                <a:ext cx="1677975" cy="1195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ounded Rectangle 13"/>
              <p:cNvSpPr/>
              <p:nvPr/>
            </p:nvSpPr>
            <p:spPr>
              <a:xfrm>
                <a:off x="5683085" y="2467023"/>
                <a:ext cx="152098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ed Rectangle 14"/>
              <p:cNvSpPr/>
              <p:nvPr/>
            </p:nvSpPr>
            <p:spPr>
              <a:xfrm>
                <a:off x="5666417" y="2605393"/>
                <a:ext cx="66691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ounded Rectangle 15"/>
              <p:cNvSpPr/>
              <p:nvPr/>
            </p:nvSpPr>
            <p:spPr>
              <a:xfrm>
                <a:off x="5302251" y="2910226"/>
                <a:ext cx="182245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6"/>
              <p:cNvSpPr/>
              <p:nvPr/>
            </p:nvSpPr>
            <p:spPr>
              <a:xfrm>
                <a:off x="5302251" y="3045579"/>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7"/>
              <p:cNvSpPr/>
              <p:nvPr/>
            </p:nvSpPr>
            <p:spPr>
              <a:xfrm>
                <a:off x="6238875" y="3045421"/>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ounded Rectangle 18"/>
              <p:cNvSpPr/>
              <p:nvPr/>
            </p:nvSpPr>
            <p:spPr>
              <a:xfrm>
                <a:off x="5302250" y="3190299"/>
                <a:ext cx="78740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p:cNvSpPr/>
              <p:nvPr/>
            </p:nvSpPr>
            <p:spPr>
              <a:xfrm>
                <a:off x="5302251" y="3465257"/>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7460737" y="2910226"/>
                <a:ext cx="181789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7459353" y="3045421"/>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7459458" y="3179347"/>
                <a:ext cx="53678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7459353" y="3473482"/>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10511558" y="2322145"/>
                <a:ext cx="777227"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7378701" y="40618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8559800" y="40616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7378701" y="42015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8559800" y="42013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7378701" y="432215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8559800" y="432199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7378701" y="4442330"/>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8559800" y="4442172"/>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7378701" y="4562665"/>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8559800" y="4562507"/>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9587189" y="4061645"/>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9587189" y="4201345"/>
                <a:ext cx="274362" cy="1143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40"/>
              <p:cNvSpPr/>
              <p:nvPr/>
            </p:nvSpPr>
            <p:spPr>
              <a:xfrm>
                <a:off x="9590260" y="4306940"/>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9587189" y="4442488"/>
                <a:ext cx="274362" cy="10974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42"/>
              <p:cNvSpPr/>
              <p:nvPr/>
            </p:nvSpPr>
            <p:spPr>
              <a:xfrm>
                <a:off x="9587189" y="4562981"/>
                <a:ext cx="274362" cy="11609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43"/>
              <p:cNvSpPr/>
              <p:nvPr/>
            </p:nvSpPr>
            <p:spPr>
              <a:xfrm>
                <a:off x="5322961" y="6493694"/>
                <a:ext cx="607939"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ounded Rectangle 45"/>
              <p:cNvSpPr/>
              <p:nvPr/>
            </p:nvSpPr>
            <p:spPr>
              <a:xfrm>
                <a:off x="5322962" y="6624264"/>
                <a:ext cx="1485031"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ounded Rectangle 55"/>
              <p:cNvSpPr/>
              <p:nvPr/>
            </p:nvSpPr>
            <p:spPr>
              <a:xfrm>
                <a:off x="5307621" y="40558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ounded Rectangle 64"/>
              <p:cNvSpPr/>
              <p:nvPr/>
            </p:nvSpPr>
            <p:spPr>
              <a:xfrm>
                <a:off x="5307621" y="4195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ounded Rectangle 69"/>
              <p:cNvSpPr/>
              <p:nvPr/>
            </p:nvSpPr>
            <p:spPr>
              <a:xfrm>
                <a:off x="5307621" y="4322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ounded Rectangle 74"/>
              <p:cNvSpPr/>
              <p:nvPr/>
            </p:nvSpPr>
            <p:spPr>
              <a:xfrm>
                <a:off x="5307621" y="444322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ounded Rectangle 79"/>
              <p:cNvSpPr/>
              <p:nvPr/>
            </p:nvSpPr>
            <p:spPr>
              <a:xfrm>
                <a:off x="5307621" y="45511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19771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3" name="Group 2"/>
          <p:cNvGrpSpPr/>
          <p:nvPr/>
        </p:nvGrpSpPr>
        <p:grpSpPr>
          <a:xfrm>
            <a:off x="769781" y="1883618"/>
            <a:ext cx="10525354" cy="4613612"/>
            <a:chOff x="769781" y="1883618"/>
            <a:chExt cx="10525354" cy="4613612"/>
          </a:xfrm>
        </p:grpSpPr>
        <p:grpSp>
          <p:nvGrpSpPr>
            <p:cNvPr id="155" name="Group 154"/>
            <p:cNvGrpSpPr/>
            <p:nvPr/>
          </p:nvGrpSpPr>
          <p:grpSpPr>
            <a:xfrm>
              <a:off x="769781" y="1883618"/>
              <a:ext cx="10525354" cy="3957711"/>
              <a:chOff x="769854" y="1884523"/>
              <a:chExt cx="10525354" cy="3957711"/>
            </a:xfrm>
          </p:grpSpPr>
          <p:sp>
            <p:nvSpPr>
              <p:cNvPr id="8" name="Rounded Rectangle 7"/>
              <p:cNvSpPr/>
              <p:nvPr/>
            </p:nvSpPr>
            <p:spPr>
              <a:xfrm>
                <a:off x="769854" y="3436775"/>
                <a:ext cx="2800546" cy="53724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Transactional Data</a:t>
                </a:r>
              </a:p>
            </p:txBody>
          </p:sp>
          <p:sp>
            <p:nvSpPr>
              <p:cNvPr id="82" name="Rounded Rectangle 81"/>
              <p:cNvSpPr/>
              <p:nvPr/>
            </p:nvSpPr>
            <p:spPr>
              <a:xfrm>
                <a:off x="6467554" y="4550717"/>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Rounded Rectangle 82"/>
              <p:cNvSpPr/>
              <p:nvPr/>
            </p:nvSpPr>
            <p:spPr>
              <a:xfrm>
                <a:off x="9266008" y="4551932"/>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Rounded Rectangle 83"/>
              <p:cNvSpPr/>
              <p:nvPr/>
            </p:nvSpPr>
            <p:spPr>
              <a:xfrm>
                <a:off x="10818274" y="4550560"/>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Rounded Rectangle 86"/>
              <p:cNvSpPr/>
              <p:nvPr/>
            </p:nvSpPr>
            <p:spPr>
              <a:xfrm>
                <a:off x="10818271" y="4798210"/>
                <a:ext cx="475277"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Rounded Rectangle 88"/>
              <p:cNvSpPr/>
              <p:nvPr/>
            </p:nvSpPr>
            <p:spPr>
              <a:xfrm>
                <a:off x="10787064" y="5698890"/>
                <a:ext cx="508144" cy="143344"/>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ounded Rectangle 90"/>
              <p:cNvSpPr/>
              <p:nvPr/>
            </p:nvSpPr>
            <p:spPr>
              <a:xfrm>
                <a:off x="10818270" y="4674388"/>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2" name="Rounded Rectangle 91"/>
              <p:cNvSpPr/>
              <p:nvPr/>
            </p:nvSpPr>
            <p:spPr>
              <a:xfrm>
                <a:off x="10818270" y="4933706"/>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ounded Rectangle 92"/>
              <p:cNvSpPr/>
              <p:nvPr/>
            </p:nvSpPr>
            <p:spPr>
              <a:xfrm>
                <a:off x="10819930" y="523587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4" name="Rounded Rectangle 93"/>
              <p:cNvSpPr/>
              <p:nvPr/>
            </p:nvSpPr>
            <p:spPr>
              <a:xfrm>
                <a:off x="10818270" y="5394170"/>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Rounded Rectangle 94"/>
              <p:cNvSpPr/>
              <p:nvPr/>
            </p:nvSpPr>
            <p:spPr>
              <a:xfrm>
                <a:off x="10813507" y="554756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8" name="Rounded Rectangle 97"/>
              <p:cNvSpPr/>
              <p:nvPr/>
            </p:nvSpPr>
            <p:spPr>
              <a:xfrm>
                <a:off x="5193289" y="5072484"/>
                <a:ext cx="4072719" cy="75757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Rounded Rectangle 98"/>
              <p:cNvSpPr/>
              <p:nvPr/>
            </p:nvSpPr>
            <p:spPr>
              <a:xfrm>
                <a:off x="10511558" y="2901542"/>
                <a:ext cx="777227" cy="12741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ounded Rectangle 99"/>
              <p:cNvSpPr/>
              <p:nvPr/>
            </p:nvSpPr>
            <p:spPr>
              <a:xfrm>
                <a:off x="10511558" y="1884523"/>
                <a:ext cx="783577" cy="15598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ounded Rectangle 100"/>
              <p:cNvSpPr/>
              <p:nvPr/>
            </p:nvSpPr>
            <p:spPr>
              <a:xfrm>
                <a:off x="10511632" y="2189356"/>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Rounded Rectangle 102"/>
              <p:cNvSpPr/>
              <p:nvPr/>
            </p:nvSpPr>
            <p:spPr>
              <a:xfrm>
                <a:off x="10511558" y="2055214"/>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3" name="Rounded Rectangle 142"/>
              <p:cNvSpPr/>
              <p:nvPr/>
            </p:nvSpPr>
            <p:spPr>
              <a:xfrm>
                <a:off x="6467554" y="4065301"/>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4" name="Rounded Rectangle 143"/>
              <p:cNvSpPr/>
              <p:nvPr/>
            </p:nvSpPr>
            <p:spPr>
              <a:xfrm>
                <a:off x="9266008" y="4066516"/>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5" name="Rounded Rectangle 144"/>
              <p:cNvSpPr/>
              <p:nvPr/>
            </p:nvSpPr>
            <p:spPr>
              <a:xfrm>
                <a:off x="10818274" y="4065144"/>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Rounded Rectangle 145"/>
              <p:cNvSpPr/>
              <p:nvPr/>
            </p:nvSpPr>
            <p:spPr>
              <a:xfrm>
                <a:off x="6467553" y="4199069"/>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7" name="Rounded Rectangle 146"/>
              <p:cNvSpPr/>
              <p:nvPr/>
            </p:nvSpPr>
            <p:spPr>
              <a:xfrm>
                <a:off x="9266007" y="4200284"/>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8" name="Rounded Rectangle 147"/>
              <p:cNvSpPr/>
              <p:nvPr/>
            </p:nvSpPr>
            <p:spPr>
              <a:xfrm>
                <a:off x="10818273" y="4198912"/>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9" name="Rounded Rectangle 148"/>
              <p:cNvSpPr/>
              <p:nvPr/>
            </p:nvSpPr>
            <p:spPr>
              <a:xfrm>
                <a:off x="6467553" y="4317966"/>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Rounded Rectangle 149"/>
              <p:cNvSpPr/>
              <p:nvPr/>
            </p:nvSpPr>
            <p:spPr>
              <a:xfrm>
                <a:off x="9266007" y="4319181"/>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Rounded Rectangle 150"/>
              <p:cNvSpPr/>
              <p:nvPr/>
            </p:nvSpPr>
            <p:spPr>
              <a:xfrm>
                <a:off x="10818273" y="4317809"/>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Rounded Rectangle 151"/>
              <p:cNvSpPr/>
              <p:nvPr/>
            </p:nvSpPr>
            <p:spPr>
              <a:xfrm>
                <a:off x="6467553" y="4436503"/>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Rounded Rectangle 152"/>
              <p:cNvSpPr/>
              <p:nvPr/>
            </p:nvSpPr>
            <p:spPr>
              <a:xfrm>
                <a:off x="9266007" y="4437718"/>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Rounded Rectangle 153"/>
              <p:cNvSpPr/>
              <p:nvPr/>
            </p:nvSpPr>
            <p:spPr>
              <a:xfrm>
                <a:off x="10818273" y="4436346"/>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1" name="Rounded Rectangle 130"/>
            <p:cNvSpPr/>
            <p:nvPr/>
          </p:nvSpPr>
          <p:spPr>
            <a:xfrm>
              <a:off x="5281515" y="6327678"/>
              <a:ext cx="2184223" cy="159423"/>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40" name="Rounded Rectangle 139"/>
            <p:cNvSpPr/>
            <p:nvPr/>
          </p:nvSpPr>
          <p:spPr>
            <a:xfrm>
              <a:off x="7984315" y="6334902"/>
              <a:ext cx="1294313" cy="162328"/>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214787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57" name="Group 156"/>
          <p:cNvGrpSpPr/>
          <p:nvPr/>
        </p:nvGrpSpPr>
        <p:grpSpPr>
          <a:xfrm>
            <a:off x="792225" y="1183104"/>
            <a:ext cx="10496560" cy="5570516"/>
            <a:chOff x="792225" y="1183104"/>
            <a:chExt cx="10496560" cy="5570516"/>
          </a:xfrm>
        </p:grpSpPr>
        <p:sp>
          <p:nvSpPr>
            <p:cNvPr id="23" name="Rounded Rectangle 22"/>
            <p:cNvSpPr/>
            <p:nvPr/>
          </p:nvSpPr>
          <p:spPr>
            <a:xfrm>
              <a:off x="8392802" y="3045263"/>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6" name="Group 155"/>
            <p:cNvGrpSpPr/>
            <p:nvPr/>
          </p:nvGrpSpPr>
          <p:grpSpPr>
            <a:xfrm>
              <a:off x="792225" y="1183104"/>
              <a:ext cx="10496560" cy="5570516"/>
              <a:chOff x="792225" y="1183104"/>
              <a:chExt cx="10496560" cy="5570516"/>
            </a:xfrm>
          </p:grpSpPr>
          <p:sp>
            <p:nvSpPr>
              <p:cNvPr id="5" name="Rounded Rectangle 4"/>
              <p:cNvSpPr/>
              <p:nvPr/>
            </p:nvSpPr>
            <p:spPr>
              <a:xfrm>
                <a:off x="5193289" y="1183104"/>
                <a:ext cx="2922661"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a:off x="792225" y="2804865"/>
                <a:ext cx="2800546"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Master Data</a:t>
                </a:r>
              </a:p>
            </p:txBody>
          </p:sp>
          <p:sp>
            <p:nvSpPr>
              <p:cNvPr id="9" name="Rounded Rectangle 8"/>
              <p:cNvSpPr/>
              <p:nvPr/>
            </p:nvSpPr>
            <p:spPr>
              <a:xfrm>
                <a:off x="5835486" y="1739392"/>
                <a:ext cx="76357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5302250" y="1882244"/>
                <a:ext cx="712051" cy="14452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5599518" y="2183902"/>
                <a:ext cx="763575" cy="12950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ounded Rectangle 12"/>
              <p:cNvSpPr/>
              <p:nvPr/>
            </p:nvSpPr>
            <p:spPr>
              <a:xfrm>
                <a:off x="5580664" y="2322061"/>
                <a:ext cx="1677975" cy="1195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ounded Rectangle 13"/>
              <p:cNvSpPr/>
              <p:nvPr/>
            </p:nvSpPr>
            <p:spPr>
              <a:xfrm>
                <a:off x="5683085" y="2467023"/>
                <a:ext cx="152098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ed Rectangle 14"/>
              <p:cNvSpPr/>
              <p:nvPr/>
            </p:nvSpPr>
            <p:spPr>
              <a:xfrm>
                <a:off x="5666417" y="2605393"/>
                <a:ext cx="66691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ounded Rectangle 15"/>
              <p:cNvSpPr/>
              <p:nvPr/>
            </p:nvSpPr>
            <p:spPr>
              <a:xfrm>
                <a:off x="5302251" y="2910226"/>
                <a:ext cx="182245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6"/>
              <p:cNvSpPr/>
              <p:nvPr/>
            </p:nvSpPr>
            <p:spPr>
              <a:xfrm>
                <a:off x="5302251" y="3045579"/>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7"/>
              <p:cNvSpPr/>
              <p:nvPr/>
            </p:nvSpPr>
            <p:spPr>
              <a:xfrm>
                <a:off x="6238875" y="3045421"/>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ounded Rectangle 18"/>
              <p:cNvSpPr/>
              <p:nvPr/>
            </p:nvSpPr>
            <p:spPr>
              <a:xfrm>
                <a:off x="5302250" y="3190299"/>
                <a:ext cx="78740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p:cNvSpPr/>
              <p:nvPr/>
            </p:nvSpPr>
            <p:spPr>
              <a:xfrm>
                <a:off x="5302251" y="3465257"/>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7460737" y="2910226"/>
                <a:ext cx="181789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7459353" y="3045421"/>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7459458" y="3179347"/>
                <a:ext cx="53678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7459353" y="3473482"/>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10511558" y="2322145"/>
                <a:ext cx="777227"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7378701" y="40618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8559800" y="40616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7378701" y="42015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8559800" y="42013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7378701" y="432215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8559800" y="432199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7378701" y="4442330"/>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8559800" y="4442172"/>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7378701" y="4562665"/>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8559800" y="4562507"/>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9587189" y="4061645"/>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9587189" y="4201345"/>
                <a:ext cx="274362" cy="1143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40"/>
              <p:cNvSpPr/>
              <p:nvPr/>
            </p:nvSpPr>
            <p:spPr>
              <a:xfrm>
                <a:off x="9590260" y="4306940"/>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9587189" y="4442488"/>
                <a:ext cx="274362" cy="10974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42"/>
              <p:cNvSpPr/>
              <p:nvPr/>
            </p:nvSpPr>
            <p:spPr>
              <a:xfrm>
                <a:off x="9587189" y="4562981"/>
                <a:ext cx="274362" cy="11609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43"/>
              <p:cNvSpPr/>
              <p:nvPr/>
            </p:nvSpPr>
            <p:spPr>
              <a:xfrm>
                <a:off x="5322961" y="6493694"/>
                <a:ext cx="607939"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ounded Rectangle 45"/>
              <p:cNvSpPr/>
              <p:nvPr/>
            </p:nvSpPr>
            <p:spPr>
              <a:xfrm>
                <a:off x="5322962" y="6624264"/>
                <a:ext cx="1485031"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ounded Rectangle 55"/>
              <p:cNvSpPr/>
              <p:nvPr/>
            </p:nvSpPr>
            <p:spPr>
              <a:xfrm>
                <a:off x="5307621" y="40558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ounded Rectangle 64"/>
              <p:cNvSpPr/>
              <p:nvPr/>
            </p:nvSpPr>
            <p:spPr>
              <a:xfrm>
                <a:off x="5307621" y="4195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ounded Rectangle 69"/>
              <p:cNvSpPr/>
              <p:nvPr/>
            </p:nvSpPr>
            <p:spPr>
              <a:xfrm>
                <a:off x="5307621" y="4322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ounded Rectangle 74"/>
              <p:cNvSpPr/>
              <p:nvPr/>
            </p:nvSpPr>
            <p:spPr>
              <a:xfrm>
                <a:off x="5307621" y="444322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ounded Rectangle 79"/>
              <p:cNvSpPr/>
              <p:nvPr/>
            </p:nvSpPr>
            <p:spPr>
              <a:xfrm>
                <a:off x="5307621" y="45511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grpSp>
        <p:nvGrpSpPr>
          <p:cNvPr id="138" name="Group 137"/>
          <p:cNvGrpSpPr/>
          <p:nvPr/>
        </p:nvGrpSpPr>
        <p:grpSpPr>
          <a:xfrm>
            <a:off x="771112" y="1359637"/>
            <a:ext cx="10648956" cy="5271032"/>
            <a:chOff x="771112" y="1359637"/>
            <a:chExt cx="10648956" cy="5271032"/>
          </a:xfrm>
        </p:grpSpPr>
        <p:sp>
          <p:nvSpPr>
            <p:cNvPr id="10" name="Rounded Rectangle 9"/>
            <p:cNvSpPr/>
            <p:nvPr/>
          </p:nvSpPr>
          <p:spPr>
            <a:xfrm>
              <a:off x="771112" y="1538540"/>
              <a:ext cx="2800546" cy="53724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Meta-data</a:t>
              </a:r>
            </a:p>
          </p:txBody>
        </p:sp>
        <p:sp>
          <p:nvSpPr>
            <p:cNvPr id="104" name="Rounded Rectangle 103"/>
            <p:cNvSpPr/>
            <p:nvPr/>
          </p:nvSpPr>
          <p:spPr>
            <a:xfrm>
              <a:off x="5302248" y="1738689"/>
              <a:ext cx="52371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ounded Rectangle 104"/>
            <p:cNvSpPr/>
            <p:nvPr/>
          </p:nvSpPr>
          <p:spPr>
            <a:xfrm>
              <a:off x="5302249" y="2181692"/>
              <a:ext cx="29012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Rounded Rectangle 105"/>
            <p:cNvSpPr/>
            <p:nvPr/>
          </p:nvSpPr>
          <p:spPr>
            <a:xfrm>
              <a:off x="5307620" y="2324720"/>
              <a:ext cx="263519"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5305828" y="2464933"/>
              <a:ext cx="36773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5302247" y="2607937"/>
              <a:ext cx="35226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9594210" y="1882244"/>
              <a:ext cx="885192" cy="15190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9591825" y="2054848"/>
              <a:ext cx="885192" cy="10614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9594208" y="2181692"/>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Rounded Rectangle 112"/>
            <p:cNvSpPr/>
            <p:nvPr/>
          </p:nvSpPr>
          <p:spPr>
            <a:xfrm>
              <a:off x="9594208" y="2322530"/>
              <a:ext cx="885192" cy="12142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ounded Rectangle 113"/>
            <p:cNvSpPr/>
            <p:nvPr/>
          </p:nvSpPr>
          <p:spPr>
            <a:xfrm>
              <a:off x="9591825" y="2900731"/>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Rounded Rectangle 114"/>
            <p:cNvSpPr/>
            <p:nvPr/>
          </p:nvSpPr>
          <p:spPr>
            <a:xfrm>
              <a:off x="9587189" y="4797147"/>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ounded Rectangle 115"/>
            <p:cNvSpPr/>
            <p:nvPr/>
          </p:nvSpPr>
          <p:spPr>
            <a:xfrm>
              <a:off x="9587189" y="4934471"/>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ounded Rectangle 116"/>
            <p:cNvSpPr/>
            <p:nvPr/>
          </p:nvSpPr>
          <p:spPr>
            <a:xfrm>
              <a:off x="9587189" y="5080446"/>
              <a:ext cx="881150" cy="12734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Rounded Rectangle 117"/>
            <p:cNvSpPr/>
            <p:nvPr/>
          </p:nvSpPr>
          <p:spPr>
            <a:xfrm>
              <a:off x="9585961" y="5237453"/>
              <a:ext cx="881150" cy="1187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ounded Rectangle 118"/>
            <p:cNvSpPr/>
            <p:nvPr/>
          </p:nvSpPr>
          <p:spPr>
            <a:xfrm>
              <a:off x="9585961" y="5388782"/>
              <a:ext cx="881150" cy="12619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ounded Rectangle 119"/>
            <p:cNvSpPr/>
            <p:nvPr/>
          </p:nvSpPr>
          <p:spPr>
            <a:xfrm>
              <a:off x="9586681" y="5547561"/>
              <a:ext cx="881150" cy="1299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Rounded Rectangle 120"/>
            <p:cNvSpPr/>
            <p:nvPr/>
          </p:nvSpPr>
          <p:spPr>
            <a:xfrm>
              <a:off x="9585961" y="5706340"/>
              <a:ext cx="881150" cy="1315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Rounded Rectangle 121"/>
            <p:cNvSpPr/>
            <p:nvPr/>
          </p:nvSpPr>
          <p:spPr>
            <a:xfrm>
              <a:off x="9586703" y="5856279"/>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3" name="Rounded Rectangle 122"/>
            <p:cNvSpPr/>
            <p:nvPr/>
          </p:nvSpPr>
          <p:spPr>
            <a:xfrm>
              <a:off x="9724370" y="1359637"/>
              <a:ext cx="1695698" cy="3454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4" name="Rounded Rectangle 123"/>
            <p:cNvSpPr/>
            <p:nvPr/>
          </p:nvSpPr>
          <p:spPr>
            <a:xfrm>
              <a:off x="5272558" y="6125350"/>
              <a:ext cx="2843391" cy="1515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Rounded Rectangle 124"/>
            <p:cNvSpPr/>
            <p:nvPr/>
          </p:nvSpPr>
          <p:spPr>
            <a:xfrm>
              <a:off x="7993060" y="6504994"/>
              <a:ext cx="327980" cy="125675"/>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6" name="Rounded Rectangle 125"/>
            <p:cNvSpPr/>
            <p:nvPr/>
          </p:nvSpPr>
          <p:spPr>
            <a:xfrm>
              <a:off x="5302247" y="2755243"/>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Rounded Rectangle 126"/>
            <p:cNvSpPr/>
            <p:nvPr/>
          </p:nvSpPr>
          <p:spPr>
            <a:xfrm>
              <a:off x="7465738" y="2754825"/>
              <a:ext cx="1182961" cy="14590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Rounded Rectangle 127"/>
            <p:cNvSpPr/>
            <p:nvPr/>
          </p:nvSpPr>
          <p:spPr>
            <a:xfrm>
              <a:off x="9593808" y="2754825"/>
              <a:ext cx="990372" cy="1151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Rounded Rectangle 128"/>
            <p:cNvSpPr/>
            <p:nvPr/>
          </p:nvSpPr>
          <p:spPr>
            <a:xfrm>
              <a:off x="5300101" y="3738324"/>
              <a:ext cx="5353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0" name="Rounded Rectangle 129"/>
            <p:cNvSpPr/>
            <p:nvPr/>
          </p:nvSpPr>
          <p:spPr>
            <a:xfrm>
              <a:off x="5878606" y="3746114"/>
              <a:ext cx="5660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2" name="Rounded Rectangle 131"/>
            <p:cNvSpPr/>
            <p:nvPr/>
          </p:nvSpPr>
          <p:spPr>
            <a:xfrm>
              <a:off x="6467553" y="3741671"/>
              <a:ext cx="2771377"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Rounded Rectangle 132"/>
            <p:cNvSpPr/>
            <p:nvPr/>
          </p:nvSpPr>
          <p:spPr>
            <a:xfrm>
              <a:off x="9266008" y="3746114"/>
              <a:ext cx="297092"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4" name="Rounded Rectangle 133"/>
            <p:cNvSpPr/>
            <p:nvPr/>
          </p:nvSpPr>
          <p:spPr>
            <a:xfrm>
              <a:off x="9585961" y="3745715"/>
              <a:ext cx="566886"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Rounded Rectangle 134"/>
            <p:cNvSpPr/>
            <p:nvPr/>
          </p:nvSpPr>
          <p:spPr>
            <a:xfrm>
              <a:off x="10179925" y="3738324"/>
              <a:ext cx="314244"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6" name="Rounded Rectangle 135"/>
            <p:cNvSpPr/>
            <p:nvPr/>
          </p:nvSpPr>
          <p:spPr>
            <a:xfrm>
              <a:off x="10521247" y="3741671"/>
              <a:ext cx="773888"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Rounded Rectangle 136"/>
            <p:cNvSpPr/>
            <p:nvPr/>
          </p:nvSpPr>
          <p:spPr>
            <a:xfrm>
              <a:off x="5303171" y="4899379"/>
              <a:ext cx="2075530" cy="1853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42" name="Group 141"/>
          <p:cNvGrpSpPr/>
          <p:nvPr/>
        </p:nvGrpSpPr>
        <p:grpSpPr>
          <a:xfrm>
            <a:off x="769696" y="1884826"/>
            <a:ext cx="10557911" cy="4733487"/>
            <a:chOff x="769696" y="1884826"/>
            <a:chExt cx="10557911" cy="4733487"/>
          </a:xfrm>
        </p:grpSpPr>
        <p:grpSp>
          <p:nvGrpSpPr>
            <p:cNvPr id="139" name="Group 138"/>
            <p:cNvGrpSpPr/>
            <p:nvPr/>
          </p:nvGrpSpPr>
          <p:grpSpPr>
            <a:xfrm>
              <a:off x="769696" y="1884826"/>
              <a:ext cx="10557911" cy="4095634"/>
              <a:chOff x="769696" y="1884826"/>
              <a:chExt cx="10557911" cy="4095634"/>
            </a:xfrm>
          </p:grpSpPr>
          <p:sp>
            <p:nvSpPr>
              <p:cNvPr id="7" name="Rounded Rectangle 6"/>
              <p:cNvSpPr/>
              <p:nvPr/>
            </p:nvSpPr>
            <p:spPr>
              <a:xfrm>
                <a:off x="769696" y="2172955"/>
                <a:ext cx="2800546" cy="5372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Reference Data</a:t>
                </a:r>
              </a:p>
            </p:txBody>
          </p:sp>
          <p:sp>
            <p:nvSpPr>
              <p:cNvPr id="47" name="Rounded Rectangle 46"/>
              <p:cNvSpPr/>
              <p:nvPr/>
            </p:nvSpPr>
            <p:spPr>
              <a:xfrm>
                <a:off x="6027824" y="1884826"/>
                <a:ext cx="668248" cy="141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ounded Rectangle 47"/>
              <p:cNvSpPr/>
              <p:nvPr/>
            </p:nvSpPr>
            <p:spPr>
              <a:xfrm>
                <a:off x="5302250" y="2041476"/>
                <a:ext cx="48418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48"/>
              <p:cNvSpPr/>
              <p:nvPr/>
            </p:nvSpPr>
            <p:spPr>
              <a:xfrm>
                <a:off x="5790243" y="2041475"/>
                <a:ext cx="262895"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49"/>
              <p:cNvSpPr/>
              <p:nvPr/>
            </p:nvSpPr>
            <p:spPr>
              <a:xfrm>
                <a:off x="5302250" y="3331017"/>
                <a:ext cx="533236"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50"/>
              <p:cNvSpPr/>
              <p:nvPr/>
            </p:nvSpPr>
            <p:spPr>
              <a:xfrm>
                <a:off x="5849857" y="3333128"/>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51"/>
              <p:cNvSpPr/>
              <p:nvPr/>
            </p:nvSpPr>
            <p:spPr>
              <a:xfrm>
                <a:off x="7461257" y="3324043"/>
                <a:ext cx="47306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52"/>
              <p:cNvSpPr/>
              <p:nvPr/>
            </p:nvSpPr>
            <p:spPr>
              <a:xfrm>
                <a:off x="7942189" y="3326154"/>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53"/>
              <p:cNvSpPr/>
              <p:nvPr/>
            </p:nvSpPr>
            <p:spPr>
              <a:xfrm>
                <a:off x="6102674" y="3193474"/>
                <a:ext cx="606500"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ounded Rectangle 54"/>
              <p:cNvSpPr/>
              <p:nvPr/>
            </p:nvSpPr>
            <p:spPr>
              <a:xfrm>
                <a:off x="6725842" y="3188713"/>
                <a:ext cx="56316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ounded Rectangle 60"/>
              <p:cNvSpPr/>
              <p:nvPr/>
            </p:nvSpPr>
            <p:spPr>
              <a:xfrm>
                <a:off x="5878607" y="4063964"/>
                <a:ext cx="273034" cy="1056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ounded Rectangle 65"/>
              <p:cNvSpPr/>
              <p:nvPr/>
            </p:nvSpPr>
            <p:spPr>
              <a:xfrm>
                <a:off x="5878607" y="4198883"/>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ounded Rectangle 70"/>
              <p:cNvSpPr/>
              <p:nvPr/>
            </p:nvSpPr>
            <p:spPr>
              <a:xfrm>
                <a:off x="5878607" y="43282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ounded Rectangle 75"/>
              <p:cNvSpPr/>
              <p:nvPr/>
            </p:nvSpPr>
            <p:spPr>
              <a:xfrm>
                <a:off x="5878607" y="444891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ounded Rectangle 80"/>
              <p:cNvSpPr/>
              <p:nvPr/>
            </p:nvSpPr>
            <p:spPr>
              <a:xfrm>
                <a:off x="5878607" y="45568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8" name="Rounded Rectangle 87"/>
              <p:cNvSpPr/>
              <p:nvPr/>
            </p:nvSpPr>
            <p:spPr>
              <a:xfrm>
                <a:off x="10819931" y="5079159"/>
                <a:ext cx="507676"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6" name="Rounded Rectangle 95"/>
              <p:cNvSpPr/>
              <p:nvPr/>
            </p:nvSpPr>
            <p:spPr>
              <a:xfrm>
                <a:off x="10512426" y="5709235"/>
                <a:ext cx="149778"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ounded Rectangle 96"/>
              <p:cNvSpPr/>
              <p:nvPr/>
            </p:nvSpPr>
            <p:spPr>
              <a:xfrm>
                <a:off x="10787063" y="5859201"/>
                <a:ext cx="245267" cy="121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1" name="Rounded Rectangle 140"/>
            <p:cNvSpPr/>
            <p:nvPr/>
          </p:nvSpPr>
          <p:spPr>
            <a:xfrm>
              <a:off x="5942806" y="6495711"/>
              <a:ext cx="353219"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 name="Group 2"/>
          <p:cNvGrpSpPr/>
          <p:nvPr/>
        </p:nvGrpSpPr>
        <p:grpSpPr>
          <a:xfrm>
            <a:off x="769781" y="1883618"/>
            <a:ext cx="10525354" cy="4613612"/>
            <a:chOff x="769781" y="1883618"/>
            <a:chExt cx="10525354" cy="4613612"/>
          </a:xfrm>
        </p:grpSpPr>
        <p:grpSp>
          <p:nvGrpSpPr>
            <p:cNvPr id="155" name="Group 154"/>
            <p:cNvGrpSpPr/>
            <p:nvPr/>
          </p:nvGrpSpPr>
          <p:grpSpPr>
            <a:xfrm>
              <a:off x="769781" y="1883618"/>
              <a:ext cx="10525354" cy="3957711"/>
              <a:chOff x="769854" y="1884523"/>
              <a:chExt cx="10525354" cy="3957711"/>
            </a:xfrm>
          </p:grpSpPr>
          <p:sp>
            <p:nvSpPr>
              <p:cNvPr id="8" name="Rounded Rectangle 7"/>
              <p:cNvSpPr/>
              <p:nvPr/>
            </p:nvSpPr>
            <p:spPr>
              <a:xfrm>
                <a:off x="769854" y="3436775"/>
                <a:ext cx="2800546" cy="53724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Transactional Data</a:t>
                </a:r>
              </a:p>
            </p:txBody>
          </p:sp>
          <p:sp>
            <p:nvSpPr>
              <p:cNvPr id="82" name="Rounded Rectangle 81"/>
              <p:cNvSpPr/>
              <p:nvPr/>
            </p:nvSpPr>
            <p:spPr>
              <a:xfrm>
                <a:off x="6467554" y="4550717"/>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Rounded Rectangle 82"/>
              <p:cNvSpPr/>
              <p:nvPr/>
            </p:nvSpPr>
            <p:spPr>
              <a:xfrm>
                <a:off x="9266008" y="4551932"/>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Rounded Rectangle 83"/>
              <p:cNvSpPr/>
              <p:nvPr/>
            </p:nvSpPr>
            <p:spPr>
              <a:xfrm>
                <a:off x="10818274" y="4550560"/>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Rounded Rectangle 86"/>
              <p:cNvSpPr/>
              <p:nvPr/>
            </p:nvSpPr>
            <p:spPr>
              <a:xfrm>
                <a:off x="10818271" y="4798210"/>
                <a:ext cx="475277"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Rounded Rectangle 88"/>
              <p:cNvSpPr/>
              <p:nvPr/>
            </p:nvSpPr>
            <p:spPr>
              <a:xfrm>
                <a:off x="10787064" y="5698890"/>
                <a:ext cx="508144" cy="143344"/>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ounded Rectangle 90"/>
              <p:cNvSpPr/>
              <p:nvPr/>
            </p:nvSpPr>
            <p:spPr>
              <a:xfrm>
                <a:off x="10818270" y="4674388"/>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2" name="Rounded Rectangle 91"/>
              <p:cNvSpPr/>
              <p:nvPr/>
            </p:nvSpPr>
            <p:spPr>
              <a:xfrm>
                <a:off x="10818270" y="4933706"/>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ounded Rectangle 92"/>
              <p:cNvSpPr/>
              <p:nvPr/>
            </p:nvSpPr>
            <p:spPr>
              <a:xfrm>
                <a:off x="10819930" y="523587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4" name="Rounded Rectangle 93"/>
              <p:cNvSpPr/>
              <p:nvPr/>
            </p:nvSpPr>
            <p:spPr>
              <a:xfrm>
                <a:off x="10818270" y="5394170"/>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Rounded Rectangle 94"/>
              <p:cNvSpPr/>
              <p:nvPr/>
            </p:nvSpPr>
            <p:spPr>
              <a:xfrm>
                <a:off x="10813507" y="554756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8" name="Rounded Rectangle 97"/>
              <p:cNvSpPr/>
              <p:nvPr/>
            </p:nvSpPr>
            <p:spPr>
              <a:xfrm>
                <a:off x="5193289" y="5072484"/>
                <a:ext cx="4072719" cy="75757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Rounded Rectangle 98"/>
              <p:cNvSpPr/>
              <p:nvPr/>
            </p:nvSpPr>
            <p:spPr>
              <a:xfrm>
                <a:off x="10511558" y="2901542"/>
                <a:ext cx="777227" cy="12741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ounded Rectangle 99"/>
              <p:cNvSpPr/>
              <p:nvPr/>
            </p:nvSpPr>
            <p:spPr>
              <a:xfrm>
                <a:off x="10511558" y="1884523"/>
                <a:ext cx="783577" cy="15598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ounded Rectangle 100"/>
              <p:cNvSpPr/>
              <p:nvPr/>
            </p:nvSpPr>
            <p:spPr>
              <a:xfrm>
                <a:off x="10511632" y="2189356"/>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Rounded Rectangle 102"/>
              <p:cNvSpPr/>
              <p:nvPr/>
            </p:nvSpPr>
            <p:spPr>
              <a:xfrm>
                <a:off x="10511558" y="2055214"/>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3" name="Rounded Rectangle 142"/>
              <p:cNvSpPr/>
              <p:nvPr/>
            </p:nvSpPr>
            <p:spPr>
              <a:xfrm>
                <a:off x="6467554" y="4065301"/>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4" name="Rounded Rectangle 143"/>
              <p:cNvSpPr/>
              <p:nvPr/>
            </p:nvSpPr>
            <p:spPr>
              <a:xfrm>
                <a:off x="9266008" y="4066516"/>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5" name="Rounded Rectangle 144"/>
              <p:cNvSpPr/>
              <p:nvPr/>
            </p:nvSpPr>
            <p:spPr>
              <a:xfrm>
                <a:off x="10818274" y="4065144"/>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Rounded Rectangle 145"/>
              <p:cNvSpPr/>
              <p:nvPr/>
            </p:nvSpPr>
            <p:spPr>
              <a:xfrm>
                <a:off x="6467553" y="4199069"/>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7" name="Rounded Rectangle 146"/>
              <p:cNvSpPr/>
              <p:nvPr/>
            </p:nvSpPr>
            <p:spPr>
              <a:xfrm>
                <a:off x="9266007" y="4200284"/>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8" name="Rounded Rectangle 147"/>
              <p:cNvSpPr/>
              <p:nvPr/>
            </p:nvSpPr>
            <p:spPr>
              <a:xfrm>
                <a:off x="10818273" y="4198912"/>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9" name="Rounded Rectangle 148"/>
              <p:cNvSpPr/>
              <p:nvPr/>
            </p:nvSpPr>
            <p:spPr>
              <a:xfrm>
                <a:off x="6467553" y="4317966"/>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Rounded Rectangle 149"/>
              <p:cNvSpPr/>
              <p:nvPr/>
            </p:nvSpPr>
            <p:spPr>
              <a:xfrm>
                <a:off x="9266007" y="4319181"/>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Rounded Rectangle 150"/>
              <p:cNvSpPr/>
              <p:nvPr/>
            </p:nvSpPr>
            <p:spPr>
              <a:xfrm>
                <a:off x="10818273" y="4317809"/>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Rounded Rectangle 151"/>
              <p:cNvSpPr/>
              <p:nvPr/>
            </p:nvSpPr>
            <p:spPr>
              <a:xfrm>
                <a:off x="6467553" y="4436503"/>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Rounded Rectangle 152"/>
              <p:cNvSpPr/>
              <p:nvPr/>
            </p:nvSpPr>
            <p:spPr>
              <a:xfrm>
                <a:off x="9266007" y="4437718"/>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Rounded Rectangle 153"/>
              <p:cNvSpPr/>
              <p:nvPr/>
            </p:nvSpPr>
            <p:spPr>
              <a:xfrm>
                <a:off x="10818273" y="4436346"/>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1" name="Rounded Rectangle 130"/>
            <p:cNvSpPr/>
            <p:nvPr/>
          </p:nvSpPr>
          <p:spPr>
            <a:xfrm>
              <a:off x="5281515" y="6327678"/>
              <a:ext cx="2184223" cy="159423"/>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40" name="Rounded Rectangle 139"/>
            <p:cNvSpPr/>
            <p:nvPr/>
          </p:nvSpPr>
          <p:spPr>
            <a:xfrm>
              <a:off x="7984315" y="6334902"/>
              <a:ext cx="1294313" cy="162328"/>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16880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1000"/>
                                        <p:tgtEl>
                                          <p:spTgt spid="142"/>
                                        </p:tgtEl>
                                      </p:cBhvr>
                                    </p:animEffect>
                                    <p:anim calcmode="lin" valueType="num">
                                      <p:cBhvr>
                                        <p:cTn id="15" dur="1000" fill="hold"/>
                                        <p:tgtEl>
                                          <p:spTgt spid="142"/>
                                        </p:tgtEl>
                                        <p:attrNameLst>
                                          <p:attrName>ppt_x</p:attrName>
                                        </p:attrNameLst>
                                      </p:cBhvr>
                                      <p:tavLst>
                                        <p:tav tm="0">
                                          <p:val>
                                            <p:strVal val="#ppt_x"/>
                                          </p:val>
                                        </p:tav>
                                        <p:tav tm="100000">
                                          <p:val>
                                            <p:strVal val="#ppt_x"/>
                                          </p:val>
                                        </p:tav>
                                      </p:tavLst>
                                    </p:anim>
                                    <p:anim calcmode="lin" valueType="num">
                                      <p:cBhvr>
                                        <p:cTn id="16"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1000"/>
                                        <p:tgtEl>
                                          <p:spTgt spid="157"/>
                                        </p:tgtEl>
                                      </p:cBhvr>
                                    </p:animEffect>
                                    <p:anim calcmode="lin" valueType="num">
                                      <p:cBhvr>
                                        <p:cTn id="22" dur="1000" fill="hold"/>
                                        <p:tgtEl>
                                          <p:spTgt spid="157"/>
                                        </p:tgtEl>
                                        <p:attrNameLst>
                                          <p:attrName>ppt_x</p:attrName>
                                        </p:attrNameLst>
                                      </p:cBhvr>
                                      <p:tavLst>
                                        <p:tav tm="0">
                                          <p:val>
                                            <p:strVal val="#ppt_x"/>
                                          </p:val>
                                        </p:tav>
                                        <p:tav tm="100000">
                                          <p:val>
                                            <p:strVal val="#ppt_x"/>
                                          </p:val>
                                        </p:tav>
                                      </p:tavLst>
                                    </p:anim>
                                    <p:anim calcmode="lin" valueType="num">
                                      <p:cBhvr>
                                        <p:cTn id="23"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1492"/>
            <a:ext cx="10515600" cy="1325563"/>
          </a:xfrm>
        </p:spPr>
        <p:txBody>
          <a:bodyPr>
            <a:normAutofit fontScale="90000"/>
          </a:bodyPr>
          <a:lstStyle/>
          <a:p>
            <a:r>
              <a:rPr lang="en-ZA" sz="3200" dirty="0"/>
              <a:t>Analogy: When weaving a carpet, there are </a:t>
            </a:r>
            <a:r>
              <a:rPr lang="en-ZA" sz="3200" b="1" u="sng" dirty="0"/>
              <a:t>3 different </a:t>
            </a:r>
            <a:r>
              <a:rPr lang="en-ZA" sz="3200" dirty="0"/>
              <a:t>threads A thread is a data attribute. Each millimetre of thread is instantiated data of the attribute of that thread.</a:t>
            </a:r>
          </a:p>
        </p:txBody>
      </p:sp>
      <p:sp>
        <p:nvSpPr>
          <p:cNvPr id="3" name="Content Placeholder 2"/>
          <p:cNvSpPr>
            <a:spLocks noGrp="1"/>
          </p:cNvSpPr>
          <p:nvPr>
            <p:ph idx="1"/>
          </p:nvPr>
        </p:nvSpPr>
        <p:spPr>
          <a:xfrm>
            <a:off x="838200" y="2289265"/>
            <a:ext cx="10515600" cy="4351338"/>
          </a:xfrm>
        </p:spPr>
        <p:txBody>
          <a:bodyPr/>
          <a:lstStyle/>
          <a:p>
            <a:r>
              <a:rPr lang="en-ZA" dirty="0"/>
              <a:t>Here is a simple explanation of Data Functioning in an Enterprise</a:t>
            </a:r>
          </a:p>
          <a:p>
            <a:r>
              <a:rPr lang="en-ZA" dirty="0">
                <a:hlinkClick r:id="rId2" action="ppaction://hlinkfile"/>
              </a:rPr>
              <a:t>Simple Weaving Loom (An Invoice with 3 types of data)</a:t>
            </a:r>
            <a:endParaRPr lang="en-ZA" dirty="0"/>
          </a:p>
          <a:p>
            <a:pPr lvl="1"/>
            <a:r>
              <a:rPr lang="en-ZA" sz="1200" dirty="0">
                <a:hlinkClick r:id="rId3"/>
              </a:rPr>
              <a:t>https://www.youtube.com/watch?v=aT6gx4db7z8</a:t>
            </a:r>
            <a:endParaRPr lang="en-ZA" sz="1200" dirty="0"/>
          </a:p>
          <a:p>
            <a:pPr lvl="1"/>
            <a:endParaRPr lang="en-ZA" sz="1200" dirty="0"/>
          </a:p>
          <a:p>
            <a:pPr marL="457200" lvl="1" indent="0">
              <a:buNone/>
            </a:pPr>
            <a:endParaRPr lang="en-ZA" sz="1200" dirty="0"/>
          </a:p>
          <a:p>
            <a:r>
              <a:rPr lang="en-ZA" dirty="0">
                <a:hlinkClick r:id="rId2" action="ppaction://hlinkfile"/>
              </a:rPr>
              <a:t>Automated Weaving Looms (One per Siloed Business/Business Unit)</a:t>
            </a:r>
            <a:endParaRPr lang="en-ZA" dirty="0"/>
          </a:p>
          <a:p>
            <a:pPr lvl="1"/>
            <a:r>
              <a:rPr lang="en-ZA" sz="1200" dirty="0">
                <a:hlinkClick r:id="rId4"/>
              </a:rPr>
              <a:t>https://www.youtube.com/watch?v=ZYU5T9t7-oo</a:t>
            </a:r>
            <a:endParaRPr lang="en-ZA" sz="1200" dirty="0"/>
          </a:p>
          <a:p>
            <a:endParaRPr lang="en-ZA" dirty="0">
              <a:hlinkClick r:id="rId5" action="ppaction://hlinkfile"/>
            </a:endParaRPr>
          </a:p>
          <a:p>
            <a:r>
              <a:rPr lang="en-ZA" dirty="0">
                <a:hlinkClick r:id="rId5" action="ppaction://hlinkfile"/>
              </a:rPr>
              <a:t>Circular Weaving Loom (An Enterprise’s 3 types of data)</a:t>
            </a:r>
            <a:endParaRPr lang="en-ZA" dirty="0"/>
          </a:p>
          <a:p>
            <a:pPr lvl="1"/>
            <a:r>
              <a:rPr lang="en-ZA" sz="1200" dirty="0">
                <a:hlinkClick r:id="rId6"/>
              </a:rPr>
              <a:t>https://www.youtube.com/watch?v=zhzf6cIEGM8</a:t>
            </a:r>
            <a:endParaRPr lang="en-ZA" sz="1200" dirty="0"/>
          </a:p>
          <a:p>
            <a:pPr lvl="1"/>
            <a:endParaRPr lang="en-ZA" sz="1200" dirty="0"/>
          </a:p>
          <a:p>
            <a:endParaRPr lang="en-ZA" dirty="0"/>
          </a:p>
        </p:txBody>
      </p:sp>
    </p:spTree>
    <p:extLst>
      <p:ext uri="{BB962C8B-B14F-4D97-AF65-F5344CB8AC3E}">
        <p14:creationId xmlns:p14="http://schemas.microsoft.com/office/powerpoint/2010/main" val="39009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2. The Information Value Chain in your Enterprise</a:t>
            </a:r>
            <a:endParaRPr lang="en-ZA" sz="2200" dirty="0"/>
          </a:p>
        </p:txBody>
      </p:sp>
    </p:spTree>
    <p:extLst>
      <p:ext uri="{BB962C8B-B14F-4D97-AF65-F5344CB8AC3E}">
        <p14:creationId xmlns:p14="http://schemas.microsoft.com/office/powerpoint/2010/main" val="48483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0" y="0"/>
            <a:ext cx="12192000" cy="6858000"/>
            <a:chOff x="0" y="0"/>
            <a:chExt cx="9145588" cy="6858000"/>
          </a:xfrm>
        </p:grpSpPr>
        <p:sp>
          <p:nvSpPr>
            <p:cNvPr id="4" name="Rectangle 3"/>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5" name="Rectangle 4"/>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6" name="Text Placeholder 4"/>
            <p:cNvSpPr txBox="1">
              <a:spLocks/>
            </p:cNvSpPr>
            <p:nvPr/>
          </p:nvSpPr>
          <p:spPr bwMode="auto">
            <a:xfrm>
              <a:off x="33338" y="65554"/>
              <a:ext cx="9001125" cy="631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t>Understand the data flow through the Information Value Chain</a:t>
              </a:r>
            </a:p>
          </p:txBody>
        </p:sp>
      </p:grpSp>
      <p:sp>
        <p:nvSpPr>
          <p:cNvPr id="2" name="Title 1"/>
          <p:cNvSpPr>
            <a:spLocks noGrp="1"/>
          </p:cNvSpPr>
          <p:nvPr>
            <p:ph type="title"/>
          </p:nvPr>
        </p:nvSpPr>
        <p:spPr>
          <a:xfrm>
            <a:off x="1524000" y="365125"/>
            <a:ext cx="9069388" cy="1325563"/>
          </a:xfrm>
        </p:spPr>
        <p:txBody>
          <a:bodyPr/>
          <a:lstStyle/>
          <a:p>
            <a:r>
              <a:rPr lang="en-ZA" dirty="0">
                <a:solidFill>
                  <a:schemeClr val="bg1"/>
                </a:solidFill>
              </a:rPr>
              <a:t>Understand the data flow through the Information Value Chain</a:t>
            </a:r>
          </a:p>
        </p:txBody>
      </p:sp>
      <p:grpSp>
        <p:nvGrpSpPr>
          <p:cNvPr id="7" name="Group 1"/>
          <p:cNvGrpSpPr>
            <a:grpSpLocks/>
          </p:cNvGrpSpPr>
          <p:nvPr/>
        </p:nvGrpSpPr>
        <p:grpSpPr bwMode="auto">
          <a:xfrm>
            <a:off x="3281364" y="1281114"/>
            <a:ext cx="8294688" cy="5210175"/>
            <a:chOff x="2171700" y="1550988"/>
            <a:chExt cx="6972300" cy="5210175"/>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a:grpSpLocks/>
          </p:cNvGrpSpPr>
          <p:nvPr/>
        </p:nvGrpSpPr>
        <p:grpSpPr bwMode="auto">
          <a:xfrm>
            <a:off x="4346575" y="1308101"/>
            <a:ext cx="7229477" cy="5072063"/>
            <a:chOff x="3076654" y="1012355"/>
            <a:chExt cx="7229476" cy="5072063"/>
          </a:xfrm>
        </p:grpSpPr>
        <p:sp>
          <p:nvSpPr>
            <p:cNvPr id="11" name="Cloud Callout 10"/>
            <p:cNvSpPr/>
            <p:nvPr/>
          </p:nvSpPr>
          <p:spPr>
            <a:xfrm>
              <a:off x="5564267" y="1012355"/>
              <a:ext cx="4741863" cy="5072063"/>
            </a:xfrm>
            <a:prstGeom prst="cloudCallout">
              <a:avLst>
                <a:gd name="adj1" fmla="val 127036"/>
                <a:gd name="adj2" fmla="val -60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600" dirty="0">
                  <a:solidFill>
                    <a:srgbClr val="FF0000"/>
                  </a:solidFill>
                  <a:latin typeface="Arial Narrow" panose="020B0606020202030204" pitchFamily="34" charset="0"/>
                </a:rPr>
                <a:t>Data is an</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 Enterprise</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 Asset </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And must </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Flow</a:t>
              </a:r>
            </a:p>
          </p:txBody>
        </p:sp>
        <p:sp>
          <p:nvSpPr>
            <p:cNvPr id="12" name="Explosion 1 11"/>
            <p:cNvSpPr/>
            <p:nvPr/>
          </p:nvSpPr>
          <p:spPr>
            <a:xfrm>
              <a:off x="3076654" y="3433293"/>
              <a:ext cx="384175" cy="385762"/>
            </a:xfrm>
            <a:prstGeom prst="irregularSeal1">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sp>
        <p:nvSpPr>
          <p:cNvPr id="13" name="Title 1"/>
          <p:cNvSpPr txBox="1">
            <a:spLocks/>
          </p:cNvSpPr>
          <p:nvPr/>
        </p:nvSpPr>
        <p:spPr bwMode="auto">
          <a:xfrm>
            <a:off x="2390775" y="412751"/>
            <a:ext cx="7245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4" name="Right Brace 13"/>
          <p:cNvSpPr/>
          <p:nvPr/>
        </p:nvSpPr>
        <p:spPr>
          <a:xfrm>
            <a:off x="4818063" y="1266825"/>
            <a:ext cx="303212" cy="17605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5" name="Right Brace 14"/>
          <p:cNvSpPr/>
          <p:nvPr/>
        </p:nvSpPr>
        <p:spPr>
          <a:xfrm>
            <a:off x="4818063" y="4738688"/>
            <a:ext cx="303212" cy="17383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6" name="Right Brace 15"/>
          <p:cNvSpPr/>
          <p:nvPr/>
        </p:nvSpPr>
        <p:spPr>
          <a:xfrm>
            <a:off x="4833938" y="3005139"/>
            <a:ext cx="303212" cy="1762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p:cNvSpPr/>
          <p:nvPr/>
        </p:nvSpPr>
        <p:spPr>
          <a:xfrm>
            <a:off x="3136900" y="18526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p:cNvSpPr/>
          <p:nvPr/>
        </p:nvSpPr>
        <p:spPr>
          <a:xfrm>
            <a:off x="3136900" y="24288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p:cNvSpPr/>
          <p:nvPr/>
        </p:nvSpPr>
        <p:spPr>
          <a:xfrm>
            <a:off x="3136900" y="30019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p:cNvSpPr/>
          <p:nvPr/>
        </p:nvSpPr>
        <p:spPr>
          <a:xfrm>
            <a:off x="3136900" y="35814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p:cNvSpPr/>
          <p:nvPr/>
        </p:nvSpPr>
        <p:spPr>
          <a:xfrm>
            <a:off x="3136900" y="41544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p:cNvSpPr/>
          <p:nvPr/>
        </p:nvSpPr>
        <p:spPr>
          <a:xfrm>
            <a:off x="3136900" y="473075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p:cNvSpPr/>
          <p:nvPr/>
        </p:nvSpPr>
        <p:spPr>
          <a:xfrm>
            <a:off x="3136900" y="5303839"/>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p:cNvSpPr/>
          <p:nvPr/>
        </p:nvSpPr>
        <p:spPr>
          <a:xfrm>
            <a:off x="3136900" y="58896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grpSp>
        <p:nvGrpSpPr>
          <p:cNvPr id="25" name="Group 24"/>
          <p:cNvGrpSpPr>
            <a:grpSpLocks/>
          </p:cNvGrpSpPr>
          <p:nvPr/>
        </p:nvGrpSpPr>
        <p:grpSpPr bwMode="auto">
          <a:xfrm>
            <a:off x="3292476" y="3152776"/>
            <a:ext cx="3738563" cy="1590675"/>
            <a:chOff x="2022554" y="2857030"/>
            <a:chExt cx="3738418" cy="1590675"/>
          </a:xfrm>
        </p:grpSpPr>
        <p:cxnSp>
          <p:nvCxnSpPr>
            <p:cNvPr id="26" name="Straight Connector 25"/>
            <p:cNvCxnSpPr/>
            <p:nvPr/>
          </p:nvCxnSpPr>
          <p:spPr>
            <a:xfrm>
              <a:off x="2022554" y="4447705"/>
              <a:ext cx="3676507" cy="0"/>
            </a:xfrm>
            <a:prstGeom prst="line">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7" name="Cloud Callout 26"/>
            <p:cNvSpPr/>
            <p:nvPr/>
          </p:nvSpPr>
          <p:spPr>
            <a:xfrm flipH="1">
              <a:off x="3884620" y="2857030"/>
              <a:ext cx="1876352" cy="1590675"/>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tx1"/>
                  </a:solidFill>
                  <a:latin typeface="Helvetica" panose="020B0604020202020204" pitchFamily="2" charset="0"/>
                </a:rPr>
                <a:t>Business Run</a:t>
              </a:r>
            </a:p>
          </p:txBody>
        </p:sp>
      </p:grpSp>
      <p:sp>
        <p:nvSpPr>
          <p:cNvPr id="28" name="Cloud Callout 27"/>
          <p:cNvSpPr/>
          <p:nvPr/>
        </p:nvSpPr>
        <p:spPr>
          <a:xfrm flipH="1">
            <a:off x="5154614" y="4881564"/>
            <a:ext cx="1876425" cy="1590675"/>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tx1"/>
                </a:solidFill>
                <a:latin typeface="Helvetica" panose="020B0604020202020204" pitchFamily="2" charset="0"/>
              </a:rPr>
              <a:t>Business Enabled</a:t>
            </a:r>
          </a:p>
        </p:txBody>
      </p:sp>
      <p:sp>
        <p:nvSpPr>
          <p:cNvPr id="29" name="Curved Left Arrow 28"/>
          <p:cNvSpPr/>
          <p:nvPr/>
        </p:nvSpPr>
        <p:spPr>
          <a:xfrm flipH="1" flipV="1">
            <a:off x="3071813" y="1392239"/>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p:cNvSpPr/>
          <p:nvPr/>
        </p:nvSpPr>
        <p:spPr>
          <a:xfrm flipH="1" flipV="1">
            <a:off x="3071813" y="1935163"/>
            <a:ext cx="196850"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p:cNvSpPr/>
          <p:nvPr/>
        </p:nvSpPr>
        <p:spPr>
          <a:xfrm flipH="1" flipV="1">
            <a:off x="3073400" y="2493964"/>
            <a:ext cx="198438"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p:cNvSpPr/>
          <p:nvPr/>
        </p:nvSpPr>
        <p:spPr>
          <a:xfrm flipH="1" flipV="1">
            <a:off x="3071813" y="3068638"/>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p:cNvSpPr/>
          <p:nvPr/>
        </p:nvSpPr>
        <p:spPr>
          <a:xfrm flipH="1" flipV="1">
            <a:off x="3071813" y="3652838"/>
            <a:ext cx="196850"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p:cNvSpPr/>
          <p:nvPr/>
        </p:nvSpPr>
        <p:spPr>
          <a:xfrm flipH="1" flipV="1">
            <a:off x="3071813" y="4233864"/>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p:cNvSpPr/>
          <p:nvPr/>
        </p:nvSpPr>
        <p:spPr>
          <a:xfrm flipH="1" flipV="1">
            <a:off x="3073400" y="4791075"/>
            <a:ext cx="198438"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p:cNvSpPr/>
          <p:nvPr/>
        </p:nvSpPr>
        <p:spPr>
          <a:xfrm flipH="1" flipV="1">
            <a:off x="3071813" y="5410200"/>
            <a:ext cx="196850"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p:cNvSpPr/>
          <p:nvPr/>
        </p:nvSpPr>
        <p:spPr>
          <a:xfrm flipH="1" flipV="1">
            <a:off x="3071813" y="6022975"/>
            <a:ext cx="196850"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nvGrpSpPr>
          <p:cNvPr id="38" name="Group 37"/>
          <p:cNvGrpSpPr>
            <a:grpSpLocks/>
          </p:cNvGrpSpPr>
          <p:nvPr/>
        </p:nvGrpSpPr>
        <p:grpSpPr bwMode="auto">
          <a:xfrm>
            <a:off x="3292476" y="1373189"/>
            <a:ext cx="3775075" cy="1635125"/>
            <a:chOff x="2022554" y="1077443"/>
            <a:chExt cx="3774930" cy="1635125"/>
          </a:xfrm>
        </p:grpSpPr>
        <p:grpSp>
          <p:nvGrpSpPr>
            <p:cNvPr id="39" name="Group 2"/>
            <p:cNvGrpSpPr>
              <a:grpSpLocks/>
            </p:cNvGrpSpPr>
            <p:nvPr/>
          </p:nvGrpSpPr>
          <p:grpSpPr bwMode="auto">
            <a:xfrm>
              <a:off x="2022554" y="1077443"/>
              <a:ext cx="3774930" cy="1635125"/>
              <a:chOff x="2022554" y="1077443"/>
              <a:chExt cx="3774930" cy="1635125"/>
            </a:xfrm>
          </p:grpSpPr>
          <p:cxnSp>
            <p:nvCxnSpPr>
              <p:cNvPr id="41" name="Straight Connector 40"/>
              <p:cNvCxnSpPr/>
              <p:nvPr/>
            </p:nvCxnSpPr>
            <p:spPr>
              <a:xfrm>
                <a:off x="2022554" y="2712568"/>
                <a:ext cx="3676509"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2" name="Cloud Callout 41"/>
              <p:cNvSpPr/>
              <p:nvPr/>
            </p:nvSpPr>
            <p:spPr>
              <a:xfrm flipH="1">
                <a:off x="3921131" y="1077443"/>
                <a:ext cx="1876353" cy="158908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a:solidFill>
                      <a:schemeClr val="tx1"/>
                    </a:solidFill>
                    <a:latin typeface="Helvetica" panose="020B0604020202020204" pitchFamily="2" charset="0"/>
                  </a:rPr>
                  <a:t>Business</a:t>
                </a:r>
                <a:r>
                  <a:rPr lang="en-ZA" sz="1400" b="1" dirty="0">
                    <a:solidFill>
                      <a:schemeClr val="tx1"/>
                    </a:solidFill>
                    <a:latin typeface="Helvetica" panose="020B0604020202020204" pitchFamily="2" charset="0"/>
                  </a:rPr>
                  <a:t> </a:t>
                </a:r>
                <a:r>
                  <a:rPr lang="en-ZA" sz="1400" dirty="0">
                    <a:solidFill>
                      <a:schemeClr val="tx1"/>
                    </a:solidFill>
                    <a:latin typeface="Helvetica" panose="020B0604020202020204" pitchFamily="2" charset="0"/>
                  </a:rPr>
                  <a:t>Direction</a:t>
                </a:r>
              </a:p>
            </p:txBody>
          </p:sp>
        </p:grpSp>
        <p:sp>
          <p:nvSpPr>
            <p:cNvPr id="40" name="Curved Left Arrow 39"/>
            <p:cNvSpPr/>
            <p:nvPr/>
          </p:nvSpPr>
          <p:spPr>
            <a:xfrm rot="10800000" flipH="1" flipV="1">
              <a:off x="3187734" y="1639418"/>
              <a:ext cx="198430" cy="755650"/>
            </a:xfrm>
            <a:prstGeom prst="curvedLeftArrow">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latin typeface="Helvetica" panose="020B0604020202020204" pitchFamily="2" charset="0"/>
              </a:endParaRPr>
            </a:p>
          </p:txBody>
        </p:sp>
      </p:grpSp>
      <p:grpSp>
        <p:nvGrpSpPr>
          <p:cNvPr id="43" name="Group 42"/>
          <p:cNvGrpSpPr>
            <a:grpSpLocks/>
          </p:cNvGrpSpPr>
          <p:nvPr/>
        </p:nvGrpSpPr>
        <p:grpSpPr bwMode="auto">
          <a:xfrm>
            <a:off x="4602164" y="2538413"/>
            <a:ext cx="287337" cy="1295400"/>
            <a:chOff x="3332241" y="2242668"/>
            <a:chExt cx="287338" cy="1295400"/>
          </a:xfrm>
        </p:grpSpPr>
        <p:sp>
          <p:nvSpPr>
            <p:cNvPr id="44" name="Curved Left Arrow 43"/>
            <p:cNvSpPr/>
            <p:nvPr/>
          </p:nvSpPr>
          <p:spPr>
            <a:xfrm rot="10800000" flipH="1" flipV="1">
              <a:off x="3332241" y="2242668"/>
              <a:ext cx="196851"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5" name="Curved Left Arrow 44"/>
            <p:cNvSpPr/>
            <p:nvPr/>
          </p:nvSpPr>
          <p:spPr>
            <a:xfrm rot="10800000" flipH="1" flipV="1">
              <a:off x="3421141" y="2834805"/>
              <a:ext cx="198438" cy="7032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sp>
        <p:nvSpPr>
          <p:cNvPr id="46" name="Curved Left Arrow 45"/>
          <p:cNvSpPr/>
          <p:nvPr/>
        </p:nvSpPr>
        <p:spPr>
          <a:xfrm flipV="1">
            <a:off x="4673601" y="4024314"/>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7" name="Curved Left Arrow 46"/>
          <p:cNvSpPr/>
          <p:nvPr/>
        </p:nvSpPr>
        <p:spPr>
          <a:xfrm flipV="1">
            <a:off x="4675188" y="4464050"/>
            <a:ext cx="214312"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8" name="Curved Left Arrow 47"/>
          <p:cNvSpPr/>
          <p:nvPr/>
        </p:nvSpPr>
        <p:spPr>
          <a:xfrm flipV="1">
            <a:off x="4673601" y="5083175"/>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9" name="Curved Left Arrow 48"/>
          <p:cNvSpPr/>
          <p:nvPr/>
        </p:nvSpPr>
        <p:spPr>
          <a:xfrm flipV="1">
            <a:off x="4673601" y="5695950"/>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0" name="Curved Left Arrow 49"/>
          <p:cNvSpPr/>
          <p:nvPr/>
        </p:nvSpPr>
        <p:spPr>
          <a:xfrm rot="10800000" flipV="1">
            <a:off x="1717675" y="1262064"/>
            <a:ext cx="1220788" cy="5407025"/>
          </a:xfrm>
          <a:prstGeom prst="curvedLeftArrow">
            <a:avLst>
              <a:gd name="adj1" fmla="val 25000"/>
              <a:gd name="adj2" fmla="val 50000"/>
              <a:gd name="adj3" fmla="val 22825"/>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latin typeface="Helvetica" panose="020B0604020202020204" pitchFamily="2" charset="0"/>
            </a:endParaRPr>
          </a:p>
        </p:txBody>
      </p:sp>
      <p:sp>
        <p:nvSpPr>
          <p:cNvPr id="51" name="Left Brace 50"/>
          <p:cNvSpPr/>
          <p:nvPr/>
        </p:nvSpPr>
        <p:spPr>
          <a:xfrm>
            <a:off x="3136900" y="12811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grpSp>
        <p:nvGrpSpPr>
          <p:cNvPr id="52" name="Group 51"/>
          <p:cNvGrpSpPr>
            <a:grpSpLocks/>
          </p:cNvGrpSpPr>
          <p:nvPr/>
        </p:nvGrpSpPr>
        <p:grpSpPr bwMode="auto">
          <a:xfrm>
            <a:off x="4387850" y="1281113"/>
            <a:ext cx="6026150" cy="3416300"/>
            <a:chOff x="3118325" y="985368"/>
            <a:chExt cx="6025673" cy="3416300"/>
          </a:xfrm>
        </p:grpSpPr>
        <p:sp>
          <p:nvSpPr>
            <p:cNvPr id="53" name="Curved Left Arrow 52"/>
            <p:cNvSpPr/>
            <p:nvPr/>
          </p:nvSpPr>
          <p:spPr>
            <a:xfrm rot="10800000" flipH="1" flipV="1">
              <a:off x="3118325" y="2217268"/>
              <a:ext cx="536533" cy="1347787"/>
            </a:xfrm>
            <a:prstGeom prst="curvedLef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sz="1400" b="1" dirty="0">
                <a:solidFill>
                  <a:srgbClr val="FFFF00"/>
                </a:solidFill>
                <a:latin typeface="Helvetica" panose="020B0604020202020204" pitchFamily="2" charset="0"/>
              </a:endParaRPr>
            </a:p>
          </p:txBody>
        </p:sp>
        <p:sp>
          <p:nvSpPr>
            <p:cNvPr id="54" name="Cloud Callout 53"/>
            <p:cNvSpPr/>
            <p:nvPr/>
          </p:nvSpPr>
          <p:spPr>
            <a:xfrm flipH="1">
              <a:off x="5888294" y="985368"/>
              <a:ext cx="3255704" cy="3416300"/>
            </a:xfrm>
            <a:prstGeom prst="cloudCallout">
              <a:avLst>
                <a:gd name="adj1" fmla="val 140853"/>
                <a:gd name="adj2" fmla="val 6215"/>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b="1" dirty="0">
                  <a:solidFill>
                    <a:srgbClr val="FFFF00"/>
                  </a:solidFill>
                  <a:latin typeface="Helvetica" panose="020B0604020202020204" pitchFamily="2" charset="0"/>
                </a:rPr>
                <a:t>Silos created through lack of end-to-end process Map. </a:t>
              </a:r>
            </a:p>
            <a:p>
              <a:pPr algn="ctr">
                <a:defRPr/>
              </a:pPr>
              <a:r>
                <a:rPr lang="en-ZA" sz="1400" b="1" dirty="0">
                  <a:solidFill>
                    <a:srgbClr val="FFFF00"/>
                  </a:solidFill>
                  <a:latin typeface="Helvetica" panose="020B0604020202020204" pitchFamily="2" charset="0"/>
                </a:rPr>
                <a:t>Business areas fulfil KPAs and KPIs in isolation of one another, destroying one another’s efficiency capabilities</a:t>
              </a:r>
            </a:p>
          </p:txBody>
        </p:sp>
      </p:grpSp>
      <p:sp>
        <p:nvSpPr>
          <p:cNvPr id="55" name="Curved Left Arrow 54"/>
          <p:cNvSpPr/>
          <p:nvPr/>
        </p:nvSpPr>
        <p:spPr>
          <a:xfrm flipV="1">
            <a:off x="4310064" y="1684339"/>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6" name="Curved Left Arrow 55"/>
          <p:cNvSpPr/>
          <p:nvPr/>
        </p:nvSpPr>
        <p:spPr>
          <a:xfrm flipV="1">
            <a:off x="4460876" y="2274889"/>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7" name="Curved Left Arrow 56"/>
          <p:cNvSpPr/>
          <p:nvPr/>
        </p:nvSpPr>
        <p:spPr>
          <a:xfrm flipV="1">
            <a:off x="4502151" y="2790825"/>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8" name="Curved Left Arrow 57"/>
          <p:cNvSpPr/>
          <p:nvPr/>
        </p:nvSpPr>
        <p:spPr>
          <a:xfrm flipV="1">
            <a:off x="4416426" y="338613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9" name="Cloud Callout 58"/>
          <p:cNvSpPr/>
          <p:nvPr/>
        </p:nvSpPr>
        <p:spPr>
          <a:xfrm flipH="1">
            <a:off x="6969126" y="1285876"/>
            <a:ext cx="3624263" cy="3725863"/>
          </a:xfrm>
          <a:prstGeom prst="cloudCallout">
            <a:avLst>
              <a:gd name="adj1" fmla="val 108278"/>
              <a:gd name="adj2" fmla="val -363"/>
            </a:avLst>
          </a:prstGeom>
          <a:solidFill>
            <a:srgbClr val="4EC18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a:solidFill>
                  <a:schemeClr val="tx1"/>
                </a:solidFill>
                <a:latin typeface="Helvetica" panose="020B0604020202020204" pitchFamily="2" charset="0"/>
              </a:rPr>
              <a:t>Build end-to-end process Map “Brisbane Road Map Book” Concept. </a:t>
            </a:r>
          </a:p>
          <a:p>
            <a:pPr algn="ctr">
              <a:defRPr/>
            </a:pPr>
            <a:r>
              <a:rPr lang="en-ZA" sz="1400" dirty="0">
                <a:solidFill>
                  <a:schemeClr val="tx1"/>
                </a:solidFill>
                <a:latin typeface="Helvetica" panose="020B0604020202020204" pitchFamily="2" charset="0"/>
              </a:rPr>
              <a:t>All Business areas fulfil KPAs and KPIs synchronously with each other, strengthening one another’s efficiency capabilities</a:t>
            </a:r>
          </a:p>
        </p:txBody>
      </p:sp>
      <p:grpSp>
        <p:nvGrpSpPr>
          <p:cNvPr id="60" name="Group 59"/>
          <p:cNvGrpSpPr/>
          <p:nvPr/>
        </p:nvGrpSpPr>
        <p:grpSpPr>
          <a:xfrm>
            <a:off x="1338470" y="517525"/>
            <a:ext cx="10522226" cy="6151562"/>
            <a:chOff x="193674" y="517525"/>
            <a:chExt cx="8875714" cy="6151562"/>
          </a:xfrm>
        </p:grpSpPr>
        <p:sp>
          <p:nvSpPr>
            <p:cNvPr id="61" name="Rounded Rectangle 60"/>
            <p:cNvSpPr/>
            <p:nvPr/>
          </p:nvSpPr>
          <p:spPr>
            <a:xfrm>
              <a:off x="193674" y="1082675"/>
              <a:ext cx="8875714" cy="5586412"/>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2" name="Cloud Callout 61"/>
            <p:cNvSpPr/>
            <p:nvPr/>
          </p:nvSpPr>
          <p:spPr>
            <a:xfrm>
              <a:off x="1393100" y="517525"/>
              <a:ext cx="4091713" cy="565150"/>
            </a:xfrm>
            <a:prstGeom prst="cloudCallout">
              <a:avLst>
                <a:gd name="adj1" fmla="val -54700"/>
                <a:gd name="adj2" fmla="val 49790"/>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latin typeface="Helvetica" panose="020B0604020202020204" pitchFamily="2" charset="0"/>
                </a:rPr>
                <a:t>Information Value Chain</a:t>
              </a:r>
            </a:p>
          </p:txBody>
        </p:sp>
      </p:grpSp>
      <p:sp>
        <p:nvSpPr>
          <p:cNvPr id="3" name="Rectangle: Rounded Corners 2">
            <a:hlinkClick r:id="rId5"/>
            <a:extLst>
              <a:ext uri="{FF2B5EF4-FFF2-40B4-BE49-F238E27FC236}">
                <a16:creationId xmlns:a16="http://schemas.microsoft.com/office/drawing/2014/main" id="{E6EE0426-E063-F13F-1C68-12C53058A538}"/>
              </a:ext>
            </a:extLst>
          </p:cNvPr>
          <p:cNvSpPr/>
          <p:nvPr/>
        </p:nvSpPr>
        <p:spPr>
          <a:xfrm rot="16200000">
            <a:off x="-2277724" y="3600894"/>
            <a:ext cx="5218056"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137311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75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250"/>
                            </p:stCondLst>
                            <p:childTnLst>
                              <p:par>
                                <p:cTn id="24" presetID="1" presetClass="entr" presetSubtype="0" fill="hold" grpId="0" nodeType="afterEffect">
                                  <p:stCondLst>
                                    <p:cond delay="75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59"/>
                                        </p:tgtEl>
                                      </p:cBhvr>
                                    </p:animEffect>
                                    <p:set>
                                      <p:cBhvr>
                                        <p:cTn id="47" dur="1" fill="hold">
                                          <p:stCondLst>
                                            <p:cond delay="499"/>
                                          </p:stCondLst>
                                        </p:cTn>
                                        <p:tgtEl>
                                          <p:spTgt spid="59"/>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8"/>
                                        </p:tgtEl>
                                      </p:cBhvr>
                                    </p:animEffect>
                                    <p:set>
                                      <p:cBhvr>
                                        <p:cTn id="57" dur="1" fill="hold">
                                          <p:stCondLst>
                                            <p:cond delay="499"/>
                                          </p:stCondLst>
                                        </p:cTn>
                                        <p:tgtEl>
                                          <p:spTgt spid="3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3"/>
                                        </p:tgtEl>
                                      </p:cBhvr>
                                    </p:animEffect>
                                    <p:set>
                                      <p:cBhvr>
                                        <p:cTn id="60" dur="1" fill="hold">
                                          <p:stCondLst>
                                            <p:cond delay="499"/>
                                          </p:stCondLst>
                                        </p:cTn>
                                        <p:tgtEl>
                                          <p:spTgt spid="43"/>
                                        </p:tgtEl>
                                        <p:attrNameLst>
                                          <p:attrName>style.visibility</p:attrName>
                                        </p:attrNameLst>
                                      </p:cBhvr>
                                      <p:to>
                                        <p:strVal val="hidden"/>
                                      </p:to>
                                    </p:set>
                                  </p:childTnLst>
                                </p:cTn>
                              </p:par>
                            </p:childTnLst>
                          </p:cTn>
                        </p:par>
                        <p:par>
                          <p:cTn id="61" fill="hold">
                            <p:stCondLst>
                              <p:cond delay="1000"/>
                            </p:stCondLst>
                            <p:childTnLst>
                              <p:par>
                                <p:cTn id="62" presetID="22" presetClass="entr" presetSubtype="4" fill="hold" grpId="0" nodeType="afterEffect">
                                  <p:stCondLst>
                                    <p:cond delay="750"/>
                                  </p:stCondLst>
                                  <p:childTnLst>
                                    <p:set>
                                      <p:cBhvr>
                                        <p:cTn id="63" dur="1" fill="hold">
                                          <p:stCondLst>
                                            <p:cond delay="0"/>
                                          </p:stCondLst>
                                        </p:cTn>
                                        <p:tgtEl>
                                          <p:spTgt spid="58"/>
                                        </p:tgtEl>
                                        <p:attrNameLst>
                                          <p:attrName>style.visibility</p:attrName>
                                        </p:attrNameLst>
                                      </p:cBhvr>
                                      <p:to>
                                        <p:strVal val="visible"/>
                                      </p:to>
                                    </p:set>
                                    <p:animEffect transition="in" filter="wipe(down)">
                                      <p:cBhvr>
                                        <p:cTn id="64" dur="500"/>
                                        <p:tgtEl>
                                          <p:spTgt spid="58"/>
                                        </p:tgtEl>
                                      </p:cBhvr>
                                    </p:animEffect>
                                  </p:childTnLst>
                                </p:cTn>
                              </p:par>
                            </p:childTnLst>
                          </p:cTn>
                        </p:par>
                        <p:par>
                          <p:cTn id="65" fill="hold">
                            <p:stCondLst>
                              <p:cond delay="2250"/>
                            </p:stCondLst>
                            <p:childTnLst>
                              <p:par>
                                <p:cTn id="66" presetID="22" presetClass="entr" presetSubtype="4" fill="hold" grpId="0" nodeType="afterEffect">
                                  <p:stCondLst>
                                    <p:cond delay="75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par>
                          <p:cTn id="69" fill="hold">
                            <p:stCondLst>
                              <p:cond delay="3500"/>
                            </p:stCondLst>
                            <p:childTnLst>
                              <p:par>
                                <p:cTn id="70" presetID="22" presetClass="entr" presetSubtype="4" fill="hold" grpId="0" nodeType="afterEffect">
                                  <p:stCondLst>
                                    <p:cond delay="75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4750"/>
                            </p:stCondLst>
                            <p:childTnLst>
                              <p:par>
                                <p:cTn id="74" presetID="22" presetClass="entr" presetSubtype="4" fill="hold" grpId="0" nodeType="afterEffect">
                                  <p:stCondLst>
                                    <p:cond delay="75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500"/>
                                        <p:tgtEl>
                                          <p:spTgt spid="31"/>
                                        </p:tgtEl>
                                      </p:cBhvr>
                                    </p:animEffect>
                                  </p:childTnLst>
                                </p:cTn>
                              </p:par>
                            </p:childTnLst>
                          </p:cTn>
                        </p:par>
                        <p:par>
                          <p:cTn id="77" fill="hold">
                            <p:stCondLst>
                              <p:cond delay="6000"/>
                            </p:stCondLst>
                            <p:childTnLst>
                              <p:par>
                                <p:cTn id="78" presetID="22" presetClass="entr" presetSubtype="4" fill="hold" grpId="0" nodeType="afterEffect">
                                  <p:stCondLst>
                                    <p:cond delay="750"/>
                                  </p:stCondLst>
                                  <p:childTnLst>
                                    <p:set>
                                      <p:cBhvr>
                                        <p:cTn id="79" dur="1" fill="hold">
                                          <p:stCondLst>
                                            <p:cond delay="0"/>
                                          </p:stCondLst>
                                        </p:cTn>
                                        <p:tgtEl>
                                          <p:spTgt spid="56"/>
                                        </p:tgtEl>
                                        <p:attrNameLst>
                                          <p:attrName>style.visibility</p:attrName>
                                        </p:attrNameLst>
                                      </p:cBhvr>
                                      <p:to>
                                        <p:strVal val="visible"/>
                                      </p:to>
                                    </p:set>
                                    <p:animEffect transition="in" filter="wipe(down)">
                                      <p:cBhvr>
                                        <p:cTn id="80" dur="500"/>
                                        <p:tgtEl>
                                          <p:spTgt spid="56"/>
                                        </p:tgtEl>
                                      </p:cBhvr>
                                    </p:animEffect>
                                  </p:childTnLst>
                                </p:cTn>
                              </p:par>
                            </p:childTnLst>
                          </p:cTn>
                        </p:par>
                        <p:par>
                          <p:cTn id="81" fill="hold">
                            <p:stCondLst>
                              <p:cond delay="7250"/>
                            </p:stCondLst>
                            <p:childTnLst>
                              <p:par>
                                <p:cTn id="82" presetID="22" presetClass="entr" presetSubtype="4" fill="hold" grpId="0" nodeType="afterEffect">
                                  <p:stCondLst>
                                    <p:cond delay="75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500"/>
                                        <p:tgtEl>
                                          <p:spTgt spid="30"/>
                                        </p:tgtEl>
                                      </p:cBhvr>
                                    </p:animEffect>
                                  </p:childTnLst>
                                </p:cTn>
                              </p:par>
                            </p:childTnLst>
                          </p:cTn>
                        </p:par>
                        <p:par>
                          <p:cTn id="85" fill="hold">
                            <p:stCondLst>
                              <p:cond delay="8500"/>
                            </p:stCondLst>
                            <p:childTnLst>
                              <p:par>
                                <p:cTn id="86" presetID="22" presetClass="entr" presetSubtype="4" fill="hold" grpId="0" nodeType="afterEffect">
                                  <p:stCondLst>
                                    <p:cond delay="750"/>
                                  </p:stCondLst>
                                  <p:childTnLst>
                                    <p:set>
                                      <p:cBhvr>
                                        <p:cTn id="87" dur="1" fill="hold">
                                          <p:stCondLst>
                                            <p:cond delay="0"/>
                                          </p:stCondLst>
                                        </p:cTn>
                                        <p:tgtEl>
                                          <p:spTgt spid="55"/>
                                        </p:tgtEl>
                                        <p:attrNameLst>
                                          <p:attrName>style.visibility</p:attrName>
                                        </p:attrNameLst>
                                      </p:cBhvr>
                                      <p:to>
                                        <p:strVal val="visible"/>
                                      </p:to>
                                    </p:set>
                                    <p:animEffect transition="in" filter="wipe(down)">
                                      <p:cBhvr>
                                        <p:cTn id="88" dur="500"/>
                                        <p:tgtEl>
                                          <p:spTgt spid="55"/>
                                        </p:tgtEl>
                                      </p:cBhvr>
                                    </p:animEffect>
                                  </p:childTnLst>
                                </p:cTn>
                              </p:par>
                            </p:childTnLst>
                          </p:cTn>
                        </p:par>
                        <p:par>
                          <p:cTn id="89" fill="hold">
                            <p:stCondLst>
                              <p:cond delay="9750"/>
                            </p:stCondLst>
                            <p:childTnLst>
                              <p:par>
                                <p:cTn id="90" presetID="22" presetClass="entr" presetSubtype="4" fill="hold" grpId="0" nodeType="afterEffect">
                                  <p:stCondLst>
                                    <p:cond delay="75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childTnLst>
                          </p:cTn>
                        </p:par>
                        <p:par>
                          <p:cTn id="93" fill="hold">
                            <p:stCondLst>
                              <p:cond delay="11000"/>
                            </p:stCondLst>
                            <p:childTnLst>
                              <p:par>
                                <p:cTn id="94" presetID="22" presetClass="entr" presetSubtype="1" fill="hold" grpId="0" nodeType="afterEffect">
                                  <p:stCondLst>
                                    <p:cond delay="750"/>
                                  </p:stCondLst>
                                  <p:childTnLst>
                                    <p:set>
                                      <p:cBhvr>
                                        <p:cTn id="95" dur="1" fill="hold">
                                          <p:stCondLst>
                                            <p:cond delay="0"/>
                                          </p:stCondLst>
                                        </p:cTn>
                                        <p:tgtEl>
                                          <p:spTgt spid="50"/>
                                        </p:tgtEl>
                                        <p:attrNameLst>
                                          <p:attrName>style.visibility</p:attrName>
                                        </p:attrNameLst>
                                      </p:cBhvr>
                                      <p:to>
                                        <p:strVal val="visible"/>
                                      </p:to>
                                    </p:set>
                                    <p:animEffect transition="in" filter="wipe(up)">
                                      <p:cBhvr>
                                        <p:cTn id="96" dur="500"/>
                                        <p:tgtEl>
                                          <p:spTgt spid="50"/>
                                        </p:tgtEl>
                                      </p:cBhvr>
                                    </p:animEffect>
                                  </p:childTnLst>
                                </p:cTn>
                              </p:par>
                            </p:childTnLst>
                          </p:cTn>
                        </p:par>
                        <p:par>
                          <p:cTn id="97" fill="hold">
                            <p:stCondLst>
                              <p:cond delay="12250"/>
                            </p:stCondLst>
                            <p:childTnLst>
                              <p:par>
                                <p:cTn id="98" presetID="22" presetClass="entr" presetSubtype="4" fill="hold" grpId="0" nodeType="afterEffect">
                                  <p:stCondLst>
                                    <p:cond delay="750"/>
                                  </p:stCondLst>
                                  <p:childTnLst>
                                    <p:set>
                                      <p:cBhvr>
                                        <p:cTn id="99" dur="1" fill="hold">
                                          <p:stCondLst>
                                            <p:cond delay="0"/>
                                          </p:stCondLst>
                                        </p:cTn>
                                        <p:tgtEl>
                                          <p:spTgt spid="37"/>
                                        </p:tgtEl>
                                        <p:attrNameLst>
                                          <p:attrName>style.visibility</p:attrName>
                                        </p:attrNameLst>
                                      </p:cBhvr>
                                      <p:to>
                                        <p:strVal val="visible"/>
                                      </p:to>
                                    </p:set>
                                    <p:animEffect transition="in" filter="wipe(down)">
                                      <p:cBhvr>
                                        <p:cTn id="100" dur="500"/>
                                        <p:tgtEl>
                                          <p:spTgt spid="37"/>
                                        </p:tgtEl>
                                      </p:cBhvr>
                                    </p:animEffect>
                                  </p:childTnLst>
                                </p:cTn>
                              </p:par>
                            </p:childTnLst>
                          </p:cTn>
                        </p:par>
                        <p:par>
                          <p:cTn id="101" fill="hold">
                            <p:stCondLst>
                              <p:cond delay="13500"/>
                            </p:stCondLst>
                            <p:childTnLst>
                              <p:par>
                                <p:cTn id="102" presetID="22" presetClass="entr" presetSubtype="4" fill="hold" grpId="0" nodeType="afterEffect">
                                  <p:stCondLst>
                                    <p:cond delay="750"/>
                                  </p:stCondLst>
                                  <p:childTnLst>
                                    <p:set>
                                      <p:cBhvr>
                                        <p:cTn id="103" dur="1" fill="hold">
                                          <p:stCondLst>
                                            <p:cond delay="0"/>
                                          </p:stCondLst>
                                        </p:cTn>
                                        <p:tgtEl>
                                          <p:spTgt spid="49"/>
                                        </p:tgtEl>
                                        <p:attrNameLst>
                                          <p:attrName>style.visibility</p:attrName>
                                        </p:attrNameLst>
                                      </p:cBhvr>
                                      <p:to>
                                        <p:strVal val="visible"/>
                                      </p:to>
                                    </p:set>
                                    <p:animEffect transition="in" filter="wipe(down)">
                                      <p:cBhvr>
                                        <p:cTn id="104" dur="500"/>
                                        <p:tgtEl>
                                          <p:spTgt spid="49"/>
                                        </p:tgtEl>
                                      </p:cBhvr>
                                    </p:animEffect>
                                  </p:childTnLst>
                                </p:cTn>
                              </p:par>
                            </p:childTnLst>
                          </p:cTn>
                        </p:par>
                        <p:par>
                          <p:cTn id="105" fill="hold">
                            <p:stCondLst>
                              <p:cond delay="14750"/>
                            </p:stCondLst>
                            <p:childTnLst>
                              <p:par>
                                <p:cTn id="106" presetID="22" presetClass="entr" presetSubtype="4" fill="hold" grpId="0" nodeType="afterEffect">
                                  <p:stCondLst>
                                    <p:cond delay="750"/>
                                  </p:stCondLst>
                                  <p:childTnLst>
                                    <p:set>
                                      <p:cBhvr>
                                        <p:cTn id="107" dur="1" fill="hold">
                                          <p:stCondLst>
                                            <p:cond delay="0"/>
                                          </p:stCondLst>
                                        </p:cTn>
                                        <p:tgtEl>
                                          <p:spTgt spid="36"/>
                                        </p:tgtEl>
                                        <p:attrNameLst>
                                          <p:attrName>style.visibility</p:attrName>
                                        </p:attrNameLst>
                                      </p:cBhvr>
                                      <p:to>
                                        <p:strVal val="visible"/>
                                      </p:to>
                                    </p:set>
                                    <p:animEffect transition="in" filter="wipe(down)">
                                      <p:cBhvr>
                                        <p:cTn id="108" dur="500"/>
                                        <p:tgtEl>
                                          <p:spTgt spid="36"/>
                                        </p:tgtEl>
                                      </p:cBhvr>
                                    </p:animEffect>
                                  </p:childTnLst>
                                </p:cTn>
                              </p:par>
                            </p:childTnLst>
                          </p:cTn>
                        </p:par>
                        <p:par>
                          <p:cTn id="109" fill="hold">
                            <p:stCondLst>
                              <p:cond delay="16000"/>
                            </p:stCondLst>
                            <p:childTnLst>
                              <p:par>
                                <p:cTn id="110" presetID="22" presetClass="entr" presetSubtype="4" fill="hold" grpId="0" nodeType="afterEffect">
                                  <p:stCondLst>
                                    <p:cond delay="75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00"/>
                                        <p:tgtEl>
                                          <p:spTgt spid="48"/>
                                        </p:tgtEl>
                                      </p:cBhvr>
                                    </p:animEffect>
                                  </p:childTnLst>
                                </p:cTn>
                              </p:par>
                            </p:childTnLst>
                          </p:cTn>
                        </p:par>
                        <p:par>
                          <p:cTn id="113" fill="hold">
                            <p:stCondLst>
                              <p:cond delay="17250"/>
                            </p:stCondLst>
                            <p:childTnLst>
                              <p:par>
                                <p:cTn id="114" presetID="22" presetClass="entr" presetSubtype="4" fill="hold" grpId="0" nodeType="afterEffect">
                                  <p:stCondLst>
                                    <p:cond delay="750"/>
                                  </p:stCondLst>
                                  <p:childTnLst>
                                    <p:set>
                                      <p:cBhvr>
                                        <p:cTn id="115" dur="1" fill="hold">
                                          <p:stCondLst>
                                            <p:cond delay="0"/>
                                          </p:stCondLst>
                                        </p:cTn>
                                        <p:tgtEl>
                                          <p:spTgt spid="35"/>
                                        </p:tgtEl>
                                        <p:attrNameLst>
                                          <p:attrName>style.visibility</p:attrName>
                                        </p:attrNameLst>
                                      </p:cBhvr>
                                      <p:to>
                                        <p:strVal val="visible"/>
                                      </p:to>
                                    </p:set>
                                    <p:animEffect transition="in" filter="wipe(down)">
                                      <p:cBhvr>
                                        <p:cTn id="116" dur="500"/>
                                        <p:tgtEl>
                                          <p:spTgt spid="35"/>
                                        </p:tgtEl>
                                      </p:cBhvr>
                                    </p:animEffect>
                                  </p:childTnLst>
                                </p:cTn>
                              </p:par>
                            </p:childTnLst>
                          </p:cTn>
                        </p:par>
                        <p:par>
                          <p:cTn id="117" fill="hold">
                            <p:stCondLst>
                              <p:cond delay="18500"/>
                            </p:stCondLst>
                            <p:childTnLst>
                              <p:par>
                                <p:cTn id="118" presetID="22" presetClass="entr" presetSubtype="4" fill="hold" grpId="0" nodeType="afterEffect">
                                  <p:stCondLst>
                                    <p:cond delay="750"/>
                                  </p:stCondLst>
                                  <p:childTnLst>
                                    <p:set>
                                      <p:cBhvr>
                                        <p:cTn id="119" dur="1" fill="hold">
                                          <p:stCondLst>
                                            <p:cond delay="0"/>
                                          </p:stCondLst>
                                        </p:cTn>
                                        <p:tgtEl>
                                          <p:spTgt spid="47"/>
                                        </p:tgtEl>
                                        <p:attrNameLst>
                                          <p:attrName>style.visibility</p:attrName>
                                        </p:attrNameLst>
                                      </p:cBhvr>
                                      <p:to>
                                        <p:strVal val="visible"/>
                                      </p:to>
                                    </p:set>
                                    <p:animEffect transition="in" filter="wipe(down)">
                                      <p:cBhvr>
                                        <p:cTn id="120" dur="500"/>
                                        <p:tgtEl>
                                          <p:spTgt spid="47"/>
                                        </p:tgtEl>
                                      </p:cBhvr>
                                    </p:animEffect>
                                  </p:childTnLst>
                                </p:cTn>
                              </p:par>
                            </p:childTnLst>
                          </p:cTn>
                        </p:par>
                        <p:par>
                          <p:cTn id="121" fill="hold">
                            <p:stCondLst>
                              <p:cond delay="19750"/>
                            </p:stCondLst>
                            <p:childTnLst>
                              <p:par>
                                <p:cTn id="122" presetID="22" presetClass="entr" presetSubtype="4" fill="hold" grpId="0" nodeType="afterEffect">
                                  <p:stCondLst>
                                    <p:cond delay="750"/>
                                  </p:stCondLst>
                                  <p:childTnLst>
                                    <p:set>
                                      <p:cBhvr>
                                        <p:cTn id="123" dur="1" fill="hold">
                                          <p:stCondLst>
                                            <p:cond delay="0"/>
                                          </p:stCondLst>
                                        </p:cTn>
                                        <p:tgtEl>
                                          <p:spTgt spid="34"/>
                                        </p:tgtEl>
                                        <p:attrNameLst>
                                          <p:attrName>style.visibility</p:attrName>
                                        </p:attrNameLst>
                                      </p:cBhvr>
                                      <p:to>
                                        <p:strVal val="visible"/>
                                      </p:to>
                                    </p:set>
                                    <p:animEffect transition="in" filter="wipe(down)">
                                      <p:cBhvr>
                                        <p:cTn id="124" dur="500"/>
                                        <p:tgtEl>
                                          <p:spTgt spid="34"/>
                                        </p:tgtEl>
                                      </p:cBhvr>
                                    </p:animEffect>
                                  </p:childTnLst>
                                </p:cTn>
                              </p:par>
                            </p:childTnLst>
                          </p:cTn>
                        </p:par>
                        <p:par>
                          <p:cTn id="125" fill="hold">
                            <p:stCondLst>
                              <p:cond delay="21000"/>
                            </p:stCondLst>
                            <p:childTnLst>
                              <p:par>
                                <p:cTn id="126" presetID="22" presetClass="entr" presetSubtype="4" fill="hold" grpId="0" nodeType="afterEffect">
                                  <p:stCondLst>
                                    <p:cond delay="750"/>
                                  </p:stCondLst>
                                  <p:childTnLst>
                                    <p:set>
                                      <p:cBhvr>
                                        <p:cTn id="127" dur="1" fill="hold">
                                          <p:stCondLst>
                                            <p:cond delay="0"/>
                                          </p:stCondLst>
                                        </p:cTn>
                                        <p:tgtEl>
                                          <p:spTgt spid="46"/>
                                        </p:tgtEl>
                                        <p:attrNameLst>
                                          <p:attrName>style.visibility</p:attrName>
                                        </p:attrNameLst>
                                      </p:cBhvr>
                                      <p:to>
                                        <p:strVal val="visible"/>
                                      </p:to>
                                    </p:set>
                                    <p:animEffect transition="in" filter="wipe(down)">
                                      <p:cBhvr>
                                        <p:cTn id="128" dur="500"/>
                                        <p:tgtEl>
                                          <p:spTgt spid="46"/>
                                        </p:tgtEl>
                                      </p:cBhvr>
                                    </p:animEffect>
                                  </p:childTnLst>
                                </p:cTn>
                              </p:par>
                            </p:childTnLst>
                          </p:cTn>
                        </p:par>
                        <p:par>
                          <p:cTn id="129" fill="hold">
                            <p:stCondLst>
                              <p:cond delay="22250"/>
                            </p:stCondLst>
                            <p:childTnLst>
                              <p:par>
                                <p:cTn id="130" presetID="22" presetClass="entr" presetSubtype="4" fill="hold" grpId="0" nodeType="afterEffect">
                                  <p:stCondLst>
                                    <p:cond delay="750"/>
                                  </p:stCondLst>
                                  <p:childTnLst>
                                    <p:set>
                                      <p:cBhvr>
                                        <p:cTn id="131" dur="1" fill="hold">
                                          <p:stCondLst>
                                            <p:cond delay="0"/>
                                          </p:stCondLst>
                                        </p:cTn>
                                        <p:tgtEl>
                                          <p:spTgt spid="33"/>
                                        </p:tgtEl>
                                        <p:attrNameLst>
                                          <p:attrName>style.visibility</p:attrName>
                                        </p:attrNameLst>
                                      </p:cBhvr>
                                      <p:to>
                                        <p:strVal val="visible"/>
                                      </p:to>
                                    </p:set>
                                    <p:animEffect transition="in" filter="wipe(down)">
                                      <p:cBhvr>
                                        <p:cTn id="132" dur="500"/>
                                        <p:tgtEl>
                                          <p:spTgt spid="33"/>
                                        </p:tgtEl>
                                      </p:cBhvr>
                                    </p:animEffect>
                                  </p:childTnLst>
                                </p:cTn>
                              </p:par>
                            </p:childTnLst>
                          </p:cTn>
                        </p:par>
                        <p:par>
                          <p:cTn id="133" fill="hold">
                            <p:stCondLst>
                              <p:cond delay="23500"/>
                            </p:stCondLst>
                            <p:childTnLst>
                              <p:par>
                                <p:cTn id="134" presetID="22" presetClass="entr" presetSubtype="4" fill="hold" nodeType="afterEffect">
                                  <p:stCondLst>
                                    <p:cond delay="750"/>
                                  </p:stCondLst>
                                  <p:childTnLst>
                                    <p:set>
                                      <p:cBhvr>
                                        <p:cTn id="135" dur="1" fill="hold">
                                          <p:stCondLst>
                                            <p:cond delay="0"/>
                                          </p:stCondLst>
                                        </p:cTn>
                                        <p:tgtEl>
                                          <p:spTgt spid="10"/>
                                        </p:tgtEl>
                                        <p:attrNameLst>
                                          <p:attrName>style.visibility</p:attrName>
                                        </p:attrNameLst>
                                      </p:cBhvr>
                                      <p:to>
                                        <p:strVal val="visible"/>
                                      </p:to>
                                    </p:set>
                                    <p:animEffect transition="in" filter="wipe(down)">
                                      <p:cBhvr>
                                        <p:cTn id="136" dur="500"/>
                                        <p:tgtEl>
                                          <p:spTgt spid="1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fade">
                                      <p:cBhvr>
                                        <p:cTn id="141" dur="500"/>
                                        <p:tgtEl>
                                          <p:spTgt spid="60"/>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59" grpId="1"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3. Enterprise Architectures across Information Value Chain segments</a:t>
            </a:r>
            <a:endParaRPr lang="en-ZA" sz="2200" dirty="0"/>
          </a:p>
        </p:txBody>
      </p:sp>
    </p:spTree>
    <p:extLst>
      <p:ext uri="{BB962C8B-B14F-4D97-AF65-F5344CB8AC3E}">
        <p14:creationId xmlns:p14="http://schemas.microsoft.com/office/powerpoint/2010/main" val="368162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9B1E-E6D2-42A0-C2C4-70490ADEA3A6}"/>
              </a:ext>
            </a:extLst>
          </p:cNvPr>
          <p:cNvSpPr>
            <a:spLocks noGrp="1"/>
          </p:cNvSpPr>
          <p:nvPr>
            <p:ph type="title"/>
          </p:nvPr>
        </p:nvSpPr>
        <p:spPr/>
        <p:txBody>
          <a:bodyPr/>
          <a:lstStyle/>
          <a:p>
            <a:r>
              <a:rPr lang="en-US" dirty="0"/>
              <a:t>To truly succeed you need to think differently</a:t>
            </a:r>
          </a:p>
        </p:txBody>
      </p:sp>
      <p:sp>
        <p:nvSpPr>
          <p:cNvPr id="3" name="Content Placeholder 2">
            <a:extLst>
              <a:ext uri="{FF2B5EF4-FFF2-40B4-BE49-F238E27FC236}">
                <a16:creationId xmlns:a16="http://schemas.microsoft.com/office/drawing/2014/main" id="{FEB4E43F-E43F-05AD-7062-9E8E48595CC2}"/>
              </a:ext>
            </a:extLst>
          </p:cNvPr>
          <p:cNvSpPr>
            <a:spLocks noGrp="1"/>
          </p:cNvSpPr>
          <p:nvPr>
            <p:ph idx="1"/>
          </p:nvPr>
        </p:nvSpPr>
        <p:spPr/>
        <p:txBody>
          <a:bodyPr/>
          <a:lstStyle/>
          <a:p>
            <a:pPr marL="0" indent="0">
              <a:buNone/>
            </a:pPr>
            <a:r>
              <a:rPr lang="en-US" dirty="0"/>
              <a:t>This talk covers:</a:t>
            </a:r>
          </a:p>
          <a:p>
            <a:pPr>
              <a:buFont typeface="Wingdings" panose="05000000000000000000" pitchFamily="2" charset="2"/>
              <a:buChar char="ü"/>
            </a:pPr>
            <a:r>
              <a:rPr lang="en-US" dirty="0"/>
              <a:t>You need a fresh perspective</a:t>
            </a:r>
          </a:p>
          <a:p>
            <a:pPr>
              <a:buFont typeface="Wingdings" panose="05000000000000000000" pitchFamily="2" charset="2"/>
              <a:buChar char="ü"/>
            </a:pPr>
            <a:r>
              <a:rPr lang="en-US" dirty="0"/>
              <a:t>You need neural pathways to go where others cannot</a:t>
            </a:r>
          </a:p>
          <a:p>
            <a:pPr marL="0" indent="0">
              <a:buNone/>
            </a:pPr>
            <a:endParaRPr lang="en-US" dirty="0"/>
          </a:p>
          <a:p>
            <a:pPr marL="0" indent="0">
              <a:buNone/>
            </a:pPr>
            <a:r>
              <a:rPr lang="en-US" dirty="0"/>
              <a:t>Opportunity for those wanting to bring this out:</a:t>
            </a:r>
          </a:p>
          <a:p>
            <a:r>
              <a:rPr lang="en-US" dirty="0"/>
              <a:t>You need education in how it works, moves, flows, stalls, and decays</a:t>
            </a:r>
          </a:p>
          <a:p>
            <a:r>
              <a:rPr lang="en-US" dirty="0"/>
              <a:t>You need experience applying your knowledge</a:t>
            </a:r>
          </a:p>
          <a:p>
            <a:r>
              <a:rPr lang="en-US" dirty="0"/>
              <a:t>You need a feedback mechanism to check yourself</a:t>
            </a:r>
          </a:p>
        </p:txBody>
      </p:sp>
    </p:spTree>
    <p:extLst>
      <p:ext uri="{BB962C8B-B14F-4D97-AF65-F5344CB8AC3E}">
        <p14:creationId xmlns:p14="http://schemas.microsoft.com/office/powerpoint/2010/main" val="294454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B9A2-C6FB-FB72-ADB1-B0494FC6ACD2}"/>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id="{1D6B9D52-AEB5-E436-85BA-6F9B6118DB51}"/>
              </a:ext>
            </a:extLst>
          </p:cNvPr>
          <p:cNvGrpSpPr/>
          <p:nvPr/>
        </p:nvGrpSpPr>
        <p:grpSpPr>
          <a:xfrm>
            <a:off x="1730422" y="1425389"/>
            <a:ext cx="8558293" cy="5210175"/>
            <a:chOff x="206421" y="1425388"/>
            <a:chExt cx="8558293" cy="5210175"/>
          </a:xfrm>
        </p:grpSpPr>
        <p:grpSp>
          <p:nvGrpSpPr>
            <p:cNvPr id="4" name="Group 3">
              <a:extLst>
                <a:ext uri="{FF2B5EF4-FFF2-40B4-BE49-F238E27FC236}">
                  <a16:creationId xmlns:a16="http://schemas.microsoft.com/office/drawing/2014/main" id="{30A216F0-1644-B480-6598-88D48535D919}"/>
                </a:ext>
              </a:extLst>
            </p:cNvPr>
            <p:cNvGrpSpPr/>
            <p:nvPr/>
          </p:nvGrpSpPr>
          <p:grpSpPr>
            <a:xfrm>
              <a:off x="206421" y="1425388"/>
              <a:ext cx="8558293" cy="5210175"/>
              <a:chOff x="206421" y="1425388"/>
              <a:chExt cx="8558293" cy="5210175"/>
            </a:xfrm>
          </p:grpSpPr>
          <p:grpSp>
            <p:nvGrpSpPr>
              <p:cNvPr id="5" name="Group 1">
                <a:extLst>
                  <a:ext uri="{FF2B5EF4-FFF2-40B4-BE49-F238E27FC236}">
                    <a16:creationId xmlns:a16="http://schemas.microsoft.com/office/drawing/2014/main" id="{42249FC1-9E45-1F72-A070-9FD197FFC61D}"/>
                  </a:ext>
                </a:extLst>
              </p:cNvPr>
              <p:cNvGrpSpPr>
                <a:grpSpLocks/>
              </p:cNvGrpSpPr>
              <p:nvPr/>
            </p:nvGrpSpPr>
            <p:grpSpPr bwMode="auto">
              <a:xfrm>
                <a:off x="206422" y="1425388"/>
                <a:ext cx="8558292" cy="5210175"/>
                <a:chOff x="2171700" y="1550988"/>
                <a:chExt cx="6972300" cy="5210175"/>
              </a:xfrm>
            </p:grpSpPr>
            <p:pic>
              <p:nvPicPr>
                <p:cNvPr id="6" name="Picture 3">
                  <a:extLst>
                    <a:ext uri="{FF2B5EF4-FFF2-40B4-BE49-F238E27FC236}">
                      <a16:creationId xmlns:a16="http://schemas.microsoft.com/office/drawing/2014/main" id="{700FAA7C-FE02-F350-75FF-8CB67BBBD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2">
                  <a:extLst>
                    <a:ext uri="{FF2B5EF4-FFF2-40B4-BE49-F238E27FC236}">
                      <a16:creationId xmlns:a16="http://schemas.microsoft.com/office/drawing/2014/main" id="{48DF93F4-AD94-1E61-7392-2AF829300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a:extLst>
                  <a:ext uri="{FF2B5EF4-FFF2-40B4-BE49-F238E27FC236}">
                    <a16:creationId xmlns:a16="http://schemas.microsoft.com/office/drawing/2014/main" id="{DDF6BDD2-2B05-E2FC-9C85-E543050B0549}"/>
                  </a:ext>
                </a:extLst>
              </p:cNvPr>
              <p:cNvGrpSpPr/>
              <p:nvPr/>
            </p:nvGrpSpPr>
            <p:grpSpPr>
              <a:xfrm>
                <a:off x="2241203" y="1425388"/>
                <a:ext cx="6523511" cy="5201665"/>
                <a:chOff x="0" y="0"/>
                <a:chExt cx="6702877" cy="5191125"/>
              </a:xfrm>
            </p:grpSpPr>
            <p:sp>
              <p:nvSpPr>
                <p:cNvPr id="11" name="Rectangle 10">
                  <a:extLst>
                    <a:ext uri="{FF2B5EF4-FFF2-40B4-BE49-F238E27FC236}">
                      <a16:creationId xmlns:a16="http://schemas.microsoft.com/office/drawing/2014/main" id="{197EA9A0-1548-547B-2E7F-D175D94456D7}"/>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12" name="Oval 11">
                  <a:extLst>
                    <a:ext uri="{FF2B5EF4-FFF2-40B4-BE49-F238E27FC236}">
                      <a16:creationId xmlns:a16="http://schemas.microsoft.com/office/drawing/2014/main" id="{A099D5F3-B537-9D71-6382-7F24D5B809E8}"/>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21" name="Rectangle 20">
                <a:extLst>
                  <a:ext uri="{FF2B5EF4-FFF2-40B4-BE49-F238E27FC236}">
                    <a16:creationId xmlns:a16="http://schemas.microsoft.com/office/drawing/2014/main" id="{15B17023-7A61-504D-22A8-E97B9A7088FA}"/>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3" name="Group 2">
              <a:extLst>
                <a:ext uri="{FF2B5EF4-FFF2-40B4-BE49-F238E27FC236}">
                  <a16:creationId xmlns:a16="http://schemas.microsoft.com/office/drawing/2014/main" id="{7420FA4B-016C-ABAD-BCC1-751D707082ED}"/>
                </a:ext>
              </a:extLst>
            </p:cNvPr>
            <p:cNvGrpSpPr/>
            <p:nvPr/>
          </p:nvGrpSpPr>
          <p:grpSpPr>
            <a:xfrm>
              <a:off x="1726705" y="2585993"/>
              <a:ext cx="3736975" cy="2292350"/>
              <a:chOff x="1726705" y="2585993"/>
              <a:chExt cx="3736975" cy="2292350"/>
            </a:xfrm>
          </p:grpSpPr>
          <p:cxnSp>
            <p:nvCxnSpPr>
              <p:cNvPr id="16" name="Straight Connector 15">
                <a:extLst>
                  <a:ext uri="{FF2B5EF4-FFF2-40B4-BE49-F238E27FC236}">
                    <a16:creationId xmlns:a16="http://schemas.microsoft.com/office/drawing/2014/main" id="{C778473F-3655-2A0B-8D2A-447FA6BD9BEF}"/>
                  </a:ext>
                </a:extLst>
              </p:cNvPr>
              <p:cNvCxnSpPr/>
              <p:nvPr/>
            </p:nvCxnSpPr>
            <p:spPr>
              <a:xfrm>
                <a:off x="1753715" y="487834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3A1E2A-B436-F5D9-180F-EA28CF5E84DF}"/>
                  </a:ext>
                </a:extLst>
              </p:cNvPr>
              <p:cNvCxnSpPr/>
              <p:nvPr/>
            </p:nvCxnSpPr>
            <p:spPr>
              <a:xfrm>
                <a:off x="1726705" y="314955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350E74-2899-883C-25E3-6F956D1DF6BE}"/>
                  </a:ext>
                </a:extLst>
              </p:cNvPr>
              <p:cNvCxnSpPr/>
              <p:nvPr/>
            </p:nvCxnSpPr>
            <p:spPr>
              <a:xfrm>
                <a:off x="1763217" y="372899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4869B-46AA-1ACF-9A0A-39539EDFD05B}"/>
                  </a:ext>
                </a:extLst>
              </p:cNvPr>
              <p:cNvCxnSpPr/>
              <p:nvPr/>
            </p:nvCxnSpPr>
            <p:spPr>
              <a:xfrm>
                <a:off x="1787030" y="258599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C0676F-4666-0FE2-C038-C8CE08FE0152}"/>
                  </a:ext>
                </a:extLst>
              </p:cNvPr>
              <p:cNvCxnSpPr/>
              <p:nvPr/>
            </p:nvCxnSpPr>
            <p:spPr>
              <a:xfrm>
                <a:off x="1726705" y="430208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sp>
        <p:nvSpPr>
          <p:cNvPr id="47" name="Isosceles Triangle 46">
            <a:extLst>
              <a:ext uri="{FF2B5EF4-FFF2-40B4-BE49-F238E27FC236}">
                <a16:creationId xmlns:a16="http://schemas.microsoft.com/office/drawing/2014/main" id="{06347AD9-5E85-399C-7C20-DEF8828BDB29}"/>
              </a:ext>
            </a:extLst>
          </p:cNvPr>
          <p:cNvSpPr/>
          <p:nvPr/>
        </p:nvSpPr>
        <p:spPr>
          <a:xfrm>
            <a:off x="5208899" y="1971033"/>
            <a:ext cx="3668402" cy="3167423"/>
          </a:xfrm>
          <a:prstGeom prst="triangle">
            <a:avLst/>
          </a:prstGeom>
          <a:solidFill>
            <a:schemeClr val="bg2">
              <a:lumMod val="20000"/>
              <a:lumOff val="80000"/>
              <a:alpha val="2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33" name="Group 32">
            <a:extLst>
              <a:ext uri="{FF2B5EF4-FFF2-40B4-BE49-F238E27FC236}">
                <a16:creationId xmlns:a16="http://schemas.microsoft.com/office/drawing/2014/main" id="{A147BCD1-806B-50B8-D3CB-71BC11B6642E}"/>
              </a:ext>
            </a:extLst>
          </p:cNvPr>
          <p:cNvGrpSpPr/>
          <p:nvPr/>
        </p:nvGrpSpPr>
        <p:grpSpPr>
          <a:xfrm>
            <a:off x="5208899" y="4316718"/>
            <a:ext cx="3668402" cy="821739"/>
            <a:chOff x="3684898" y="4316717"/>
            <a:chExt cx="3688627" cy="821739"/>
          </a:xfrm>
        </p:grpSpPr>
        <p:sp>
          <p:nvSpPr>
            <p:cNvPr id="22" name="Trapezoid 21">
              <a:extLst>
                <a:ext uri="{FF2B5EF4-FFF2-40B4-BE49-F238E27FC236}">
                  <a16:creationId xmlns:a16="http://schemas.microsoft.com/office/drawing/2014/main" id="{7B532934-4072-4F3C-D775-23D9F60CE525}"/>
                </a:ext>
              </a:extLst>
            </p:cNvPr>
            <p:cNvSpPr/>
            <p:nvPr/>
          </p:nvSpPr>
          <p:spPr>
            <a:xfrm>
              <a:off x="3684898" y="4316717"/>
              <a:ext cx="3688627" cy="821739"/>
            </a:xfrm>
            <a:prstGeom prst="trapezoid">
              <a:avLst>
                <a:gd name="adj" fmla="val 58394"/>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3" name="TextBox 22">
              <a:extLst>
                <a:ext uri="{FF2B5EF4-FFF2-40B4-BE49-F238E27FC236}">
                  <a16:creationId xmlns:a16="http://schemas.microsoft.com/office/drawing/2014/main" id="{87488845-7372-4B34-34AE-88A3ECEB9C54}"/>
                </a:ext>
              </a:extLst>
            </p:cNvPr>
            <p:cNvSpPr txBox="1"/>
            <p:nvPr/>
          </p:nvSpPr>
          <p:spPr>
            <a:xfrm>
              <a:off x="4370077" y="4468969"/>
              <a:ext cx="2240924" cy="369332"/>
            </a:xfrm>
            <a:prstGeom prst="rect">
              <a:avLst/>
            </a:prstGeom>
            <a:noFill/>
            <a:scene3d>
              <a:camera prst="orthographicFront"/>
              <a:lightRig rig="threePt" dir="t"/>
            </a:scene3d>
            <a:sp3d>
              <a:bevelT/>
            </a:sp3d>
          </p:spPr>
          <p:txBody>
            <a:bodyPr wrap="square" rtlCol="0">
              <a:spAutoFit/>
            </a:bodyPr>
            <a:lstStyle/>
            <a:p>
              <a:pPr algn="ctr"/>
              <a:r>
                <a:rPr lang="en-ZA" dirty="0"/>
                <a:t>Resources</a:t>
              </a:r>
            </a:p>
          </p:txBody>
        </p:sp>
      </p:grpSp>
      <p:grpSp>
        <p:nvGrpSpPr>
          <p:cNvPr id="31" name="Group 30">
            <a:extLst>
              <a:ext uri="{FF2B5EF4-FFF2-40B4-BE49-F238E27FC236}">
                <a16:creationId xmlns:a16="http://schemas.microsoft.com/office/drawing/2014/main" id="{E82FFCCE-6A97-6E3A-DDBA-8B2CBA245E78}"/>
              </a:ext>
            </a:extLst>
          </p:cNvPr>
          <p:cNvGrpSpPr/>
          <p:nvPr/>
        </p:nvGrpSpPr>
        <p:grpSpPr>
          <a:xfrm>
            <a:off x="5858188" y="3162257"/>
            <a:ext cx="2369714" cy="866145"/>
            <a:chOff x="4334188" y="3162256"/>
            <a:chExt cx="2369714" cy="866145"/>
          </a:xfrm>
        </p:grpSpPr>
        <p:sp>
          <p:nvSpPr>
            <p:cNvPr id="24" name="Trapezoid 23">
              <a:extLst>
                <a:ext uri="{FF2B5EF4-FFF2-40B4-BE49-F238E27FC236}">
                  <a16:creationId xmlns:a16="http://schemas.microsoft.com/office/drawing/2014/main" id="{426D267A-E967-F27E-2E98-3D4C13A287DE}"/>
                </a:ext>
              </a:extLst>
            </p:cNvPr>
            <p:cNvSpPr/>
            <p:nvPr/>
          </p:nvSpPr>
          <p:spPr>
            <a:xfrm>
              <a:off x="4334188" y="3162256"/>
              <a:ext cx="2369714" cy="866145"/>
            </a:xfrm>
            <a:prstGeom prst="trapezoid">
              <a:avLst>
                <a:gd name="adj" fmla="val 58394"/>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5" name="TextBox 24">
              <a:extLst>
                <a:ext uri="{FF2B5EF4-FFF2-40B4-BE49-F238E27FC236}">
                  <a16:creationId xmlns:a16="http://schemas.microsoft.com/office/drawing/2014/main" id="{0B6D0CEC-6BF9-A205-7969-E65D746C2760}"/>
                </a:ext>
              </a:extLst>
            </p:cNvPr>
            <p:cNvSpPr txBox="1"/>
            <p:nvPr/>
          </p:nvSpPr>
          <p:spPr>
            <a:xfrm>
              <a:off x="4715547" y="3385962"/>
              <a:ext cx="1641854" cy="369332"/>
            </a:xfrm>
            <a:prstGeom prst="rect">
              <a:avLst/>
            </a:prstGeom>
            <a:noFill/>
            <a:scene3d>
              <a:camera prst="orthographicFront"/>
              <a:lightRig rig="threePt" dir="t"/>
            </a:scene3d>
            <a:sp3d>
              <a:bevelT/>
            </a:sp3d>
          </p:spPr>
          <p:txBody>
            <a:bodyPr wrap="square" rtlCol="0">
              <a:spAutoFit/>
            </a:bodyPr>
            <a:lstStyle/>
            <a:p>
              <a:pPr algn="ctr"/>
              <a:r>
                <a:rPr lang="en-ZA" dirty="0"/>
                <a:t>Processes</a:t>
              </a:r>
            </a:p>
          </p:txBody>
        </p:sp>
      </p:grpSp>
      <p:grpSp>
        <p:nvGrpSpPr>
          <p:cNvPr id="30" name="Group 29">
            <a:extLst>
              <a:ext uri="{FF2B5EF4-FFF2-40B4-BE49-F238E27FC236}">
                <a16:creationId xmlns:a16="http://schemas.microsoft.com/office/drawing/2014/main" id="{4B6D4DBE-8FA4-AD4C-F3BA-C00E9017DA91}"/>
              </a:ext>
            </a:extLst>
          </p:cNvPr>
          <p:cNvGrpSpPr/>
          <p:nvPr/>
        </p:nvGrpSpPr>
        <p:grpSpPr>
          <a:xfrm>
            <a:off x="6358454" y="1971033"/>
            <a:ext cx="1350024" cy="1180799"/>
            <a:chOff x="4834454" y="1971032"/>
            <a:chExt cx="1350024" cy="1180799"/>
          </a:xfrm>
        </p:grpSpPr>
        <p:sp>
          <p:nvSpPr>
            <p:cNvPr id="26" name="Isosceles Triangle 25">
              <a:extLst>
                <a:ext uri="{FF2B5EF4-FFF2-40B4-BE49-F238E27FC236}">
                  <a16:creationId xmlns:a16="http://schemas.microsoft.com/office/drawing/2014/main" id="{7B87F03F-DD00-AB73-156A-D912F6C4A5B0}"/>
                </a:ext>
              </a:extLst>
            </p:cNvPr>
            <p:cNvSpPr/>
            <p:nvPr/>
          </p:nvSpPr>
          <p:spPr>
            <a:xfrm>
              <a:off x="4834454" y="1971032"/>
              <a:ext cx="1350024" cy="1180799"/>
            </a:xfrm>
            <a:prstGeom prst="triangl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7" name="TextBox 26">
              <a:extLst>
                <a:ext uri="{FF2B5EF4-FFF2-40B4-BE49-F238E27FC236}">
                  <a16:creationId xmlns:a16="http://schemas.microsoft.com/office/drawing/2014/main" id="{92DB9F5F-A824-D1D6-F416-94BBF29D3BC4}"/>
                </a:ext>
              </a:extLst>
            </p:cNvPr>
            <p:cNvSpPr txBox="1"/>
            <p:nvPr/>
          </p:nvSpPr>
          <p:spPr>
            <a:xfrm>
              <a:off x="4947922" y="2657594"/>
              <a:ext cx="1141343" cy="369332"/>
            </a:xfrm>
            <a:prstGeom prst="rect">
              <a:avLst/>
            </a:prstGeom>
            <a:noFill/>
            <a:scene3d>
              <a:camera prst="orthographicFront"/>
              <a:lightRig rig="threePt" dir="t"/>
            </a:scene3d>
            <a:sp3d>
              <a:bevelT/>
            </a:sp3d>
          </p:spPr>
          <p:txBody>
            <a:bodyPr wrap="square" rtlCol="0">
              <a:spAutoFit/>
            </a:bodyPr>
            <a:lstStyle/>
            <a:p>
              <a:pPr algn="ctr"/>
              <a:r>
                <a:rPr lang="en-ZA" dirty="0">
                  <a:solidFill>
                    <a:schemeClr val="bg1"/>
                  </a:solidFill>
                </a:rPr>
                <a:t>Business</a:t>
              </a:r>
            </a:p>
          </p:txBody>
        </p:sp>
      </p:grpSp>
      <p:grpSp>
        <p:nvGrpSpPr>
          <p:cNvPr id="32" name="Group 31">
            <a:extLst>
              <a:ext uri="{FF2B5EF4-FFF2-40B4-BE49-F238E27FC236}">
                <a16:creationId xmlns:a16="http://schemas.microsoft.com/office/drawing/2014/main" id="{75033A5A-0DA1-A265-8495-B28E5BCF49E4}"/>
              </a:ext>
            </a:extLst>
          </p:cNvPr>
          <p:cNvGrpSpPr/>
          <p:nvPr/>
        </p:nvGrpSpPr>
        <p:grpSpPr>
          <a:xfrm>
            <a:off x="5697307" y="4007950"/>
            <a:ext cx="2694218" cy="369332"/>
            <a:chOff x="4173307" y="4007950"/>
            <a:chExt cx="2711844" cy="369332"/>
          </a:xfrm>
        </p:grpSpPr>
        <p:sp>
          <p:nvSpPr>
            <p:cNvPr id="28" name="Trapezoid 27">
              <a:extLst>
                <a:ext uri="{FF2B5EF4-FFF2-40B4-BE49-F238E27FC236}">
                  <a16:creationId xmlns:a16="http://schemas.microsoft.com/office/drawing/2014/main" id="{3047ACF9-EFD4-B4F9-8B70-1B5D80EF1C4D}"/>
                </a:ext>
              </a:extLst>
            </p:cNvPr>
            <p:cNvSpPr/>
            <p:nvPr/>
          </p:nvSpPr>
          <p:spPr>
            <a:xfrm>
              <a:off x="4173307" y="4012256"/>
              <a:ext cx="2711844" cy="300155"/>
            </a:xfrm>
            <a:prstGeom prst="trapezoid">
              <a:avLst>
                <a:gd name="adj" fmla="val 58394"/>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9" name="TextBox 28">
              <a:extLst>
                <a:ext uri="{FF2B5EF4-FFF2-40B4-BE49-F238E27FC236}">
                  <a16:creationId xmlns:a16="http://schemas.microsoft.com/office/drawing/2014/main" id="{5082BD95-DC2F-9868-B10D-27337D5A058A}"/>
                </a:ext>
              </a:extLst>
            </p:cNvPr>
            <p:cNvSpPr txBox="1"/>
            <p:nvPr/>
          </p:nvSpPr>
          <p:spPr>
            <a:xfrm>
              <a:off x="4334188" y="4007950"/>
              <a:ext cx="2396316" cy="369332"/>
            </a:xfrm>
            <a:prstGeom prst="rect">
              <a:avLst/>
            </a:prstGeom>
            <a:noFill/>
            <a:scene3d>
              <a:camera prst="orthographicFront"/>
              <a:lightRig rig="threePt" dir="t"/>
            </a:scene3d>
            <a:sp3d>
              <a:bevelT/>
            </a:sp3d>
          </p:spPr>
          <p:txBody>
            <a:bodyPr wrap="square" rtlCol="0">
              <a:spAutoFit/>
            </a:bodyPr>
            <a:lstStyle/>
            <a:p>
              <a:pPr algn="ctr"/>
              <a:r>
                <a:rPr lang="en-ZA" dirty="0"/>
                <a:t>Terms &amp; Definitions</a:t>
              </a:r>
            </a:p>
          </p:txBody>
        </p:sp>
      </p:grpSp>
      <p:sp>
        <p:nvSpPr>
          <p:cNvPr id="2" name="Title 1">
            <a:extLst>
              <a:ext uri="{FF2B5EF4-FFF2-40B4-BE49-F238E27FC236}">
                <a16:creationId xmlns:a16="http://schemas.microsoft.com/office/drawing/2014/main" id="{296CD20B-97E4-6D08-0AB8-DB23176273B9}"/>
              </a:ext>
            </a:extLst>
          </p:cNvPr>
          <p:cNvSpPr>
            <a:spLocks noGrp="1"/>
          </p:cNvSpPr>
          <p:nvPr>
            <p:ph type="title"/>
          </p:nvPr>
        </p:nvSpPr>
        <p:spPr/>
        <p:txBody>
          <a:bodyPr/>
          <a:lstStyle/>
          <a:p>
            <a:r>
              <a:rPr lang="en-ZA" dirty="0"/>
              <a:t>Enterprise Architecture Triangle</a:t>
            </a:r>
          </a:p>
        </p:txBody>
      </p:sp>
      <p:sp>
        <p:nvSpPr>
          <p:cNvPr id="8" name="Oval 7">
            <a:extLst>
              <a:ext uri="{FF2B5EF4-FFF2-40B4-BE49-F238E27FC236}">
                <a16:creationId xmlns:a16="http://schemas.microsoft.com/office/drawing/2014/main" id="{BE9B1CA2-0BE4-C2F4-D16B-62759593A8A6}"/>
              </a:ext>
            </a:extLst>
          </p:cNvPr>
          <p:cNvSpPr/>
          <p:nvPr/>
        </p:nvSpPr>
        <p:spPr>
          <a:xfrm>
            <a:off x="6953839" y="3940020"/>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nvGrpSpPr>
          <p:cNvPr id="9" name="Group 8">
            <a:extLst>
              <a:ext uri="{FF2B5EF4-FFF2-40B4-BE49-F238E27FC236}">
                <a16:creationId xmlns:a16="http://schemas.microsoft.com/office/drawing/2014/main" id="{1A3A7339-2E39-3929-8AE7-3F91223BE94E}"/>
              </a:ext>
            </a:extLst>
          </p:cNvPr>
          <p:cNvGrpSpPr/>
          <p:nvPr/>
        </p:nvGrpSpPr>
        <p:grpSpPr>
          <a:xfrm>
            <a:off x="5208899" y="1968757"/>
            <a:ext cx="3698543" cy="3203745"/>
            <a:chOff x="1938291" y="979856"/>
            <a:chExt cx="2938138" cy="2560856"/>
          </a:xfrm>
        </p:grpSpPr>
        <p:cxnSp>
          <p:nvCxnSpPr>
            <p:cNvPr id="13" name="Straight Connector 12">
              <a:extLst>
                <a:ext uri="{FF2B5EF4-FFF2-40B4-BE49-F238E27FC236}">
                  <a16:creationId xmlns:a16="http://schemas.microsoft.com/office/drawing/2014/main" id="{DAC1CF50-61D4-284B-0B17-BB47D59FD5DE}"/>
                </a:ext>
              </a:extLst>
            </p:cNvPr>
            <p:cNvCxnSpPr/>
            <p:nvPr/>
          </p:nvCxnSpPr>
          <p:spPr>
            <a:xfrm rot="5400000" flipV="1">
              <a:off x="2857744" y="1502690"/>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121FC4-0F7C-B1BD-E206-C09F338D3260}"/>
                </a:ext>
              </a:extLst>
            </p:cNvPr>
            <p:cNvCxnSpPr/>
            <p:nvPr/>
          </p:nvCxnSpPr>
          <p:spPr>
            <a:xfrm rot="5400000" flipH="1" flipV="1">
              <a:off x="1379006" y="1539141"/>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9D6E5B-5602-37D6-6C90-962CD9AE83B3}"/>
                </a:ext>
              </a:extLst>
            </p:cNvPr>
            <p:cNvCxnSpPr/>
            <p:nvPr/>
          </p:nvCxnSpPr>
          <p:spPr>
            <a:xfrm rot="5400000">
              <a:off x="3413093" y="2062064"/>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08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A041A-2D63-8324-836A-39329889B7A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EFA05C0-ACC9-7EF7-0A69-25C865726EE9}"/>
              </a:ext>
            </a:extLst>
          </p:cNvPr>
          <p:cNvGrpSpPr/>
          <p:nvPr/>
        </p:nvGrpSpPr>
        <p:grpSpPr>
          <a:xfrm>
            <a:off x="1750390" y="1448952"/>
            <a:ext cx="8558293" cy="5210175"/>
            <a:chOff x="226389" y="1448951"/>
            <a:chExt cx="8558293" cy="5210175"/>
          </a:xfrm>
        </p:grpSpPr>
        <p:grpSp>
          <p:nvGrpSpPr>
            <p:cNvPr id="32" name="Group 31">
              <a:extLst>
                <a:ext uri="{FF2B5EF4-FFF2-40B4-BE49-F238E27FC236}">
                  <a16:creationId xmlns:a16="http://schemas.microsoft.com/office/drawing/2014/main" id="{FACA4390-B5E4-4E85-08CD-5F22C9C7EBFC}"/>
                </a:ext>
              </a:extLst>
            </p:cNvPr>
            <p:cNvGrpSpPr/>
            <p:nvPr/>
          </p:nvGrpSpPr>
          <p:grpSpPr>
            <a:xfrm>
              <a:off x="226389" y="1448951"/>
              <a:ext cx="8558293" cy="5210175"/>
              <a:chOff x="206421" y="1425388"/>
              <a:chExt cx="8558293" cy="5210175"/>
            </a:xfrm>
          </p:grpSpPr>
          <p:grpSp>
            <p:nvGrpSpPr>
              <p:cNvPr id="33" name="Group 1">
                <a:extLst>
                  <a:ext uri="{FF2B5EF4-FFF2-40B4-BE49-F238E27FC236}">
                    <a16:creationId xmlns:a16="http://schemas.microsoft.com/office/drawing/2014/main" id="{7737F3ED-C393-2E21-3FB3-EE81252C1D8F}"/>
                  </a:ext>
                </a:extLst>
              </p:cNvPr>
              <p:cNvGrpSpPr>
                <a:grpSpLocks/>
              </p:cNvGrpSpPr>
              <p:nvPr/>
            </p:nvGrpSpPr>
            <p:grpSpPr bwMode="auto">
              <a:xfrm>
                <a:off x="206422" y="1425388"/>
                <a:ext cx="8558292" cy="5210175"/>
                <a:chOff x="2171700" y="1550988"/>
                <a:chExt cx="6972300" cy="5210175"/>
              </a:xfrm>
            </p:grpSpPr>
            <p:pic>
              <p:nvPicPr>
                <p:cNvPr id="38" name="Picture 3">
                  <a:extLst>
                    <a:ext uri="{FF2B5EF4-FFF2-40B4-BE49-F238E27FC236}">
                      <a16:creationId xmlns:a16="http://schemas.microsoft.com/office/drawing/2014/main" id="{178CDF42-33B1-72AF-19BD-1C2368596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2">
                  <a:extLst>
                    <a:ext uri="{FF2B5EF4-FFF2-40B4-BE49-F238E27FC236}">
                      <a16:creationId xmlns:a16="http://schemas.microsoft.com/office/drawing/2014/main" id="{4F965AF2-168F-6AA9-8313-89CF862F3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a:extLst>
                  <a:ext uri="{FF2B5EF4-FFF2-40B4-BE49-F238E27FC236}">
                    <a16:creationId xmlns:a16="http://schemas.microsoft.com/office/drawing/2014/main" id="{EBBB98C2-AE95-5D4B-22BD-67C95540422E}"/>
                  </a:ext>
                </a:extLst>
              </p:cNvPr>
              <p:cNvGrpSpPr/>
              <p:nvPr/>
            </p:nvGrpSpPr>
            <p:grpSpPr>
              <a:xfrm>
                <a:off x="2241203" y="1425388"/>
                <a:ext cx="6523511" cy="5201665"/>
                <a:chOff x="0" y="0"/>
                <a:chExt cx="6702877" cy="5191125"/>
              </a:xfrm>
            </p:grpSpPr>
            <p:sp>
              <p:nvSpPr>
                <p:cNvPr id="36" name="Rectangle 35">
                  <a:extLst>
                    <a:ext uri="{FF2B5EF4-FFF2-40B4-BE49-F238E27FC236}">
                      <a16:creationId xmlns:a16="http://schemas.microsoft.com/office/drawing/2014/main" id="{31746559-30AD-8F1E-4DB0-29D138C76896}"/>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37" name="Oval 36">
                  <a:extLst>
                    <a:ext uri="{FF2B5EF4-FFF2-40B4-BE49-F238E27FC236}">
                      <a16:creationId xmlns:a16="http://schemas.microsoft.com/office/drawing/2014/main" id="{64F168BB-2E03-C947-3043-3647F53C3838}"/>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35" name="Rectangle 34">
                <a:extLst>
                  <a:ext uri="{FF2B5EF4-FFF2-40B4-BE49-F238E27FC236}">
                    <a16:creationId xmlns:a16="http://schemas.microsoft.com/office/drawing/2014/main" id="{6A2FDE1A-0CA4-743D-EE26-8BB20F8A2326}"/>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50" name="Group 49">
              <a:extLst>
                <a:ext uri="{FF2B5EF4-FFF2-40B4-BE49-F238E27FC236}">
                  <a16:creationId xmlns:a16="http://schemas.microsoft.com/office/drawing/2014/main" id="{898C1834-E01D-6A87-B1A8-67695B096130}"/>
                </a:ext>
              </a:extLst>
            </p:cNvPr>
            <p:cNvGrpSpPr/>
            <p:nvPr/>
          </p:nvGrpSpPr>
          <p:grpSpPr>
            <a:xfrm>
              <a:off x="1783855" y="3168605"/>
              <a:ext cx="3777499" cy="2917896"/>
              <a:chOff x="1783855" y="3168605"/>
              <a:chExt cx="3777499" cy="2917896"/>
            </a:xfrm>
          </p:grpSpPr>
          <p:cxnSp>
            <p:nvCxnSpPr>
              <p:cNvPr id="19" name="Straight Connector 18">
                <a:extLst>
                  <a:ext uri="{FF2B5EF4-FFF2-40B4-BE49-F238E27FC236}">
                    <a16:creationId xmlns:a16="http://schemas.microsoft.com/office/drawing/2014/main" id="{EE3A2C56-6AB3-D85D-1BEE-BDA93A5BABE2}"/>
                  </a:ext>
                </a:extLst>
              </p:cNvPr>
              <p:cNvCxnSpPr/>
              <p:nvPr/>
            </p:nvCxnSpPr>
            <p:spPr>
              <a:xfrm>
                <a:off x="1810865" y="489739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6B4A78-8905-0BA5-4D24-54D2D071884C}"/>
                  </a:ext>
                </a:extLst>
              </p:cNvPr>
              <p:cNvCxnSpPr/>
              <p:nvPr/>
            </p:nvCxnSpPr>
            <p:spPr>
              <a:xfrm>
                <a:off x="1783855" y="316860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652A95-FD82-95AD-59D1-40137DF552EF}"/>
                  </a:ext>
                </a:extLst>
              </p:cNvPr>
              <p:cNvCxnSpPr/>
              <p:nvPr/>
            </p:nvCxnSpPr>
            <p:spPr>
              <a:xfrm>
                <a:off x="1820367" y="374804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07834B-C917-A7FF-E771-2D7DF9AE8D6E}"/>
                  </a:ext>
                </a:extLst>
              </p:cNvPr>
              <p:cNvCxnSpPr/>
              <p:nvPr/>
            </p:nvCxnSpPr>
            <p:spPr>
              <a:xfrm>
                <a:off x="1844180" y="545742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F14284-DF8F-E4A7-3FD3-62A0C7D26792}"/>
                  </a:ext>
                </a:extLst>
              </p:cNvPr>
              <p:cNvCxnSpPr/>
              <p:nvPr/>
            </p:nvCxnSpPr>
            <p:spPr>
              <a:xfrm>
                <a:off x="1783855" y="432113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2CAE18F-3B76-E21B-585E-0687FEB01140}"/>
                  </a:ext>
                </a:extLst>
              </p:cNvPr>
              <p:cNvCxnSpPr/>
              <p:nvPr/>
            </p:nvCxnSpPr>
            <p:spPr>
              <a:xfrm>
                <a:off x="1884704" y="6086501"/>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sp>
        <p:nvSpPr>
          <p:cNvPr id="8" name="Isosceles Triangle 7">
            <a:extLst>
              <a:ext uri="{FF2B5EF4-FFF2-40B4-BE49-F238E27FC236}">
                <a16:creationId xmlns:a16="http://schemas.microsoft.com/office/drawing/2014/main" id="{CD69557C-5974-2D37-5008-BE02516F1DC2}"/>
              </a:ext>
            </a:extLst>
          </p:cNvPr>
          <p:cNvSpPr/>
          <p:nvPr/>
        </p:nvSpPr>
        <p:spPr>
          <a:xfrm rot="10800000">
            <a:off x="5202366" y="2858227"/>
            <a:ext cx="3698544" cy="3254106"/>
          </a:xfrm>
          <a:prstGeom prst="triangle">
            <a:avLst>
              <a:gd name="adj" fmla="val 48970"/>
            </a:avLst>
          </a:prstGeom>
          <a:solidFill>
            <a:schemeClr val="accent3">
              <a:lumMod val="20000"/>
              <a:lumOff val="80000"/>
              <a:alpha val="2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A5919EB7-FD93-B95E-9802-882BD2BE4A84}"/>
              </a:ext>
            </a:extLst>
          </p:cNvPr>
          <p:cNvSpPr>
            <a:spLocks noGrp="1"/>
          </p:cNvSpPr>
          <p:nvPr>
            <p:ph type="title"/>
          </p:nvPr>
        </p:nvSpPr>
        <p:spPr/>
        <p:txBody>
          <a:bodyPr/>
          <a:lstStyle/>
          <a:p>
            <a:r>
              <a:rPr lang="en-ZA" dirty="0"/>
              <a:t>Service Oriented Architecture</a:t>
            </a:r>
          </a:p>
        </p:txBody>
      </p:sp>
      <p:grpSp>
        <p:nvGrpSpPr>
          <p:cNvPr id="28" name="Group 27">
            <a:extLst>
              <a:ext uri="{FF2B5EF4-FFF2-40B4-BE49-F238E27FC236}">
                <a16:creationId xmlns:a16="http://schemas.microsoft.com/office/drawing/2014/main" id="{E6801E1C-1BFA-571F-DC94-20A3A3CFB84B}"/>
              </a:ext>
            </a:extLst>
          </p:cNvPr>
          <p:cNvGrpSpPr/>
          <p:nvPr/>
        </p:nvGrpSpPr>
        <p:grpSpPr>
          <a:xfrm rot="10800000">
            <a:off x="5221810" y="2833299"/>
            <a:ext cx="3688627" cy="3252519"/>
            <a:chOff x="1938291" y="979856"/>
            <a:chExt cx="2930261" cy="2560856"/>
          </a:xfrm>
        </p:grpSpPr>
        <p:cxnSp>
          <p:nvCxnSpPr>
            <p:cNvPr id="29" name="Straight Connector 28">
              <a:extLst>
                <a:ext uri="{FF2B5EF4-FFF2-40B4-BE49-F238E27FC236}">
                  <a16:creationId xmlns:a16="http://schemas.microsoft.com/office/drawing/2014/main" id="{12531E30-90B5-7FD5-85FC-A3F8D11E11B3}"/>
                </a:ext>
              </a:extLst>
            </p:cNvPr>
            <p:cNvCxnSpPr/>
            <p:nvPr/>
          </p:nvCxnSpPr>
          <p:spPr>
            <a:xfrm rot="5400000" flipV="1">
              <a:off x="2857744" y="1502690"/>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391154-3BDF-2416-6BFE-8E8F7801F67D}"/>
                </a:ext>
              </a:extLst>
            </p:cNvPr>
            <p:cNvCxnSpPr/>
            <p:nvPr/>
          </p:nvCxnSpPr>
          <p:spPr>
            <a:xfrm rot="5400000" flipH="1" flipV="1">
              <a:off x="1379006" y="1539141"/>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1BD54C17-16A9-C32E-A39E-7AF09DFCA827}"/>
              </a:ext>
            </a:extLst>
          </p:cNvPr>
          <p:cNvGrpSpPr/>
          <p:nvPr/>
        </p:nvGrpSpPr>
        <p:grpSpPr>
          <a:xfrm>
            <a:off x="5211895" y="2887919"/>
            <a:ext cx="3679811" cy="1167390"/>
            <a:chOff x="3701650" y="2883157"/>
            <a:chExt cx="3692350" cy="845836"/>
          </a:xfrm>
        </p:grpSpPr>
        <p:sp>
          <p:nvSpPr>
            <p:cNvPr id="4" name="Trapezoid 3">
              <a:extLst>
                <a:ext uri="{FF2B5EF4-FFF2-40B4-BE49-F238E27FC236}">
                  <a16:creationId xmlns:a16="http://schemas.microsoft.com/office/drawing/2014/main" id="{42F72FFB-EA00-F908-FCB9-33ADFE5EA951}"/>
                </a:ext>
              </a:extLst>
            </p:cNvPr>
            <p:cNvSpPr/>
            <p:nvPr/>
          </p:nvSpPr>
          <p:spPr>
            <a:xfrm flipV="1">
              <a:off x="3701650" y="2883157"/>
              <a:ext cx="3692350" cy="845836"/>
            </a:xfrm>
            <a:prstGeom prst="trapezoid">
              <a:avLst>
                <a:gd name="adj" fmla="val 57748"/>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5" name="TextBox 4">
              <a:extLst>
                <a:ext uri="{FF2B5EF4-FFF2-40B4-BE49-F238E27FC236}">
                  <a16:creationId xmlns:a16="http://schemas.microsoft.com/office/drawing/2014/main" id="{38DFDBB0-731A-6E26-0337-67965760C397}"/>
                </a:ext>
              </a:extLst>
            </p:cNvPr>
            <p:cNvSpPr txBox="1"/>
            <p:nvPr/>
          </p:nvSpPr>
          <p:spPr>
            <a:xfrm>
              <a:off x="4110422" y="3144607"/>
              <a:ext cx="2826316" cy="245300"/>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Business Processes</a:t>
              </a:r>
            </a:p>
          </p:txBody>
        </p:sp>
      </p:grpSp>
      <p:grpSp>
        <p:nvGrpSpPr>
          <p:cNvPr id="48" name="Group 47">
            <a:extLst>
              <a:ext uri="{FF2B5EF4-FFF2-40B4-BE49-F238E27FC236}">
                <a16:creationId xmlns:a16="http://schemas.microsoft.com/office/drawing/2014/main" id="{77109998-DA4C-D185-BB9F-7739FD1E9A2B}"/>
              </a:ext>
            </a:extLst>
          </p:cNvPr>
          <p:cNvGrpSpPr/>
          <p:nvPr/>
        </p:nvGrpSpPr>
        <p:grpSpPr>
          <a:xfrm>
            <a:off x="5883276" y="4033801"/>
            <a:ext cx="2346065" cy="338554"/>
            <a:chOff x="4343400" y="4049605"/>
            <a:chExt cx="2346065" cy="358323"/>
          </a:xfrm>
        </p:grpSpPr>
        <p:sp>
          <p:nvSpPr>
            <p:cNvPr id="40" name="Trapezoid 39">
              <a:extLst>
                <a:ext uri="{FF2B5EF4-FFF2-40B4-BE49-F238E27FC236}">
                  <a16:creationId xmlns:a16="http://schemas.microsoft.com/office/drawing/2014/main" id="{78EAA545-25CC-F14C-F28E-E4665D9812BC}"/>
                </a:ext>
              </a:extLst>
            </p:cNvPr>
            <p:cNvSpPr/>
            <p:nvPr/>
          </p:nvSpPr>
          <p:spPr>
            <a:xfrm flipV="1">
              <a:off x="4343400" y="4050548"/>
              <a:ext cx="2346065" cy="317833"/>
            </a:xfrm>
            <a:prstGeom prst="trapezoid">
              <a:avLst>
                <a:gd name="adj" fmla="val 57724"/>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1" name="TextBox 40">
              <a:extLst>
                <a:ext uri="{FF2B5EF4-FFF2-40B4-BE49-F238E27FC236}">
                  <a16:creationId xmlns:a16="http://schemas.microsoft.com/office/drawing/2014/main" id="{7BCD6715-6DDF-25E7-D487-30237C682F88}"/>
                </a:ext>
              </a:extLst>
            </p:cNvPr>
            <p:cNvSpPr txBox="1"/>
            <p:nvPr/>
          </p:nvSpPr>
          <p:spPr>
            <a:xfrm>
              <a:off x="4807728" y="4049605"/>
              <a:ext cx="1375737" cy="358323"/>
            </a:xfrm>
            <a:prstGeom prst="rect">
              <a:avLst/>
            </a:prstGeom>
            <a:noFill/>
            <a:scene3d>
              <a:camera prst="orthographicFront"/>
              <a:lightRig rig="threePt" dir="t"/>
            </a:scene3d>
            <a:sp3d>
              <a:bevelT/>
            </a:sp3d>
          </p:spPr>
          <p:txBody>
            <a:bodyPr wrap="square" rtlCol="0">
              <a:spAutoFit/>
            </a:bodyPr>
            <a:lstStyle/>
            <a:p>
              <a:r>
                <a:rPr lang="en-ZA" sz="1600" dirty="0">
                  <a:latin typeface="Helvetica" panose="020B0604020202020204" pitchFamily="2" charset="0"/>
                </a:rPr>
                <a:t>Data Objects</a:t>
              </a:r>
            </a:p>
          </p:txBody>
        </p:sp>
      </p:grpSp>
      <p:grpSp>
        <p:nvGrpSpPr>
          <p:cNvPr id="44" name="Group 43">
            <a:extLst>
              <a:ext uri="{FF2B5EF4-FFF2-40B4-BE49-F238E27FC236}">
                <a16:creationId xmlns:a16="http://schemas.microsoft.com/office/drawing/2014/main" id="{4DAE3CCA-87E9-B29B-D1AA-669A14C7F7DC}"/>
              </a:ext>
            </a:extLst>
          </p:cNvPr>
          <p:cNvGrpSpPr/>
          <p:nvPr/>
        </p:nvGrpSpPr>
        <p:grpSpPr>
          <a:xfrm>
            <a:off x="6060389" y="4344695"/>
            <a:ext cx="1996000" cy="571907"/>
            <a:chOff x="4584701" y="4515699"/>
            <a:chExt cx="1878424" cy="394089"/>
          </a:xfrm>
        </p:grpSpPr>
        <p:sp>
          <p:nvSpPr>
            <p:cNvPr id="42" name="Trapezoid 41">
              <a:extLst>
                <a:ext uri="{FF2B5EF4-FFF2-40B4-BE49-F238E27FC236}">
                  <a16:creationId xmlns:a16="http://schemas.microsoft.com/office/drawing/2014/main" id="{C850D99B-72A3-6A8D-C6DF-F0640CFFEF1D}"/>
                </a:ext>
              </a:extLst>
            </p:cNvPr>
            <p:cNvSpPr/>
            <p:nvPr/>
          </p:nvSpPr>
          <p:spPr>
            <a:xfrm flipV="1">
              <a:off x="4584701" y="4515699"/>
              <a:ext cx="1878424" cy="394089"/>
            </a:xfrm>
            <a:prstGeom prst="trapezoid">
              <a:avLst>
                <a:gd name="adj" fmla="val 56073"/>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3" name="TextBox 42">
              <a:extLst>
                <a:ext uri="{FF2B5EF4-FFF2-40B4-BE49-F238E27FC236}">
                  <a16:creationId xmlns:a16="http://schemas.microsoft.com/office/drawing/2014/main" id="{5A9C9CD7-1E0C-2D01-7952-BA4EF7D3ACE4}"/>
                </a:ext>
              </a:extLst>
            </p:cNvPr>
            <p:cNvSpPr txBox="1"/>
            <p:nvPr/>
          </p:nvSpPr>
          <p:spPr>
            <a:xfrm>
              <a:off x="4906036" y="4573132"/>
              <a:ext cx="1223351" cy="233290"/>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Services</a:t>
              </a:r>
            </a:p>
          </p:txBody>
        </p:sp>
      </p:grpSp>
      <p:grpSp>
        <p:nvGrpSpPr>
          <p:cNvPr id="7" name="Group 6">
            <a:extLst>
              <a:ext uri="{FF2B5EF4-FFF2-40B4-BE49-F238E27FC236}">
                <a16:creationId xmlns:a16="http://schemas.microsoft.com/office/drawing/2014/main" id="{20C6780A-55EF-0CA0-C4A6-10A2E6225979}"/>
              </a:ext>
            </a:extLst>
          </p:cNvPr>
          <p:cNvGrpSpPr/>
          <p:nvPr/>
        </p:nvGrpSpPr>
        <p:grpSpPr>
          <a:xfrm>
            <a:off x="6385685" y="4910137"/>
            <a:ext cx="1342418" cy="1176765"/>
            <a:chOff x="4836392" y="4909787"/>
            <a:chExt cx="1372817" cy="1033809"/>
          </a:xfrm>
        </p:grpSpPr>
        <p:sp>
          <p:nvSpPr>
            <p:cNvPr id="6" name="Isosceles Triangle 5">
              <a:extLst>
                <a:ext uri="{FF2B5EF4-FFF2-40B4-BE49-F238E27FC236}">
                  <a16:creationId xmlns:a16="http://schemas.microsoft.com/office/drawing/2014/main" id="{3D459F11-C7E1-A5DE-B041-D7EF8DF669F8}"/>
                </a:ext>
              </a:extLst>
            </p:cNvPr>
            <p:cNvSpPr/>
            <p:nvPr/>
          </p:nvSpPr>
          <p:spPr>
            <a:xfrm rot="10800000">
              <a:off x="4836392" y="4909787"/>
              <a:ext cx="1372817" cy="1033809"/>
            </a:xfrm>
            <a:prstGeom prst="triangle">
              <a:avLst>
                <a:gd name="adj" fmla="val 47076"/>
              </a:avLst>
            </a:prstGeom>
            <a:solidFill>
              <a:schemeClr val="accent1">
                <a:lumMod val="20000"/>
                <a:lumOff val="8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5" name="TextBox 44">
              <a:extLst>
                <a:ext uri="{FF2B5EF4-FFF2-40B4-BE49-F238E27FC236}">
                  <a16:creationId xmlns:a16="http://schemas.microsoft.com/office/drawing/2014/main" id="{687EE614-558F-62CC-BFF8-9BCE7974957A}"/>
                </a:ext>
              </a:extLst>
            </p:cNvPr>
            <p:cNvSpPr txBox="1"/>
            <p:nvPr/>
          </p:nvSpPr>
          <p:spPr>
            <a:xfrm>
              <a:off x="4886796" y="4921839"/>
              <a:ext cx="1277161" cy="297426"/>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Technology</a:t>
              </a:r>
            </a:p>
          </p:txBody>
        </p:sp>
      </p:grpSp>
      <p:sp>
        <p:nvSpPr>
          <p:cNvPr id="11" name="Oval 10">
            <a:extLst>
              <a:ext uri="{FF2B5EF4-FFF2-40B4-BE49-F238E27FC236}">
                <a16:creationId xmlns:a16="http://schemas.microsoft.com/office/drawing/2014/main" id="{17AB7B26-087A-7DD8-235E-AA8D32C8CFB3}"/>
              </a:ext>
            </a:extLst>
          </p:cNvPr>
          <p:cNvSpPr/>
          <p:nvPr/>
        </p:nvSpPr>
        <p:spPr>
          <a:xfrm>
            <a:off x="6953839" y="3940020"/>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Tree>
    <p:extLst>
      <p:ext uri="{BB962C8B-B14F-4D97-AF65-F5344CB8AC3E}">
        <p14:creationId xmlns:p14="http://schemas.microsoft.com/office/powerpoint/2010/main" val="34886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1F0E4-15BB-6B57-2FCE-456282E2516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C0B93B0-D44F-50EB-5A99-A779255FCD47}"/>
              </a:ext>
            </a:extLst>
          </p:cNvPr>
          <p:cNvGrpSpPr/>
          <p:nvPr/>
        </p:nvGrpSpPr>
        <p:grpSpPr>
          <a:xfrm>
            <a:off x="1524000" y="0"/>
            <a:ext cx="9145588" cy="6858000"/>
            <a:chOff x="0" y="0"/>
            <a:chExt cx="9145588" cy="6858000"/>
          </a:xfrm>
        </p:grpSpPr>
        <p:sp>
          <p:nvSpPr>
            <p:cNvPr id="5" name="Rectangle 4">
              <a:extLst>
                <a:ext uri="{FF2B5EF4-FFF2-40B4-BE49-F238E27FC236}">
                  <a16:creationId xmlns:a16="http://schemas.microsoft.com/office/drawing/2014/main" id="{6F1802C1-4982-148E-832F-A952E18B27FD}"/>
                </a:ext>
              </a:extLst>
            </p:cNvPr>
            <p:cNvSpPr/>
            <p:nvPr/>
          </p:nvSpPr>
          <p:spPr>
            <a:xfrm>
              <a:off x="110" y="0"/>
              <a:ext cx="9144000" cy="495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a:extLst>
                <a:ext uri="{FF2B5EF4-FFF2-40B4-BE49-F238E27FC236}">
                  <a16:creationId xmlns:a16="http://schemas.microsoft.com/office/drawing/2014/main" id="{2D5EB4AD-CAD4-D339-5B12-81A58BB082F4}"/>
                </a:ext>
              </a:extLst>
            </p:cNvPr>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Text Placeholder 4">
              <a:extLst>
                <a:ext uri="{FF2B5EF4-FFF2-40B4-BE49-F238E27FC236}">
                  <a16:creationId xmlns:a16="http://schemas.microsoft.com/office/drawing/2014/main" id="{5643FB84-2BCC-9894-629F-C32453460E59}"/>
                </a:ext>
              </a:extLst>
            </p:cNvPr>
            <p:cNvSpPr txBox="1">
              <a:spLocks/>
            </p:cNvSpPr>
            <p:nvPr/>
          </p:nvSpPr>
          <p:spPr bwMode="auto">
            <a:xfrm>
              <a:off x="386" y="556"/>
              <a:ext cx="9143614" cy="63182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How the Architectures work together</a:t>
              </a:r>
            </a:p>
          </p:txBody>
        </p:sp>
      </p:grpSp>
      <p:sp>
        <p:nvSpPr>
          <p:cNvPr id="2" name="Title 1">
            <a:extLst>
              <a:ext uri="{FF2B5EF4-FFF2-40B4-BE49-F238E27FC236}">
                <a16:creationId xmlns:a16="http://schemas.microsoft.com/office/drawing/2014/main" id="{BB8F536A-1BC8-BFDC-8304-D900BF06E15D}"/>
              </a:ext>
            </a:extLst>
          </p:cNvPr>
          <p:cNvSpPr>
            <a:spLocks noGrp="1"/>
          </p:cNvSpPr>
          <p:nvPr>
            <p:ph type="title"/>
          </p:nvPr>
        </p:nvSpPr>
        <p:spPr/>
        <p:txBody>
          <a:bodyPr/>
          <a:lstStyle/>
          <a:p>
            <a:r>
              <a:rPr lang="en-ZA" dirty="0"/>
              <a:t>Enterprise Architecture</a:t>
            </a:r>
          </a:p>
        </p:txBody>
      </p:sp>
      <p:sp>
        <p:nvSpPr>
          <p:cNvPr id="7" name="Slide Number Placeholder 1">
            <a:extLst>
              <a:ext uri="{FF2B5EF4-FFF2-40B4-BE49-F238E27FC236}">
                <a16:creationId xmlns:a16="http://schemas.microsoft.com/office/drawing/2014/main" id="{6CA09A7D-6CAF-6DF8-416A-10F41B6D1C64}"/>
              </a:ext>
            </a:extLst>
          </p:cNvPr>
          <p:cNvSpPr txBox="1">
            <a:spLocks/>
          </p:cNvSpPr>
          <p:nvPr/>
        </p:nvSpPr>
        <p:spPr bwMode="auto">
          <a:xfrm>
            <a:off x="10216397" y="6537287"/>
            <a:ext cx="515107" cy="2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nvGrpSpPr>
          <p:cNvPr id="9" name="Group 1">
            <a:extLst>
              <a:ext uri="{FF2B5EF4-FFF2-40B4-BE49-F238E27FC236}">
                <a16:creationId xmlns:a16="http://schemas.microsoft.com/office/drawing/2014/main" id="{50068567-9C7B-5AEE-EDCE-A9B98FFDB335}"/>
              </a:ext>
            </a:extLst>
          </p:cNvPr>
          <p:cNvGrpSpPr>
            <a:grpSpLocks/>
          </p:cNvGrpSpPr>
          <p:nvPr/>
        </p:nvGrpSpPr>
        <p:grpSpPr bwMode="auto">
          <a:xfrm>
            <a:off x="3695700" y="1292226"/>
            <a:ext cx="6972300" cy="5210175"/>
            <a:chOff x="2171700" y="1550988"/>
            <a:chExt cx="6972300" cy="5210175"/>
          </a:xfrm>
        </p:grpSpPr>
        <p:pic>
          <p:nvPicPr>
            <p:cNvPr id="10" name="Picture 3">
              <a:extLst>
                <a:ext uri="{FF2B5EF4-FFF2-40B4-BE49-F238E27FC236}">
                  <a16:creationId xmlns:a16="http://schemas.microsoft.com/office/drawing/2014/main" id="{4E4B6227-6F08-4652-DA32-99B260103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a:extLst>
                <a:ext uri="{FF2B5EF4-FFF2-40B4-BE49-F238E27FC236}">
                  <a16:creationId xmlns:a16="http://schemas.microsoft.com/office/drawing/2014/main" id="{D2848C5E-B809-B463-2589-75E09A097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ight Brace 11">
            <a:extLst>
              <a:ext uri="{FF2B5EF4-FFF2-40B4-BE49-F238E27FC236}">
                <a16:creationId xmlns:a16="http://schemas.microsoft.com/office/drawing/2014/main" id="{E52A699B-F69E-7B3E-6B0F-F8A25B7065E0}"/>
              </a:ext>
            </a:extLst>
          </p:cNvPr>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3" name="Right Brace 12">
            <a:extLst>
              <a:ext uri="{FF2B5EF4-FFF2-40B4-BE49-F238E27FC236}">
                <a16:creationId xmlns:a16="http://schemas.microsoft.com/office/drawing/2014/main" id="{7EE57C14-C7D4-D0BB-8D83-CF7548BD1A72}"/>
              </a:ext>
            </a:extLst>
          </p:cNvPr>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a:extLst>
              <a:ext uri="{FF2B5EF4-FFF2-40B4-BE49-F238E27FC236}">
                <a16:creationId xmlns:a16="http://schemas.microsoft.com/office/drawing/2014/main" id="{6502B38A-8DAF-E90E-A6B7-7A569604ADDA}"/>
              </a:ext>
            </a:extLst>
          </p:cNvPr>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5" name="Straight Connector 14">
            <a:extLst>
              <a:ext uri="{FF2B5EF4-FFF2-40B4-BE49-F238E27FC236}">
                <a16:creationId xmlns:a16="http://schemas.microsoft.com/office/drawing/2014/main" id="{FCFC6F66-718C-12DF-688A-B163C7ACB19F}"/>
              </a:ext>
            </a:extLst>
          </p:cNvPr>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95AA2BAA-40D0-9657-D1AF-4606D10EAE71}"/>
              </a:ext>
            </a:extLst>
          </p:cNvPr>
          <p:cNvSpPr/>
          <p:nvPr/>
        </p:nvSpPr>
        <p:spPr>
          <a:xfrm>
            <a:off x="3551238" y="12922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a:extLst>
              <a:ext uri="{FF2B5EF4-FFF2-40B4-BE49-F238E27FC236}">
                <a16:creationId xmlns:a16="http://schemas.microsoft.com/office/drawing/2014/main" id="{FA3B83EA-3C37-DE08-5353-854D88EDAA5A}"/>
              </a:ext>
            </a:extLst>
          </p:cNvPr>
          <p:cNvSpPr/>
          <p:nvPr/>
        </p:nvSpPr>
        <p:spPr>
          <a:xfrm>
            <a:off x="3551238" y="18637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a:extLst>
              <a:ext uri="{FF2B5EF4-FFF2-40B4-BE49-F238E27FC236}">
                <a16:creationId xmlns:a16="http://schemas.microsoft.com/office/drawing/2014/main" id="{8973A1CA-B275-D9BF-E434-CCF85D972327}"/>
              </a:ext>
            </a:extLst>
          </p:cNvPr>
          <p:cNvSpPr/>
          <p:nvPr/>
        </p:nvSpPr>
        <p:spPr>
          <a:xfrm>
            <a:off x="3551238" y="24399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a:extLst>
              <a:ext uri="{FF2B5EF4-FFF2-40B4-BE49-F238E27FC236}">
                <a16:creationId xmlns:a16="http://schemas.microsoft.com/office/drawing/2014/main" id="{FC8508FA-0A77-E984-748C-149438B84BAF}"/>
              </a:ext>
            </a:extLst>
          </p:cNvPr>
          <p:cNvSpPr/>
          <p:nvPr/>
        </p:nvSpPr>
        <p:spPr>
          <a:xfrm>
            <a:off x="3551238" y="30130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a:extLst>
              <a:ext uri="{FF2B5EF4-FFF2-40B4-BE49-F238E27FC236}">
                <a16:creationId xmlns:a16="http://schemas.microsoft.com/office/drawing/2014/main" id="{D786DCCD-1165-4048-C9E0-F1B4C02869ED}"/>
              </a:ext>
            </a:extLst>
          </p:cNvPr>
          <p:cNvSpPr/>
          <p:nvPr/>
        </p:nvSpPr>
        <p:spPr>
          <a:xfrm>
            <a:off x="3551238" y="35925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a:extLst>
              <a:ext uri="{FF2B5EF4-FFF2-40B4-BE49-F238E27FC236}">
                <a16:creationId xmlns:a16="http://schemas.microsoft.com/office/drawing/2014/main" id="{349E0D3E-283A-58F3-FFAD-E8CEB438AC7A}"/>
              </a:ext>
            </a:extLst>
          </p:cNvPr>
          <p:cNvSpPr/>
          <p:nvPr/>
        </p:nvSpPr>
        <p:spPr>
          <a:xfrm>
            <a:off x="3551238" y="41656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a:extLst>
              <a:ext uri="{FF2B5EF4-FFF2-40B4-BE49-F238E27FC236}">
                <a16:creationId xmlns:a16="http://schemas.microsoft.com/office/drawing/2014/main" id="{4458CD74-3754-01E1-1661-7CFED0729057}"/>
              </a:ext>
            </a:extLst>
          </p:cNvPr>
          <p:cNvSpPr/>
          <p:nvPr/>
        </p:nvSpPr>
        <p:spPr>
          <a:xfrm>
            <a:off x="3551238" y="47418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a:extLst>
              <a:ext uri="{FF2B5EF4-FFF2-40B4-BE49-F238E27FC236}">
                <a16:creationId xmlns:a16="http://schemas.microsoft.com/office/drawing/2014/main" id="{D9055726-C638-02EA-174B-4A054D9D0DA9}"/>
              </a:ext>
            </a:extLst>
          </p:cNvPr>
          <p:cNvSpPr/>
          <p:nvPr/>
        </p:nvSpPr>
        <p:spPr>
          <a:xfrm>
            <a:off x="3551238" y="5314951"/>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a:extLst>
              <a:ext uri="{FF2B5EF4-FFF2-40B4-BE49-F238E27FC236}">
                <a16:creationId xmlns:a16="http://schemas.microsoft.com/office/drawing/2014/main" id="{5F89CCCA-5B42-EB0E-F8FA-6D512DF24ED3}"/>
              </a:ext>
            </a:extLst>
          </p:cNvPr>
          <p:cNvSpPr/>
          <p:nvPr/>
        </p:nvSpPr>
        <p:spPr>
          <a:xfrm>
            <a:off x="3551238" y="590073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8" name="Curved Left Arrow 27">
            <a:extLst>
              <a:ext uri="{FF2B5EF4-FFF2-40B4-BE49-F238E27FC236}">
                <a16:creationId xmlns:a16="http://schemas.microsoft.com/office/drawing/2014/main" id="{F1764C7A-3F0D-E91A-9CBC-607F79DBCF7C}"/>
              </a:ext>
            </a:extLst>
          </p:cNvPr>
          <p:cNvSpPr/>
          <p:nvPr/>
        </p:nvSpPr>
        <p:spPr>
          <a:xfrm flipH="1" flipV="1">
            <a:off x="3486150" y="1403351"/>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9" name="Curved Left Arrow 28">
            <a:extLst>
              <a:ext uri="{FF2B5EF4-FFF2-40B4-BE49-F238E27FC236}">
                <a16:creationId xmlns:a16="http://schemas.microsoft.com/office/drawing/2014/main" id="{3E6B1FEB-9B0C-B9B1-F82D-68032B2885DF}"/>
              </a:ext>
            </a:extLst>
          </p:cNvPr>
          <p:cNvSpPr/>
          <p:nvPr/>
        </p:nvSpPr>
        <p:spPr>
          <a:xfrm flipH="1" flipV="1">
            <a:off x="3486150" y="1946276"/>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a:extLst>
              <a:ext uri="{FF2B5EF4-FFF2-40B4-BE49-F238E27FC236}">
                <a16:creationId xmlns:a16="http://schemas.microsoft.com/office/drawing/2014/main" id="{38D38043-0D24-DA75-3DD0-7A970611C791}"/>
              </a:ext>
            </a:extLst>
          </p:cNvPr>
          <p:cNvSpPr/>
          <p:nvPr/>
        </p:nvSpPr>
        <p:spPr>
          <a:xfrm flipH="1" flipV="1">
            <a:off x="3487739" y="2505075"/>
            <a:ext cx="198437"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a:extLst>
              <a:ext uri="{FF2B5EF4-FFF2-40B4-BE49-F238E27FC236}">
                <a16:creationId xmlns:a16="http://schemas.microsoft.com/office/drawing/2014/main" id="{DF6B5047-EE98-F405-1538-1522F0EE7263}"/>
              </a:ext>
            </a:extLst>
          </p:cNvPr>
          <p:cNvSpPr/>
          <p:nvPr/>
        </p:nvSpPr>
        <p:spPr>
          <a:xfrm flipH="1" flipV="1">
            <a:off x="3486150" y="3079750"/>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a:extLst>
              <a:ext uri="{FF2B5EF4-FFF2-40B4-BE49-F238E27FC236}">
                <a16:creationId xmlns:a16="http://schemas.microsoft.com/office/drawing/2014/main" id="{C0E3919C-B31E-2F7B-5440-5991C3134194}"/>
              </a:ext>
            </a:extLst>
          </p:cNvPr>
          <p:cNvSpPr/>
          <p:nvPr/>
        </p:nvSpPr>
        <p:spPr>
          <a:xfrm flipH="1" flipV="1">
            <a:off x="3486150" y="3663951"/>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a:extLst>
              <a:ext uri="{FF2B5EF4-FFF2-40B4-BE49-F238E27FC236}">
                <a16:creationId xmlns:a16="http://schemas.microsoft.com/office/drawing/2014/main" id="{74B36E7E-0D23-1321-3C2F-62EF7AC3659B}"/>
              </a:ext>
            </a:extLst>
          </p:cNvPr>
          <p:cNvSpPr/>
          <p:nvPr/>
        </p:nvSpPr>
        <p:spPr>
          <a:xfrm flipH="1" flipV="1">
            <a:off x="3486150" y="4244976"/>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a:extLst>
              <a:ext uri="{FF2B5EF4-FFF2-40B4-BE49-F238E27FC236}">
                <a16:creationId xmlns:a16="http://schemas.microsoft.com/office/drawing/2014/main" id="{BC96C2C4-F633-F39B-930C-D6EFEE5B278D}"/>
              </a:ext>
            </a:extLst>
          </p:cNvPr>
          <p:cNvSpPr/>
          <p:nvPr/>
        </p:nvSpPr>
        <p:spPr>
          <a:xfrm flipH="1" flipV="1">
            <a:off x="3487739" y="4802189"/>
            <a:ext cx="198437"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a:extLst>
              <a:ext uri="{FF2B5EF4-FFF2-40B4-BE49-F238E27FC236}">
                <a16:creationId xmlns:a16="http://schemas.microsoft.com/office/drawing/2014/main" id="{9E1F5408-C3E1-A7B6-7AC0-455886AF1A9A}"/>
              </a:ext>
            </a:extLst>
          </p:cNvPr>
          <p:cNvSpPr/>
          <p:nvPr/>
        </p:nvSpPr>
        <p:spPr>
          <a:xfrm flipH="1" flipV="1">
            <a:off x="3486150" y="5421314"/>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a:extLst>
              <a:ext uri="{FF2B5EF4-FFF2-40B4-BE49-F238E27FC236}">
                <a16:creationId xmlns:a16="http://schemas.microsoft.com/office/drawing/2014/main" id="{5A673295-C58E-9DE8-D09B-674E290284D4}"/>
              </a:ext>
            </a:extLst>
          </p:cNvPr>
          <p:cNvSpPr/>
          <p:nvPr/>
        </p:nvSpPr>
        <p:spPr>
          <a:xfrm flipH="1" flipV="1">
            <a:off x="3486150" y="6034089"/>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a:extLst>
              <a:ext uri="{FF2B5EF4-FFF2-40B4-BE49-F238E27FC236}">
                <a16:creationId xmlns:a16="http://schemas.microsoft.com/office/drawing/2014/main" id="{E1929F56-BB5B-88A8-8D5B-3E1DBA910A08}"/>
              </a:ext>
            </a:extLst>
          </p:cNvPr>
          <p:cNvSpPr/>
          <p:nvPr/>
        </p:nvSpPr>
        <p:spPr>
          <a:xfrm rot="10800000" flipH="1" flipV="1">
            <a:off x="4872039" y="1946275"/>
            <a:ext cx="198437"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8" name="Curved Left Arrow 37">
            <a:extLst>
              <a:ext uri="{FF2B5EF4-FFF2-40B4-BE49-F238E27FC236}">
                <a16:creationId xmlns:a16="http://schemas.microsoft.com/office/drawing/2014/main" id="{8DFB1328-725E-21CE-6178-F816C312C302}"/>
              </a:ext>
            </a:extLst>
          </p:cNvPr>
          <p:cNvSpPr/>
          <p:nvPr/>
        </p:nvSpPr>
        <p:spPr>
          <a:xfrm rot="10800000" flipH="1" flipV="1">
            <a:off x="5016500" y="2549525"/>
            <a:ext cx="196850"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9" name="Curved Left Arrow 38">
            <a:extLst>
              <a:ext uri="{FF2B5EF4-FFF2-40B4-BE49-F238E27FC236}">
                <a16:creationId xmlns:a16="http://schemas.microsoft.com/office/drawing/2014/main" id="{D4E0AD4B-ED6E-1434-CF4D-D1F1ABDE338B}"/>
              </a:ext>
            </a:extLst>
          </p:cNvPr>
          <p:cNvSpPr/>
          <p:nvPr/>
        </p:nvSpPr>
        <p:spPr>
          <a:xfrm rot="10800000" flipH="1" flipV="1">
            <a:off x="5105400" y="3160713"/>
            <a:ext cx="198438" cy="7032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0" name="Curved Left Arrow 39">
            <a:extLst>
              <a:ext uri="{FF2B5EF4-FFF2-40B4-BE49-F238E27FC236}">
                <a16:creationId xmlns:a16="http://schemas.microsoft.com/office/drawing/2014/main" id="{25EF9B0D-0962-8E35-9F0E-64ACE917D054}"/>
              </a:ext>
            </a:extLst>
          </p:cNvPr>
          <p:cNvSpPr/>
          <p:nvPr/>
        </p:nvSpPr>
        <p:spPr>
          <a:xfrm flipV="1">
            <a:off x="5087939" y="4035426"/>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1" name="Curved Left Arrow 40">
            <a:extLst>
              <a:ext uri="{FF2B5EF4-FFF2-40B4-BE49-F238E27FC236}">
                <a16:creationId xmlns:a16="http://schemas.microsoft.com/office/drawing/2014/main" id="{0DE391C1-90B2-1DC1-B709-1612A094B99B}"/>
              </a:ext>
            </a:extLst>
          </p:cNvPr>
          <p:cNvSpPr/>
          <p:nvPr/>
        </p:nvSpPr>
        <p:spPr>
          <a:xfrm flipV="1">
            <a:off x="5089526" y="4475164"/>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2" name="Curved Left Arrow 41">
            <a:extLst>
              <a:ext uri="{FF2B5EF4-FFF2-40B4-BE49-F238E27FC236}">
                <a16:creationId xmlns:a16="http://schemas.microsoft.com/office/drawing/2014/main" id="{BAC80099-722D-089B-9AE4-6B4CC3B09207}"/>
              </a:ext>
            </a:extLst>
          </p:cNvPr>
          <p:cNvSpPr/>
          <p:nvPr/>
        </p:nvSpPr>
        <p:spPr>
          <a:xfrm flipV="1">
            <a:off x="5087939" y="509428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3" name="Curved Left Arrow 42">
            <a:extLst>
              <a:ext uri="{FF2B5EF4-FFF2-40B4-BE49-F238E27FC236}">
                <a16:creationId xmlns:a16="http://schemas.microsoft.com/office/drawing/2014/main" id="{81449AEE-EA48-47A2-18D5-664E4C006504}"/>
              </a:ext>
            </a:extLst>
          </p:cNvPr>
          <p:cNvSpPr/>
          <p:nvPr/>
        </p:nvSpPr>
        <p:spPr>
          <a:xfrm flipV="1">
            <a:off x="5087939" y="5707064"/>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4" name="Explosion 1 43">
            <a:extLst>
              <a:ext uri="{FF2B5EF4-FFF2-40B4-BE49-F238E27FC236}">
                <a16:creationId xmlns:a16="http://schemas.microsoft.com/office/drawing/2014/main" id="{467919A9-A7D1-83D9-D88D-F7CD32C66C7C}"/>
              </a:ext>
            </a:extLst>
          </p:cNvPr>
          <p:cNvSpPr/>
          <p:nvPr/>
        </p:nvSpPr>
        <p:spPr>
          <a:xfrm>
            <a:off x="4760914" y="3740151"/>
            <a:ext cx="384175" cy="38576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66" name="Group 65">
            <a:extLst>
              <a:ext uri="{FF2B5EF4-FFF2-40B4-BE49-F238E27FC236}">
                <a16:creationId xmlns:a16="http://schemas.microsoft.com/office/drawing/2014/main" id="{7A53B721-F601-1546-50A5-F4671C7F0318}"/>
              </a:ext>
            </a:extLst>
          </p:cNvPr>
          <p:cNvGrpSpPr/>
          <p:nvPr/>
        </p:nvGrpSpPr>
        <p:grpSpPr>
          <a:xfrm>
            <a:off x="1487488" y="3022600"/>
            <a:ext cx="6337301" cy="641350"/>
            <a:chOff x="-36513" y="3022600"/>
            <a:chExt cx="6337301" cy="641350"/>
          </a:xfrm>
        </p:grpSpPr>
        <p:sp>
          <p:nvSpPr>
            <p:cNvPr id="25" name="Cloud Callout 24">
              <a:extLst>
                <a:ext uri="{FF2B5EF4-FFF2-40B4-BE49-F238E27FC236}">
                  <a16:creationId xmlns:a16="http://schemas.microsoft.com/office/drawing/2014/main" id="{0C69D2BB-A65F-B5DF-B5CB-BC82E7942782}"/>
                </a:ext>
              </a:extLst>
            </p:cNvPr>
            <p:cNvSpPr/>
            <p:nvPr/>
          </p:nvSpPr>
          <p:spPr>
            <a:xfrm flipH="1">
              <a:off x="4044950" y="3022600"/>
              <a:ext cx="2255838"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 Architecture</a:t>
              </a:r>
            </a:p>
          </p:txBody>
        </p:sp>
        <p:sp>
          <p:nvSpPr>
            <p:cNvPr id="48" name="Cloud Callout 47">
              <a:extLst>
                <a:ext uri="{FF2B5EF4-FFF2-40B4-BE49-F238E27FC236}">
                  <a16:creationId xmlns:a16="http://schemas.microsoft.com/office/drawing/2014/main" id="{02F72FE2-A217-E6D7-48A4-41FFEAFF51C0}"/>
                </a:ext>
              </a:extLst>
            </p:cNvPr>
            <p:cNvSpPr/>
            <p:nvPr/>
          </p:nvSpPr>
          <p:spPr>
            <a:xfrm>
              <a:off x="-36513" y="30622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a:t>
              </a:r>
            </a:p>
          </p:txBody>
        </p:sp>
      </p:grpSp>
      <p:grpSp>
        <p:nvGrpSpPr>
          <p:cNvPr id="68" name="Group 67">
            <a:extLst>
              <a:ext uri="{FF2B5EF4-FFF2-40B4-BE49-F238E27FC236}">
                <a16:creationId xmlns:a16="http://schemas.microsoft.com/office/drawing/2014/main" id="{7A5F29D9-3ABE-E1DD-06F5-C081B14DE02A}"/>
              </a:ext>
            </a:extLst>
          </p:cNvPr>
          <p:cNvGrpSpPr/>
          <p:nvPr/>
        </p:nvGrpSpPr>
        <p:grpSpPr>
          <a:xfrm>
            <a:off x="1487488" y="4732338"/>
            <a:ext cx="6780213" cy="1477962"/>
            <a:chOff x="-36513" y="4732338"/>
            <a:chExt cx="6780213" cy="1477962"/>
          </a:xfrm>
        </p:grpSpPr>
        <p:sp>
          <p:nvSpPr>
            <p:cNvPr id="26" name="Cloud Callout 25">
              <a:extLst>
                <a:ext uri="{FF2B5EF4-FFF2-40B4-BE49-F238E27FC236}">
                  <a16:creationId xmlns:a16="http://schemas.microsoft.com/office/drawing/2014/main" id="{5728903C-2E6F-6A70-334B-4FC45B4273D6}"/>
                </a:ext>
              </a:extLst>
            </p:cNvPr>
            <p:cNvSpPr/>
            <p:nvPr/>
          </p:nvSpPr>
          <p:spPr>
            <a:xfrm flipH="1">
              <a:off x="4056063" y="4732338"/>
              <a:ext cx="2687637" cy="147796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Technology</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Architecture</a:t>
              </a:r>
            </a:p>
          </p:txBody>
        </p:sp>
        <p:sp>
          <p:nvSpPr>
            <p:cNvPr id="51" name="Cloud Callout 50">
              <a:extLst>
                <a:ext uri="{FF2B5EF4-FFF2-40B4-BE49-F238E27FC236}">
                  <a16:creationId xmlns:a16="http://schemas.microsoft.com/office/drawing/2014/main" id="{73F7DE3B-119A-A878-8A71-E161DD14C2B7}"/>
                </a:ext>
              </a:extLst>
            </p:cNvPr>
            <p:cNvSpPr/>
            <p:nvPr/>
          </p:nvSpPr>
          <p:spPr>
            <a:xfrm>
              <a:off x="-36513" y="47894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Application</a:t>
              </a:r>
            </a:p>
          </p:txBody>
        </p:sp>
        <p:sp>
          <p:nvSpPr>
            <p:cNvPr id="52" name="Cloud Callout 51">
              <a:extLst>
                <a:ext uri="{FF2B5EF4-FFF2-40B4-BE49-F238E27FC236}">
                  <a16:creationId xmlns:a16="http://schemas.microsoft.com/office/drawing/2014/main" id="{34B3C012-D3CB-873D-273A-36B47A95CB97}"/>
                </a:ext>
              </a:extLst>
            </p:cNvPr>
            <p:cNvSpPr/>
            <p:nvPr/>
          </p:nvSpPr>
          <p:spPr>
            <a:xfrm>
              <a:off x="-36513" y="54022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Infrastructure</a:t>
              </a:r>
            </a:p>
          </p:txBody>
        </p:sp>
      </p:grpSp>
      <p:grpSp>
        <p:nvGrpSpPr>
          <p:cNvPr id="61" name="Group 60">
            <a:extLst>
              <a:ext uri="{FF2B5EF4-FFF2-40B4-BE49-F238E27FC236}">
                <a16:creationId xmlns:a16="http://schemas.microsoft.com/office/drawing/2014/main" id="{09D7F8B9-B7C7-77E7-046D-4DAD262AF934}"/>
              </a:ext>
            </a:extLst>
          </p:cNvPr>
          <p:cNvGrpSpPr/>
          <p:nvPr/>
        </p:nvGrpSpPr>
        <p:grpSpPr>
          <a:xfrm>
            <a:off x="1462088" y="936625"/>
            <a:ext cx="9830027" cy="5869856"/>
            <a:chOff x="-61913" y="936625"/>
            <a:chExt cx="9830027" cy="5869856"/>
          </a:xfrm>
        </p:grpSpPr>
        <p:sp>
          <p:nvSpPr>
            <p:cNvPr id="27" name="Cloud Callout 26">
              <a:extLst>
                <a:ext uri="{FF2B5EF4-FFF2-40B4-BE49-F238E27FC236}">
                  <a16:creationId xmlns:a16="http://schemas.microsoft.com/office/drawing/2014/main" id="{9F3F0DD0-9D56-6290-D659-486AD9959A85}"/>
                </a:ext>
              </a:extLst>
            </p:cNvPr>
            <p:cNvSpPr/>
            <p:nvPr/>
          </p:nvSpPr>
          <p:spPr>
            <a:xfrm>
              <a:off x="6651626" y="936625"/>
              <a:ext cx="3116488" cy="5869856"/>
            </a:xfrm>
            <a:prstGeom prst="cloudCallout">
              <a:avLst>
                <a:gd name="adj1" fmla="val 78697"/>
                <a:gd name="adj2" fmla="val -838"/>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DATA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ARCHITECTURE</a:t>
              </a:r>
            </a:p>
          </p:txBody>
        </p:sp>
        <p:sp>
          <p:nvSpPr>
            <p:cNvPr id="45" name="Cloud Callout 44">
              <a:extLst>
                <a:ext uri="{FF2B5EF4-FFF2-40B4-BE49-F238E27FC236}">
                  <a16:creationId xmlns:a16="http://schemas.microsoft.com/office/drawing/2014/main" id="{9856714D-96F1-AA11-6E76-29814B6B670C}"/>
                </a:ext>
              </a:extLst>
            </p:cNvPr>
            <p:cNvSpPr/>
            <p:nvPr/>
          </p:nvSpPr>
          <p:spPr>
            <a:xfrm>
              <a:off x="-61913" y="1365250"/>
              <a:ext cx="2089151"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r>
                <a:rPr lang="en-ZA" sz="1400" dirty="0">
                  <a:solidFill>
                    <a:schemeClr val="tx1"/>
                  </a:solidFill>
                  <a:latin typeface="Helvetica" panose="020B0604020202020204" pitchFamily="2" charset="0"/>
                </a:rPr>
                <a:t> </a:t>
              </a:r>
            </a:p>
          </p:txBody>
        </p:sp>
        <p:sp>
          <p:nvSpPr>
            <p:cNvPr id="53" name="Cloud Callout 52">
              <a:extLst>
                <a:ext uri="{FF2B5EF4-FFF2-40B4-BE49-F238E27FC236}">
                  <a16:creationId xmlns:a16="http://schemas.microsoft.com/office/drawing/2014/main" id="{95F7CB5F-C389-2E10-E207-DBA6630E8543}"/>
                </a:ext>
              </a:extLst>
            </p:cNvPr>
            <p:cNvSpPr/>
            <p:nvPr/>
          </p:nvSpPr>
          <p:spPr>
            <a:xfrm>
              <a:off x="-36513" y="6013450"/>
              <a:ext cx="2087563" cy="4699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p>
          </p:txBody>
        </p:sp>
      </p:grpSp>
      <p:grpSp>
        <p:nvGrpSpPr>
          <p:cNvPr id="65" name="Group 64">
            <a:extLst>
              <a:ext uri="{FF2B5EF4-FFF2-40B4-BE49-F238E27FC236}">
                <a16:creationId xmlns:a16="http://schemas.microsoft.com/office/drawing/2014/main" id="{DE549B6B-B0F7-DE3E-366E-ABC8EB16B89E}"/>
              </a:ext>
            </a:extLst>
          </p:cNvPr>
          <p:cNvGrpSpPr/>
          <p:nvPr/>
        </p:nvGrpSpPr>
        <p:grpSpPr>
          <a:xfrm>
            <a:off x="1487487" y="2446339"/>
            <a:ext cx="6288088" cy="642937"/>
            <a:chOff x="-36513" y="2446338"/>
            <a:chExt cx="6288088" cy="642937"/>
          </a:xfrm>
        </p:grpSpPr>
        <p:sp>
          <p:nvSpPr>
            <p:cNvPr id="47" name="Cloud Callout 46">
              <a:extLst>
                <a:ext uri="{FF2B5EF4-FFF2-40B4-BE49-F238E27FC236}">
                  <a16:creationId xmlns:a16="http://schemas.microsoft.com/office/drawing/2014/main" id="{E10E22E2-03E5-1A62-96BB-6920F3EB58F2}"/>
                </a:ext>
              </a:extLst>
            </p:cNvPr>
            <p:cNvSpPr/>
            <p:nvPr/>
          </p:nvSpPr>
          <p:spPr>
            <a:xfrm>
              <a:off x="-36513" y="2486025"/>
              <a:ext cx="2087563"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p>
          </p:txBody>
        </p:sp>
        <p:sp>
          <p:nvSpPr>
            <p:cNvPr id="54" name="Cloud Callout 53">
              <a:extLst>
                <a:ext uri="{FF2B5EF4-FFF2-40B4-BE49-F238E27FC236}">
                  <a16:creationId xmlns:a16="http://schemas.microsoft.com/office/drawing/2014/main" id="{0310E3EF-D46A-8F60-3004-B72BB83E5B63}"/>
                </a:ext>
              </a:extLst>
            </p:cNvPr>
            <p:cNvSpPr/>
            <p:nvPr/>
          </p:nvSpPr>
          <p:spPr>
            <a:xfrm flipH="1">
              <a:off x="3995738" y="2446338"/>
              <a:ext cx="2255837"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Reporting Architecture</a:t>
              </a:r>
            </a:p>
          </p:txBody>
        </p:sp>
      </p:grpSp>
      <p:grpSp>
        <p:nvGrpSpPr>
          <p:cNvPr id="64" name="Group 63">
            <a:extLst>
              <a:ext uri="{FF2B5EF4-FFF2-40B4-BE49-F238E27FC236}">
                <a16:creationId xmlns:a16="http://schemas.microsoft.com/office/drawing/2014/main" id="{A77F09D8-2166-D37C-7CB1-DA056AC0DA13}"/>
              </a:ext>
            </a:extLst>
          </p:cNvPr>
          <p:cNvGrpSpPr/>
          <p:nvPr/>
        </p:nvGrpSpPr>
        <p:grpSpPr>
          <a:xfrm>
            <a:off x="1487487" y="1277938"/>
            <a:ext cx="6313488" cy="1244600"/>
            <a:chOff x="-36513" y="1277938"/>
            <a:chExt cx="6313488" cy="1244600"/>
          </a:xfrm>
        </p:grpSpPr>
        <p:sp>
          <p:nvSpPr>
            <p:cNvPr id="46" name="Cloud Callout 45">
              <a:extLst>
                <a:ext uri="{FF2B5EF4-FFF2-40B4-BE49-F238E27FC236}">
                  <a16:creationId xmlns:a16="http://schemas.microsoft.com/office/drawing/2014/main" id="{7ECCCED9-D758-F8B1-D494-2E33AF4F52FB}"/>
                </a:ext>
              </a:extLst>
            </p:cNvPr>
            <p:cNvSpPr/>
            <p:nvPr/>
          </p:nvSpPr>
          <p:spPr>
            <a:xfrm>
              <a:off x="-36513" y="19097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p>
          </p:txBody>
        </p:sp>
        <p:sp>
          <p:nvSpPr>
            <p:cNvPr id="55" name="Cloud Callout 54">
              <a:extLst>
                <a:ext uri="{FF2B5EF4-FFF2-40B4-BE49-F238E27FC236}">
                  <a16:creationId xmlns:a16="http://schemas.microsoft.com/office/drawing/2014/main" id="{E792BBC9-638E-A5C4-871A-4072D3FE7F87}"/>
                </a:ext>
              </a:extLst>
            </p:cNvPr>
            <p:cNvSpPr/>
            <p:nvPr/>
          </p:nvSpPr>
          <p:spPr>
            <a:xfrm flipH="1">
              <a:off x="4021138" y="1277938"/>
              <a:ext cx="2255837" cy="12446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Architecture</a:t>
              </a:r>
            </a:p>
          </p:txBody>
        </p:sp>
      </p:grpSp>
      <p:cxnSp>
        <p:nvCxnSpPr>
          <p:cNvPr id="56" name="Straight Connector 55">
            <a:extLst>
              <a:ext uri="{FF2B5EF4-FFF2-40B4-BE49-F238E27FC236}">
                <a16:creationId xmlns:a16="http://schemas.microsoft.com/office/drawing/2014/main" id="{6E48E036-C859-C136-90E1-A54611BC5072}"/>
              </a:ext>
            </a:extLst>
          </p:cNvPr>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6D7B98E-D551-34A3-F131-6DA6D5FB8231}"/>
              </a:ext>
            </a:extLst>
          </p:cNvPr>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EC7A242-C15E-6ACF-5F55-C3159CD7D4B4}"/>
              </a:ext>
            </a:extLst>
          </p:cNvPr>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CAC5-0E36-D2D9-E394-136740CC74A5}"/>
              </a:ext>
            </a:extLst>
          </p:cNvPr>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621E0ABD-E751-20C6-7921-7A397630CF54}"/>
              </a:ext>
            </a:extLst>
          </p:cNvPr>
          <p:cNvGrpSpPr/>
          <p:nvPr/>
        </p:nvGrpSpPr>
        <p:grpSpPr>
          <a:xfrm>
            <a:off x="1487488" y="3611563"/>
            <a:ext cx="6348413" cy="1136650"/>
            <a:chOff x="-36513" y="3611563"/>
            <a:chExt cx="6348413" cy="1136650"/>
          </a:xfrm>
        </p:grpSpPr>
        <p:sp>
          <p:nvSpPr>
            <p:cNvPr id="49" name="Cloud Callout 48">
              <a:extLst>
                <a:ext uri="{FF2B5EF4-FFF2-40B4-BE49-F238E27FC236}">
                  <a16:creationId xmlns:a16="http://schemas.microsoft.com/office/drawing/2014/main" id="{B175F1DB-AF0F-07B6-7616-F114D4CA257C}"/>
                </a:ext>
              </a:extLst>
            </p:cNvPr>
            <p:cNvSpPr/>
            <p:nvPr/>
          </p:nvSpPr>
          <p:spPr>
            <a:xfrm>
              <a:off x="-36513" y="3638550"/>
              <a:ext cx="2087563" cy="468313"/>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Operations</a:t>
              </a:r>
            </a:p>
          </p:txBody>
        </p:sp>
        <p:sp>
          <p:nvSpPr>
            <p:cNvPr id="50" name="Cloud Callout 49">
              <a:extLst>
                <a:ext uri="{FF2B5EF4-FFF2-40B4-BE49-F238E27FC236}">
                  <a16:creationId xmlns:a16="http://schemas.microsoft.com/office/drawing/2014/main" id="{E3AEC8CE-7BA3-CFD4-6D85-B3D83AA154BA}"/>
                </a:ext>
              </a:extLst>
            </p:cNvPr>
            <p:cNvSpPr/>
            <p:nvPr/>
          </p:nvSpPr>
          <p:spPr>
            <a:xfrm>
              <a:off x="-36513" y="4213225"/>
              <a:ext cx="2087563" cy="469900"/>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Resources</a:t>
              </a:r>
            </a:p>
          </p:txBody>
        </p:sp>
        <p:sp>
          <p:nvSpPr>
            <p:cNvPr id="60" name="Cloud Callout 59">
              <a:extLst>
                <a:ext uri="{FF2B5EF4-FFF2-40B4-BE49-F238E27FC236}">
                  <a16:creationId xmlns:a16="http://schemas.microsoft.com/office/drawing/2014/main" id="{755D500A-A55F-B8CE-E114-5F5612E72E71}"/>
                </a:ext>
              </a:extLst>
            </p:cNvPr>
            <p:cNvSpPr/>
            <p:nvPr/>
          </p:nvSpPr>
          <p:spPr>
            <a:xfrm flipH="1">
              <a:off x="4056063" y="3611563"/>
              <a:ext cx="2255837" cy="11366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Delivery</a:t>
              </a:r>
            </a:p>
            <a:p>
              <a:pPr algn="ctr"/>
              <a:r>
                <a:rPr lang="en-ZA" sz="1400" dirty="0">
                  <a:solidFill>
                    <a:schemeClr val="bg1"/>
                  </a:solidFill>
                  <a:latin typeface="Helvetica" panose="020B0604020202020204" pitchFamily="2" charset="0"/>
                </a:rPr>
                <a:t>Architecture</a:t>
              </a:r>
            </a:p>
          </p:txBody>
        </p:sp>
      </p:grpSp>
      <p:sp>
        <p:nvSpPr>
          <p:cNvPr id="73" name="Text Placeholder 4">
            <a:extLst>
              <a:ext uri="{FF2B5EF4-FFF2-40B4-BE49-F238E27FC236}">
                <a16:creationId xmlns:a16="http://schemas.microsoft.com/office/drawing/2014/main" id="{8569246A-36B2-719C-7FAB-4ED8A6D0E89F}"/>
              </a:ext>
            </a:extLst>
          </p:cNvPr>
          <p:cNvSpPr txBox="1">
            <a:spLocks/>
          </p:cNvSpPr>
          <p:nvPr/>
        </p:nvSpPr>
        <p:spPr bwMode="auto">
          <a:xfrm>
            <a:off x="516" y="556"/>
            <a:ext cx="12191483" cy="631825"/>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data touch points between EA and Information Value Chain Segments</a:t>
            </a:r>
          </a:p>
        </p:txBody>
      </p:sp>
      <p:sp>
        <p:nvSpPr>
          <p:cNvPr id="4" name="Rectangle: Rounded Corners 3">
            <a:extLst>
              <a:ext uri="{FF2B5EF4-FFF2-40B4-BE49-F238E27FC236}">
                <a16:creationId xmlns:a16="http://schemas.microsoft.com/office/drawing/2014/main" id="{3B1D0F8A-37AC-D050-C2B1-E832CAFEB352}"/>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62" name="Rectangle: Rounded Corners 61">
            <a:hlinkClick r:id="rId5"/>
            <a:extLst>
              <a:ext uri="{FF2B5EF4-FFF2-40B4-BE49-F238E27FC236}">
                <a16:creationId xmlns:a16="http://schemas.microsoft.com/office/drawing/2014/main" id="{8B732442-6D23-925A-991C-097436E35E4C}"/>
              </a:ext>
            </a:extLst>
          </p:cNvPr>
          <p:cNvSpPr/>
          <p:nvPr/>
        </p:nvSpPr>
        <p:spPr>
          <a:xfrm rot="16200000">
            <a:off x="-2342690" y="3522941"/>
            <a:ext cx="5304617"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
        <p:nvSpPr>
          <p:cNvPr id="63" name="Cloud Callout 44">
            <a:extLst>
              <a:ext uri="{FF2B5EF4-FFF2-40B4-BE49-F238E27FC236}">
                <a16:creationId xmlns:a16="http://schemas.microsoft.com/office/drawing/2014/main" id="{92EF2592-0531-08D1-359E-AFD392348930}"/>
              </a:ext>
            </a:extLst>
          </p:cNvPr>
          <p:cNvSpPr/>
          <p:nvPr/>
        </p:nvSpPr>
        <p:spPr>
          <a:xfrm rot="16200000">
            <a:off x="-1235869" y="3663156"/>
            <a:ext cx="5064125"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r>
              <a:rPr lang="en-ZA" sz="1400" dirty="0">
                <a:solidFill>
                  <a:schemeClr val="tx1"/>
                </a:solidFill>
                <a:latin typeface="Helvetica" panose="020B0604020202020204" pitchFamily="2" charset="0"/>
              </a:rPr>
              <a:t> </a:t>
            </a:r>
          </a:p>
        </p:txBody>
      </p:sp>
    </p:spTree>
    <p:extLst>
      <p:ext uri="{BB962C8B-B14F-4D97-AF65-F5344CB8AC3E}">
        <p14:creationId xmlns:p14="http://schemas.microsoft.com/office/powerpoint/2010/main" val="6327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A747B-7910-7567-531C-94858BA13BA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7F19322-22B6-BF85-209C-4841E3D19B9F}"/>
              </a:ext>
            </a:extLst>
          </p:cNvPr>
          <p:cNvGrpSpPr/>
          <p:nvPr/>
        </p:nvGrpSpPr>
        <p:grpSpPr>
          <a:xfrm>
            <a:off x="1" y="0"/>
            <a:ext cx="12191998" cy="6858000"/>
            <a:chOff x="0" y="0"/>
            <a:chExt cx="9145588" cy="6858000"/>
          </a:xfrm>
        </p:grpSpPr>
        <p:sp>
          <p:nvSpPr>
            <p:cNvPr id="5" name="Rectangle 4">
              <a:extLst>
                <a:ext uri="{FF2B5EF4-FFF2-40B4-BE49-F238E27FC236}">
                  <a16:creationId xmlns:a16="http://schemas.microsoft.com/office/drawing/2014/main" id="{C55AC94D-5EAB-EF4C-1095-D88A84A0D114}"/>
                </a:ext>
              </a:extLst>
            </p:cNvPr>
            <p:cNvSpPr/>
            <p:nvPr/>
          </p:nvSpPr>
          <p:spPr>
            <a:xfrm>
              <a:off x="110" y="0"/>
              <a:ext cx="9144000" cy="495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a:extLst>
                <a:ext uri="{FF2B5EF4-FFF2-40B4-BE49-F238E27FC236}">
                  <a16:creationId xmlns:a16="http://schemas.microsoft.com/office/drawing/2014/main" id="{619E9A18-7A58-4E85-C904-8AB288359C8E}"/>
                </a:ext>
              </a:extLst>
            </p:cNvPr>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Text Placeholder 4">
              <a:extLst>
                <a:ext uri="{FF2B5EF4-FFF2-40B4-BE49-F238E27FC236}">
                  <a16:creationId xmlns:a16="http://schemas.microsoft.com/office/drawing/2014/main" id="{E6E2D994-26C9-9E79-AC1B-609F3E59233A}"/>
                </a:ext>
              </a:extLst>
            </p:cNvPr>
            <p:cNvSpPr txBox="1">
              <a:spLocks/>
            </p:cNvSpPr>
            <p:nvPr/>
          </p:nvSpPr>
          <p:spPr bwMode="auto">
            <a:xfrm>
              <a:off x="386" y="556"/>
              <a:ext cx="9145202" cy="631825"/>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data touch points between SOA and Information Value Chain Segments</a:t>
              </a:r>
            </a:p>
          </p:txBody>
        </p:sp>
      </p:grpSp>
      <p:sp>
        <p:nvSpPr>
          <p:cNvPr id="2" name="Title 1">
            <a:extLst>
              <a:ext uri="{FF2B5EF4-FFF2-40B4-BE49-F238E27FC236}">
                <a16:creationId xmlns:a16="http://schemas.microsoft.com/office/drawing/2014/main" id="{B99C03DE-AAB5-7147-F1F2-6964F41A02AD}"/>
              </a:ext>
            </a:extLst>
          </p:cNvPr>
          <p:cNvSpPr>
            <a:spLocks noGrp="1"/>
          </p:cNvSpPr>
          <p:nvPr>
            <p:ph type="title"/>
          </p:nvPr>
        </p:nvSpPr>
        <p:spPr/>
        <p:txBody>
          <a:bodyPr/>
          <a:lstStyle/>
          <a:p>
            <a:r>
              <a:rPr lang="en-ZA" dirty="0"/>
              <a:t>Service Oriented Architecture</a:t>
            </a:r>
          </a:p>
        </p:txBody>
      </p:sp>
      <p:sp>
        <p:nvSpPr>
          <p:cNvPr id="7" name="Slide Number Placeholder 1">
            <a:extLst>
              <a:ext uri="{FF2B5EF4-FFF2-40B4-BE49-F238E27FC236}">
                <a16:creationId xmlns:a16="http://schemas.microsoft.com/office/drawing/2014/main" id="{B535E89F-889C-DD22-FDD9-A9C760213A59}"/>
              </a:ext>
            </a:extLst>
          </p:cNvPr>
          <p:cNvSpPr txBox="1">
            <a:spLocks/>
          </p:cNvSpPr>
          <p:nvPr/>
        </p:nvSpPr>
        <p:spPr bwMode="auto">
          <a:xfrm>
            <a:off x="10216397" y="6537287"/>
            <a:ext cx="515107" cy="2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nvGrpSpPr>
          <p:cNvPr id="9" name="Group 1">
            <a:extLst>
              <a:ext uri="{FF2B5EF4-FFF2-40B4-BE49-F238E27FC236}">
                <a16:creationId xmlns:a16="http://schemas.microsoft.com/office/drawing/2014/main" id="{C4B6B157-51EF-8856-FE5A-DC66A047F361}"/>
              </a:ext>
            </a:extLst>
          </p:cNvPr>
          <p:cNvGrpSpPr>
            <a:grpSpLocks/>
          </p:cNvGrpSpPr>
          <p:nvPr/>
        </p:nvGrpSpPr>
        <p:grpSpPr bwMode="auto">
          <a:xfrm>
            <a:off x="3695700" y="1292226"/>
            <a:ext cx="8496300" cy="5210175"/>
            <a:chOff x="2171700" y="1550988"/>
            <a:chExt cx="6972300" cy="5210175"/>
          </a:xfrm>
        </p:grpSpPr>
        <p:pic>
          <p:nvPicPr>
            <p:cNvPr id="10" name="Picture 3">
              <a:extLst>
                <a:ext uri="{FF2B5EF4-FFF2-40B4-BE49-F238E27FC236}">
                  <a16:creationId xmlns:a16="http://schemas.microsoft.com/office/drawing/2014/main" id="{E2528BBC-DC29-C834-E2D2-B38D6B919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a:extLst>
                <a:ext uri="{FF2B5EF4-FFF2-40B4-BE49-F238E27FC236}">
                  <a16:creationId xmlns:a16="http://schemas.microsoft.com/office/drawing/2014/main" id="{79F9A365-5121-30BF-C730-180588825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ight Brace 11">
            <a:extLst>
              <a:ext uri="{FF2B5EF4-FFF2-40B4-BE49-F238E27FC236}">
                <a16:creationId xmlns:a16="http://schemas.microsoft.com/office/drawing/2014/main" id="{BAA914D6-A05D-505F-CDF8-F3D91F344A83}"/>
              </a:ext>
            </a:extLst>
          </p:cNvPr>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3" name="Right Brace 12">
            <a:extLst>
              <a:ext uri="{FF2B5EF4-FFF2-40B4-BE49-F238E27FC236}">
                <a16:creationId xmlns:a16="http://schemas.microsoft.com/office/drawing/2014/main" id="{E18525AE-6F0C-7C7A-B2B7-4BE9A4D7F7F5}"/>
              </a:ext>
            </a:extLst>
          </p:cNvPr>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a:extLst>
              <a:ext uri="{FF2B5EF4-FFF2-40B4-BE49-F238E27FC236}">
                <a16:creationId xmlns:a16="http://schemas.microsoft.com/office/drawing/2014/main" id="{1380320B-1729-C2C8-FFFA-4BBE22A55ADF}"/>
              </a:ext>
            </a:extLst>
          </p:cNvPr>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5" name="Straight Connector 14">
            <a:extLst>
              <a:ext uri="{FF2B5EF4-FFF2-40B4-BE49-F238E27FC236}">
                <a16:creationId xmlns:a16="http://schemas.microsoft.com/office/drawing/2014/main" id="{E815A3AF-C547-3F1F-1E9D-B3062E26D6D3}"/>
              </a:ext>
            </a:extLst>
          </p:cNvPr>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42E229C5-32A5-35CA-D503-3282D06930FF}"/>
              </a:ext>
            </a:extLst>
          </p:cNvPr>
          <p:cNvSpPr/>
          <p:nvPr/>
        </p:nvSpPr>
        <p:spPr>
          <a:xfrm>
            <a:off x="3551238" y="12922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a:extLst>
              <a:ext uri="{FF2B5EF4-FFF2-40B4-BE49-F238E27FC236}">
                <a16:creationId xmlns:a16="http://schemas.microsoft.com/office/drawing/2014/main" id="{47AEA5B1-F4AC-B6DD-5D77-6E64A197FE13}"/>
              </a:ext>
            </a:extLst>
          </p:cNvPr>
          <p:cNvSpPr/>
          <p:nvPr/>
        </p:nvSpPr>
        <p:spPr>
          <a:xfrm>
            <a:off x="3551238" y="18637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a:extLst>
              <a:ext uri="{FF2B5EF4-FFF2-40B4-BE49-F238E27FC236}">
                <a16:creationId xmlns:a16="http://schemas.microsoft.com/office/drawing/2014/main" id="{D55AB024-7C54-2AFF-812D-4B1879BD0750}"/>
              </a:ext>
            </a:extLst>
          </p:cNvPr>
          <p:cNvSpPr/>
          <p:nvPr/>
        </p:nvSpPr>
        <p:spPr>
          <a:xfrm>
            <a:off x="3551238" y="24399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a:extLst>
              <a:ext uri="{FF2B5EF4-FFF2-40B4-BE49-F238E27FC236}">
                <a16:creationId xmlns:a16="http://schemas.microsoft.com/office/drawing/2014/main" id="{5AD60022-AF22-F53B-E75B-2ECB5228E652}"/>
              </a:ext>
            </a:extLst>
          </p:cNvPr>
          <p:cNvSpPr/>
          <p:nvPr/>
        </p:nvSpPr>
        <p:spPr>
          <a:xfrm>
            <a:off x="3551238" y="30130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a:extLst>
              <a:ext uri="{FF2B5EF4-FFF2-40B4-BE49-F238E27FC236}">
                <a16:creationId xmlns:a16="http://schemas.microsoft.com/office/drawing/2014/main" id="{4B1EDA0B-2424-4345-4418-D6555E08140C}"/>
              </a:ext>
            </a:extLst>
          </p:cNvPr>
          <p:cNvSpPr/>
          <p:nvPr/>
        </p:nvSpPr>
        <p:spPr>
          <a:xfrm>
            <a:off x="3551238" y="35925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a:extLst>
              <a:ext uri="{FF2B5EF4-FFF2-40B4-BE49-F238E27FC236}">
                <a16:creationId xmlns:a16="http://schemas.microsoft.com/office/drawing/2014/main" id="{F1E2A2ED-AF01-2E74-96C2-95EEE14A1F21}"/>
              </a:ext>
            </a:extLst>
          </p:cNvPr>
          <p:cNvSpPr/>
          <p:nvPr/>
        </p:nvSpPr>
        <p:spPr>
          <a:xfrm>
            <a:off x="3551238" y="41656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a:extLst>
              <a:ext uri="{FF2B5EF4-FFF2-40B4-BE49-F238E27FC236}">
                <a16:creationId xmlns:a16="http://schemas.microsoft.com/office/drawing/2014/main" id="{DCCC7D11-FBBC-DE1A-1047-BA4FB929D8B4}"/>
              </a:ext>
            </a:extLst>
          </p:cNvPr>
          <p:cNvSpPr/>
          <p:nvPr/>
        </p:nvSpPr>
        <p:spPr>
          <a:xfrm>
            <a:off x="3551238" y="47418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a:extLst>
              <a:ext uri="{FF2B5EF4-FFF2-40B4-BE49-F238E27FC236}">
                <a16:creationId xmlns:a16="http://schemas.microsoft.com/office/drawing/2014/main" id="{DDB84887-B39C-23A7-B149-F14D2553D353}"/>
              </a:ext>
            </a:extLst>
          </p:cNvPr>
          <p:cNvSpPr/>
          <p:nvPr/>
        </p:nvSpPr>
        <p:spPr>
          <a:xfrm>
            <a:off x="3551238" y="5314951"/>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a:extLst>
              <a:ext uri="{FF2B5EF4-FFF2-40B4-BE49-F238E27FC236}">
                <a16:creationId xmlns:a16="http://schemas.microsoft.com/office/drawing/2014/main" id="{CC7DF274-D145-4C5A-EAE5-6DEE4B42C540}"/>
              </a:ext>
            </a:extLst>
          </p:cNvPr>
          <p:cNvSpPr/>
          <p:nvPr/>
        </p:nvSpPr>
        <p:spPr>
          <a:xfrm>
            <a:off x="3551238" y="590073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8" name="Curved Left Arrow 27">
            <a:extLst>
              <a:ext uri="{FF2B5EF4-FFF2-40B4-BE49-F238E27FC236}">
                <a16:creationId xmlns:a16="http://schemas.microsoft.com/office/drawing/2014/main" id="{3FB7DEA8-B7DF-D109-F7FC-77B74FFC6172}"/>
              </a:ext>
            </a:extLst>
          </p:cNvPr>
          <p:cNvSpPr/>
          <p:nvPr/>
        </p:nvSpPr>
        <p:spPr>
          <a:xfrm flipH="1" flipV="1">
            <a:off x="3486150" y="1403351"/>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9" name="Curved Left Arrow 28">
            <a:extLst>
              <a:ext uri="{FF2B5EF4-FFF2-40B4-BE49-F238E27FC236}">
                <a16:creationId xmlns:a16="http://schemas.microsoft.com/office/drawing/2014/main" id="{80AD18C3-8930-6482-0AC2-40F37AECA084}"/>
              </a:ext>
            </a:extLst>
          </p:cNvPr>
          <p:cNvSpPr/>
          <p:nvPr/>
        </p:nvSpPr>
        <p:spPr>
          <a:xfrm flipH="1" flipV="1">
            <a:off x="3486150" y="1946276"/>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a:extLst>
              <a:ext uri="{FF2B5EF4-FFF2-40B4-BE49-F238E27FC236}">
                <a16:creationId xmlns:a16="http://schemas.microsoft.com/office/drawing/2014/main" id="{58BA2ADB-66BB-B271-F890-AEF520072930}"/>
              </a:ext>
            </a:extLst>
          </p:cNvPr>
          <p:cNvSpPr/>
          <p:nvPr/>
        </p:nvSpPr>
        <p:spPr>
          <a:xfrm flipH="1" flipV="1">
            <a:off x="3487739" y="2505075"/>
            <a:ext cx="198437"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a:extLst>
              <a:ext uri="{FF2B5EF4-FFF2-40B4-BE49-F238E27FC236}">
                <a16:creationId xmlns:a16="http://schemas.microsoft.com/office/drawing/2014/main" id="{DF3F2F3F-F46A-32A7-5342-6294A5F4C606}"/>
              </a:ext>
            </a:extLst>
          </p:cNvPr>
          <p:cNvSpPr/>
          <p:nvPr/>
        </p:nvSpPr>
        <p:spPr>
          <a:xfrm flipH="1" flipV="1">
            <a:off x="3486150" y="3079750"/>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a:extLst>
              <a:ext uri="{FF2B5EF4-FFF2-40B4-BE49-F238E27FC236}">
                <a16:creationId xmlns:a16="http://schemas.microsoft.com/office/drawing/2014/main" id="{6D706054-D632-73ED-7AB3-F9A87CE0835D}"/>
              </a:ext>
            </a:extLst>
          </p:cNvPr>
          <p:cNvSpPr/>
          <p:nvPr/>
        </p:nvSpPr>
        <p:spPr>
          <a:xfrm flipH="1" flipV="1">
            <a:off x="3486150" y="3663951"/>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a:extLst>
              <a:ext uri="{FF2B5EF4-FFF2-40B4-BE49-F238E27FC236}">
                <a16:creationId xmlns:a16="http://schemas.microsoft.com/office/drawing/2014/main" id="{88B61063-F09E-9288-51C2-A87396B4A40B}"/>
              </a:ext>
            </a:extLst>
          </p:cNvPr>
          <p:cNvSpPr/>
          <p:nvPr/>
        </p:nvSpPr>
        <p:spPr>
          <a:xfrm flipH="1" flipV="1">
            <a:off x="3486150" y="4244976"/>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a:extLst>
              <a:ext uri="{FF2B5EF4-FFF2-40B4-BE49-F238E27FC236}">
                <a16:creationId xmlns:a16="http://schemas.microsoft.com/office/drawing/2014/main" id="{0B18482E-EC53-CAB4-587B-6041F55995C5}"/>
              </a:ext>
            </a:extLst>
          </p:cNvPr>
          <p:cNvSpPr/>
          <p:nvPr/>
        </p:nvSpPr>
        <p:spPr>
          <a:xfrm flipH="1" flipV="1">
            <a:off x="3487739" y="4802189"/>
            <a:ext cx="198437"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a:extLst>
              <a:ext uri="{FF2B5EF4-FFF2-40B4-BE49-F238E27FC236}">
                <a16:creationId xmlns:a16="http://schemas.microsoft.com/office/drawing/2014/main" id="{1524A345-5A7C-E420-52AB-DB89DD0DB26A}"/>
              </a:ext>
            </a:extLst>
          </p:cNvPr>
          <p:cNvSpPr/>
          <p:nvPr/>
        </p:nvSpPr>
        <p:spPr>
          <a:xfrm flipH="1" flipV="1">
            <a:off x="3486150" y="5421314"/>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a:extLst>
              <a:ext uri="{FF2B5EF4-FFF2-40B4-BE49-F238E27FC236}">
                <a16:creationId xmlns:a16="http://schemas.microsoft.com/office/drawing/2014/main" id="{757D5E77-BB36-82C5-1C65-09718A1C1B8D}"/>
              </a:ext>
            </a:extLst>
          </p:cNvPr>
          <p:cNvSpPr/>
          <p:nvPr/>
        </p:nvSpPr>
        <p:spPr>
          <a:xfrm flipH="1" flipV="1">
            <a:off x="3486150" y="6034089"/>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a:extLst>
              <a:ext uri="{FF2B5EF4-FFF2-40B4-BE49-F238E27FC236}">
                <a16:creationId xmlns:a16="http://schemas.microsoft.com/office/drawing/2014/main" id="{0F9FAC35-35A9-2816-8889-9B443B15DE15}"/>
              </a:ext>
            </a:extLst>
          </p:cNvPr>
          <p:cNvSpPr/>
          <p:nvPr/>
        </p:nvSpPr>
        <p:spPr>
          <a:xfrm rot="10800000" flipH="1" flipV="1">
            <a:off x="4872039" y="1946275"/>
            <a:ext cx="198437"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8" name="Curved Left Arrow 37">
            <a:extLst>
              <a:ext uri="{FF2B5EF4-FFF2-40B4-BE49-F238E27FC236}">
                <a16:creationId xmlns:a16="http://schemas.microsoft.com/office/drawing/2014/main" id="{C8DD3FB5-EBE6-500B-64B8-52CD960FDE4F}"/>
              </a:ext>
            </a:extLst>
          </p:cNvPr>
          <p:cNvSpPr/>
          <p:nvPr/>
        </p:nvSpPr>
        <p:spPr>
          <a:xfrm rot="10800000" flipH="1" flipV="1">
            <a:off x="5016500" y="2549525"/>
            <a:ext cx="196850"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9" name="Curved Left Arrow 38">
            <a:extLst>
              <a:ext uri="{FF2B5EF4-FFF2-40B4-BE49-F238E27FC236}">
                <a16:creationId xmlns:a16="http://schemas.microsoft.com/office/drawing/2014/main" id="{F4E90C61-669F-193D-0362-4538D7DB4554}"/>
              </a:ext>
            </a:extLst>
          </p:cNvPr>
          <p:cNvSpPr/>
          <p:nvPr/>
        </p:nvSpPr>
        <p:spPr>
          <a:xfrm rot="10800000" flipH="1" flipV="1">
            <a:off x="5105400" y="3160713"/>
            <a:ext cx="198438" cy="7032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0" name="Curved Left Arrow 39">
            <a:extLst>
              <a:ext uri="{FF2B5EF4-FFF2-40B4-BE49-F238E27FC236}">
                <a16:creationId xmlns:a16="http://schemas.microsoft.com/office/drawing/2014/main" id="{9CBFDEF0-6685-64E9-9EB4-42D061EE6345}"/>
              </a:ext>
            </a:extLst>
          </p:cNvPr>
          <p:cNvSpPr/>
          <p:nvPr/>
        </p:nvSpPr>
        <p:spPr>
          <a:xfrm flipV="1">
            <a:off x="5087939" y="4035426"/>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1" name="Curved Left Arrow 40">
            <a:extLst>
              <a:ext uri="{FF2B5EF4-FFF2-40B4-BE49-F238E27FC236}">
                <a16:creationId xmlns:a16="http://schemas.microsoft.com/office/drawing/2014/main" id="{3EDECB5A-5325-454A-AA0B-A1EA30100ABD}"/>
              </a:ext>
            </a:extLst>
          </p:cNvPr>
          <p:cNvSpPr/>
          <p:nvPr/>
        </p:nvSpPr>
        <p:spPr>
          <a:xfrm flipV="1">
            <a:off x="5089526" y="4475164"/>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2" name="Curved Left Arrow 41">
            <a:extLst>
              <a:ext uri="{FF2B5EF4-FFF2-40B4-BE49-F238E27FC236}">
                <a16:creationId xmlns:a16="http://schemas.microsoft.com/office/drawing/2014/main" id="{460F05C2-F667-1DDC-F457-6D92805E0281}"/>
              </a:ext>
            </a:extLst>
          </p:cNvPr>
          <p:cNvSpPr/>
          <p:nvPr/>
        </p:nvSpPr>
        <p:spPr>
          <a:xfrm flipV="1">
            <a:off x="5087939" y="509428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3" name="Curved Left Arrow 42">
            <a:extLst>
              <a:ext uri="{FF2B5EF4-FFF2-40B4-BE49-F238E27FC236}">
                <a16:creationId xmlns:a16="http://schemas.microsoft.com/office/drawing/2014/main" id="{4A9EABD6-8663-6055-13E8-279ED8CBC4B5}"/>
              </a:ext>
            </a:extLst>
          </p:cNvPr>
          <p:cNvSpPr/>
          <p:nvPr/>
        </p:nvSpPr>
        <p:spPr>
          <a:xfrm flipV="1">
            <a:off x="5087939" y="5707064"/>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4" name="Explosion 1 43">
            <a:extLst>
              <a:ext uri="{FF2B5EF4-FFF2-40B4-BE49-F238E27FC236}">
                <a16:creationId xmlns:a16="http://schemas.microsoft.com/office/drawing/2014/main" id="{01BF0689-DDE2-C8A1-9A5B-1D68D2BAAB8E}"/>
              </a:ext>
            </a:extLst>
          </p:cNvPr>
          <p:cNvSpPr/>
          <p:nvPr/>
        </p:nvSpPr>
        <p:spPr>
          <a:xfrm>
            <a:off x="4760914" y="3740151"/>
            <a:ext cx="384175" cy="38576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66" name="Group 65">
            <a:extLst>
              <a:ext uri="{FF2B5EF4-FFF2-40B4-BE49-F238E27FC236}">
                <a16:creationId xmlns:a16="http://schemas.microsoft.com/office/drawing/2014/main" id="{27780245-A926-7890-61F9-2CCC90347854}"/>
              </a:ext>
            </a:extLst>
          </p:cNvPr>
          <p:cNvGrpSpPr/>
          <p:nvPr/>
        </p:nvGrpSpPr>
        <p:grpSpPr>
          <a:xfrm>
            <a:off x="1487488" y="3022600"/>
            <a:ext cx="6502139" cy="641350"/>
            <a:chOff x="-36513" y="3022600"/>
            <a:chExt cx="6502139" cy="641350"/>
          </a:xfrm>
        </p:grpSpPr>
        <p:sp>
          <p:nvSpPr>
            <p:cNvPr id="25" name="Cloud Callout 24">
              <a:extLst>
                <a:ext uri="{FF2B5EF4-FFF2-40B4-BE49-F238E27FC236}">
                  <a16:creationId xmlns:a16="http://schemas.microsoft.com/office/drawing/2014/main" id="{272935C0-3929-DA58-8205-B5E9EA2125B5}"/>
                </a:ext>
              </a:extLst>
            </p:cNvPr>
            <p:cNvSpPr/>
            <p:nvPr/>
          </p:nvSpPr>
          <p:spPr>
            <a:xfrm flipH="1">
              <a:off x="4044949" y="3022600"/>
              <a:ext cx="2420677"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4. Procedures Rationalised</a:t>
              </a:r>
            </a:p>
          </p:txBody>
        </p:sp>
        <p:sp>
          <p:nvSpPr>
            <p:cNvPr id="48" name="Cloud Callout 47">
              <a:extLst>
                <a:ext uri="{FF2B5EF4-FFF2-40B4-BE49-F238E27FC236}">
                  <a16:creationId xmlns:a16="http://schemas.microsoft.com/office/drawing/2014/main" id="{AA164A71-EA1A-4056-CB5B-6B6EED22E496}"/>
                </a:ext>
              </a:extLst>
            </p:cNvPr>
            <p:cNvSpPr/>
            <p:nvPr/>
          </p:nvSpPr>
          <p:spPr>
            <a:xfrm>
              <a:off x="-36513" y="30622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a:t>
              </a:r>
            </a:p>
          </p:txBody>
        </p:sp>
      </p:grpSp>
      <p:grpSp>
        <p:nvGrpSpPr>
          <p:cNvPr id="65" name="Group 64">
            <a:extLst>
              <a:ext uri="{FF2B5EF4-FFF2-40B4-BE49-F238E27FC236}">
                <a16:creationId xmlns:a16="http://schemas.microsoft.com/office/drawing/2014/main" id="{B6EF5A71-001D-66E4-08A9-3CDC7395CF4F}"/>
              </a:ext>
            </a:extLst>
          </p:cNvPr>
          <p:cNvGrpSpPr/>
          <p:nvPr/>
        </p:nvGrpSpPr>
        <p:grpSpPr>
          <a:xfrm>
            <a:off x="1487487" y="2446339"/>
            <a:ext cx="6511924" cy="642937"/>
            <a:chOff x="-36513" y="2446338"/>
            <a:chExt cx="6511924" cy="642937"/>
          </a:xfrm>
        </p:grpSpPr>
        <p:sp>
          <p:nvSpPr>
            <p:cNvPr id="47" name="Cloud Callout 46">
              <a:extLst>
                <a:ext uri="{FF2B5EF4-FFF2-40B4-BE49-F238E27FC236}">
                  <a16:creationId xmlns:a16="http://schemas.microsoft.com/office/drawing/2014/main" id="{7F0C638B-10A8-95BE-1FD2-B3CD7A1AD2F3}"/>
                </a:ext>
              </a:extLst>
            </p:cNvPr>
            <p:cNvSpPr/>
            <p:nvPr/>
          </p:nvSpPr>
          <p:spPr>
            <a:xfrm>
              <a:off x="-36513" y="2486025"/>
              <a:ext cx="2087563"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p>
          </p:txBody>
        </p:sp>
        <p:sp>
          <p:nvSpPr>
            <p:cNvPr id="54" name="Cloud Callout 53">
              <a:extLst>
                <a:ext uri="{FF2B5EF4-FFF2-40B4-BE49-F238E27FC236}">
                  <a16:creationId xmlns:a16="http://schemas.microsoft.com/office/drawing/2014/main" id="{AAF32434-838F-EE28-4120-2EDA301A96E1}"/>
                </a:ext>
              </a:extLst>
            </p:cNvPr>
            <p:cNvSpPr/>
            <p:nvPr/>
          </p:nvSpPr>
          <p:spPr>
            <a:xfrm flipH="1">
              <a:off x="3995737" y="2446338"/>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3. Reporting Rationalised</a:t>
              </a:r>
            </a:p>
          </p:txBody>
        </p:sp>
      </p:grpSp>
      <p:cxnSp>
        <p:nvCxnSpPr>
          <p:cNvPr id="56" name="Straight Connector 55">
            <a:extLst>
              <a:ext uri="{FF2B5EF4-FFF2-40B4-BE49-F238E27FC236}">
                <a16:creationId xmlns:a16="http://schemas.microsoft.com/office/drawing/2014/main" id="{F3A7211F-D458-C0B3-44C9-E8AF6E68DA58}"/>
              </a:ext>
            </a:extLst>
          </p:cNvPr>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878D63B-9461-675F-AA1F-A3FBF86D91CE}"/>
              </a:ext>
            </a:extLst>
          </p:cNvPr>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B1116A-EC65-DFC1-CD26-23D100625EBC}"/>
              </a:ext>
            </a:extLst>
          </p:cNvPr>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19EEC7-29CA-43C6-4C93-6589B65499AF}"/>
              </a:ext>
            </a:extLst>
          </p:cNvPr>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0FF4F43-A3F4-4911-EAC3-6C264B6E0A5B}"/>
              </a:ext>
            </a:extLst>
          </p:cNvPr>
          <p:cNvGrpSpPr/>
          <p:nvPr/>
        </p:nvGrpSpPr>
        <p:grpSpPr>
          <a:xfrm>
            <a:off x="1487488" y="3584433"/>
            <a:ext cx="6521451" cy="641350"/>
            <a:chOff x="-36513" y="3584433"/>
            <a:chExt cx="6521451" cy="641350"/>
          </a:xfrm>
        </p:grpSpPr>
        <p:sp>
          <p:nvSpPr>
            <p:cNvPr id="49" name="Cloud Callout 48">
              <a:extLst>
                <a:ext uri="{FF2B5EF4-FFF2-40B4-BE49-F238E27FC236}">
                  <a16:creationId xmlns:a16="http://schemas.microsoft.com/office/drawing/2014/main" id="{2CF8DCF3-6FB1-7F0C-0B35-7F64C9791F2E}"/>
                </a:ext>
              </a:extLst>
            </p:cNvPr>
            <p:cNvSpPr/>
            <p:nvPr/>
          </p:nvSpPr>
          <p:spPr>
            <a:xfrm>
              <a:off x="-36513" y="3638550"/>
              <a:ext cx="2087563" cy="468313"/>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Operations</a:t>
              </a:r>
            </a:p>
          </p:txBody>
        </p:sp>
        <p:sp>
          <p:nvSpPr>
            <p:cNvPr id="69" name="Cloud Callout 68">
              <a:extLst>
                <a:ext uri="{FF2B5EF4-FFF2-40B4-BE49-F238E27FC236}">
                  <a16:creationId xmlns:a16="http://schemas.microsoft.com/office/drawing/2014/main" id="{6E83D093-2F2F-32D1-5364-B605AC7EB3D9}"/>
                </a:ext>
              </a:extLst>
            </p:cNvPr>
            <p:cNvSpPr/>
            <p:nvPr/>
          </p:nvSpPr>
          <p:spPr>
            <a:xfrm flipH="1">
              <a:off x="4033574" y="3584433"/>
              <a:ext cx="2451364" cy="641350"/>
            </a:xfrm>
            <a:prstGeom prst="cloudCallout">
              <a:avLst>
                <a:gd name="adj1" fmla="val 47194"/>
                <a:gd name="adj2" fmla="val -843"/>
              </a:avLst>
            </a:prstGeom>
            <a:solidFill>
              <a:schemeClr val="tx2">
                <a:lumMod val="60000"/>
                <a:lumOff val="40000"/>
              </a:schemeClr>
            </a:solidFill>
            <a:ln w="317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5. Tasks Rationalised</a:t>
              </a:r>
            </a:p>
          </p:txBody>
        </p:sp>
      </p:grpSp>
      <p:grpSp>
        <p:nvGrpSpPr>
          <p:cNvPr id="46" name="Group 45">
            <a:extLst>
              <a:ext uri="{FF2B5EF4-FFF2-40B4-BE49-F238E27FC236}">
                <a16:creationId xmlns:a16="http://schemas.microsoft.com/office/drawing/2014/main" id="{1415D475-BC47-13A2-ABFD-9D82D2E3C578}"/>
              </a:ext>
            </a:extLst>
          </p:cNvPr>
          <p:cNvGrpSpPr/>
          <p:nvPr/>
        </p:nvGrpSpPr>
        <p:grpSpPr>
          <a:xfrm>
            <a:off x="1487488" y="4159919"/>
            <a:ext cx="6537371" cy="641350"/>
            <a:chOff x="-36513" y="4159919"/>
            <a:chExt cx="6537371" cy="641350"/>
          </a:xfrm>
        </p:grpSpPr>
        <p:sp>
          <p:nvSpPr>
            <p:cNvPr id="50" name="Cloud Callout 49">
              <a:extLst>
                <a:ext uri="{FF2B5EF4-FFF2-40B4-BE49-F238E27FC236}">
                  <a16:creationId xmlns:a16="http://schemas.microsoft.com/office/drawing/2014/main" id="{EE180CEE-4697-FA96-C795-294D06C94E35}"/>
                </a:ext>
              </a:extLst>
            </p:cNvPr>
            <p:cNvSpPr/>
            <p:nvPr/>
          </p:nvSpPr>
          <p:spPr>
            <a:xfrm>
              <a:off x="-36513" y="4213225"/>
              <a:ext cx="2087563" cy="469900"/>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Resources</a:t>
              </a:r>
            </a:p>
          </p:txBody>
        </p:sp>
        <p:sp>
          <p:nvSpPr>
            <p:cNvPr id="70" name="Cloud Callout 69">
              <a:extLst>
                <a:ext uri="{FF2B5EF4-FFF2-40B4-BE49-F238E27FC236}">
                  <a16:creationId xmlns:a16="http://schemas.microsoft.com/office/drawing/2014/main" id="{4B6427D3-191A-FEEE-E503-68465518176B}"/>
                </a:ext>
              </a:extLst>
            </p:cNvPr>
            <p:cNvSpPr/>
            <p:nvPr/>
          </p:nvSpPr>
          <p:spPr>
            <a:xfrm flipH="1">
              <a:off x="4049494" y="4159919"/>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6. Data Rationalised</a:t>
              </a:r>
            </a:p>
          </p:txBody>
        </p:sp>
      </p:grpSp>
      <p:grpSp>
        <p:nvGrpSpPr>
          <p:cNvPr id="55" name="Group 54">
            <a:extLst>
              <a:ext uri="{FF2B5EF4-FFF2-40B4-BE49-F238E27FC236}">
                <a16:creationId xmlns:a16="http://schemas.microsoft.com/office/drawing/2014/main" id="{9FCA02BE-5ED6-B97F-2744-4686B6119D61}"/>
              </a:ext>
            </a:extLst>
          </p:cNvPr>
          <p:cNvGrpSpPr/>
          <p:nvPr/>
        </p:nvGrpSpPr>
        <p:grpSpPr>
          <a:xfrm>
            <a:off x="1487488" y="4721756"/>
            <a:ext cx="6539643" cy="641350"/>
            <a:chOff x="-36513" y="4721756"/>
            <a:chExt cx="6539643" cy="641350"/>
          </a:xfrm>
        </p:grpSpPr>
        <p:sp>
          <p:nvSpPr>
            <p:cNvPr id="51" name="Cloud Callout 50">
              <a:extLst>
                <a:ext uri="{FF2B5EF4-FFF2-40B4-BE49-F238E27FC236}">
                  <a16:creationId xmlns:a16="http://schemas.microsoft.com/office/drawing/2014/main" id="{B012583A-FB0D-6035-7D09-AF138F20B33E}"/>
                </a:ext>
              </a:extLst>
            </p:cNvPr>
            <p:cNvSpPr/>
            <p:nvPr/>
          </p:nvSpPr>
          <p:spPr>
            <a:xfrm>
              <a:off x="-36513" y="47894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Application</a:t>
              </a:r>
            </a:p>
          </p:txBody>
        </p:sp>
        <p:sp>
          <p:nvSpPr>
            <p:cNvPr id="71" name="Cloud Callout 70">
              <a:extLst>
                <a:ext uri="{FF2B5EF4-FFF2-40B4-BE49-F238E27FC236}">
                  <a16:creationId xmlns:a16="http://schemas.microsoft.com/office/drawing/2014/main" id="{5BF9658C-A18F-5E37-173B-A3EBA75E7AC6}"/>
                </a:ext>
              </a:extLst>
            </p:cNvPr>
            <p:cNvSpPr/>
            <p:nvPr/>
          </p:nvSpPr>
          <p:spPr>
            <a:xfrm flipH="1">
              <a:off x="4051766" y="4721756"/>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7. Data Flows Rationalised</a:t>
              </a:r>
            </a:p>
          </p:txBody>
        </p:sp>
      </p:grpSp>
      <p:cxnSp>
        <p:nvCxnSpPr>
          <p:cNvPr id="72" name="Straight Connector 71">
            <a:extLst>
              <a:ext uri="{FF2B5EF4-FFF2-40B4-BE49-F238E27FC236}">
                <a16:creationId xmlns:a16="http://schemas.microsoft.com/office/drawing/2014/main" id="{9B55F051-E00F-8F3E-D499-52991BD359BA}"/>
              </a:ext>
            </a:extLst>
          </p:cNvPr>
          <p:cNvCxnSpPr/>
          <p:nvPr/>
        </p:nvCxnSpPr>
        <p:spPr>
          <a:xfrm>
            <a:off x="3730366" y="5303699"/>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2D50F61-35DD-E5F7-1AC5-3ADDCCE6895D}"/>
              </a:ext>
            </a:extLst>
          </p:cNvPr>
          <p:cNvGrpSpPr/>
          <p:nvPr/>
        </p:nvGrpSpPr>
        <p:grpSpPr>
          <a:xfrm>
            <a:off x="1487488" y="5283592"/>
            <a:ext cx="6528271" cy="641350"/>
            <a:chOff x="-36513" y="5283592"/>
            <a:chExt cx="6528271" cy="641350"/>
          </a:xfrm>
        </p:grpSpPr>
        <p:sp>
          <p:nvSpPr>
            <p:cNvPr id="52" name="Cloud Callout 51">
              <a:extLst>
                <a:ext uri="{FF2B5EF4-FFF2-40B4-BE49-F238E27FC236}">
                  <a16:creationId xmlns:a16="http://schemas.microsoft.com/office/drawing/2014/main" id="{7C67F8A4-077F-5758-864C-170BB90C4FC3}"/>
                </a:ext>
              </a:extLst>
            </p:cNvPr>
            <p:cNvSpPr/>
            <p:nvPr/>
          </p:nvSpPr>
          <p:spPr>
            <a:xfrm>
              <a:off x="-36513" y="54022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Infrastructure</a:t>
              </a:r>
            </a:p>
          </p:txBody>
        </p:sp>
        <p:sp>
          <p:nvSpPr>
            <p:cNvPr id="73" name="Cloud Callout 72">
              <a:extLst>
                <a:ext uri="{FF2B5EF4-FFF2-40B4-BE49-F238E27FC236}">
                  <a16:creationId xmlns:a16="http://schemas.microsoft.com/office/drawing/2014/main" id="{4F889FEE-7FB0-B45E-245F-6170FEEBAC07}"/>
                </a:ext>
              </a:extLst>
            </p:cNvPr>
            <p:cNvSpPr/>
            <p:nvPr/>
          </p:nvSpPr>
          <p:spPr>
            <a:xfrm flipH="1">
              <a:off x="4040394" y="5283592"/>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8. Simplified Effective SOA</a:t>
              </a:r>
            </a:p>
          </p:txBody>
        </p:sp>
      </p:grpSp>
      <p:grpSp>
        <p:nvGrpSpPr>
          <p:cNvPr id="4" name="Group 3">
            <a:extLst>
              <a:ext uri="{FF2B5EF4-FFF2-40B4-BE49-F238E27FC236}">
                <a16:creationId xmlns:a16="http://schemas.microsoft.com/office/drawing/2014/main" id="{2669FCA5-D604-DAF6-7B8E-D211590334F1}"/>
              </a:ext>
            </a:extLst>
          </p:cNvPr>
          <p:cNvGrpSpPr/>
          <p:nvPr/>
        </p:nvGrpSpPr>
        <p:grpSpPr>
          <a:xfrm>
            <a:off x="1487487" y="1874839"/>
            <a:ext cx="6511924" cy="642937"/>
            <a:chOff x="-36513" y="1874838"/>
            <a:chExt cx="6511924" cy="642937"/>
          </a:xfrm>
        </p:grpSpPr>
        <p:sp>
          <p:nvSpPr>
            <p:cNvPr id="75" name="Cloud Callout 74">
              <a:extLst>
                <a:ext uri="{FF2B5EF4-FFF2-40B4-BE49-F238E27FC236}">
                  <a16:creationId xmlns:a16="http://schemas.microsoft.com/office/drawing/2014/main" id="{CB09D55A-C551-8542-847D-DF83D1788835}"/>
                </a:ext>
              </a:extLst>
            </p:cNvPr>
            <p:cNvSpPr/>
            <p:nvPr/>
          </p:nvSpPr>
          <p:spPr>
            <a:xfrm>
              <a:off x="-36513" y="19097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p>
          </p:txBody>
        </p:sp>
        <p:sp>
          <p:nvSpPr>
            <p:cNvPr id="81" name="Cloud Callout 80">
              <a:extLst>
                <a:ext uri="{FF2B5EF4-FFF2-40B4-BE49-F238E27FC236}">
                  <a16:creationId xmlns:a16="http://schemas.microsoft.com/office/drawing/2014/main" id="{5BA683D4-6596-6620-7025-978CFCAA0597}"/>
                </a:ext>
              </a:extLst>
            </p:cNvPr>
            <p:cNvSpPr/>
            <p:nvPr/>
          </p:nvSpPr>
          <p:spPr>
            <a:xfrm flipH="1">
              <a:off x="3995737" y="1874838"/>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2. Business Capabilities</a:t>
              </a:r>
            </a:p>
          </p:txBody>
        </p:sp>
      </p:grpSp>
      <p:grpSp>
        <p:nvGrpSpPr>
          <p:cNvPr id="62" name="Group 61">
            <a:extLst>
              <a:ext uri="{FF2B5EF4-FFF2-40B4-BE49-F238E27FC236}">
                <a16:creationId xmlns:a16="http://schemas.microsoft.com/office/drawing/2014/main" id="{F17A2BD2-4661-652B-6E67-3F136CA7DC70}"/>
              </a:ext>
            </a:extLst>
          </p:cNvPr>
          <p:cNvGrpSpPr/>
          <p:nvPr/>
        </p:nvGrpSpPr>
        <p:grpSpPr>
          <a:xfrm>
            <a:off x="1462088" y="936625"/>
            <a:ext cx="10729911" cy="5869856"/>
            <a:chOff x="-61913" y="936625"/>
            <a:chExt cx="10729911" cy="5869856"/>
          </a:xfrm>
        </p:grpSpPr>
        <p:grpSp>
          <p:nvGrpSpPr>
            <p:cNvPr id="61" name="Group 60">
              <a:extLst>
                <a:ext uri="{FF2B5EF4-FFF2-40B4-BE49-F238E27FC236}">
                  <a16:creationId xmlns:a16="http://schemas.microsoft.com/office/drawing/2014/main" id="{DDB5D488-3F3E-1949-19A2-2553C11A21BC}"/>
                </a:ext>
              </a:extLst>
            </p:cNvPr>
            <p:cNvGrpSpPr/>
            <p:nvPr/>
          </p:nvGrpSpPr>
          <p:grpSpPr>
            <a:xfrm>
              <a:off x="-61913" y="936625"/>
              <a:ext cx="10729911" cy="5869856"/>
              <a:chOff x="-61913" y="936625"/>
              <a:chExt cx="10729911" cy="5869856"/>
            </a:xfrm>
          </p:grpSpPr>
          <p:sp>
            <p:nvSpPr>
              <p:cNvPr id="27" name="Cloud Callout 26">
                <a:extLst>
                  <a:ext uri="{FF2B5EF4-FFF2-40B4-BE49-F238E27FC236}">
                    <a16:creationId xmlns:a16="http://schemas.microsoft.com/office/drawing/2014/main" id="{6372CE32-08A9-034F-30E1-0259EAE8D683}"/>
                  </a:ext>
                </a:extLst>
              </p:cNvPr>
              <p:cNvSpPr/>
              <p:nvPr/>
            </p:nvSpPr>
            <p:spPr>
              <a:xfrm>
                <a:off x="6651625" y="936625"/>
                <a:ext cx="4016373" cy="5869856"/>
              </a:xfrm>
              <a:prstGeom prst="cloudCallout">
                <a:avLst>
                  <a:gd name="adj1" fmla="val 107624"/>
                  <a:gd name="adj2" fmla="val -1057"/>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DATA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ARCHITECTURE</a:t>
                </a:r>
              </a:p>
            </p:txBody>
          </p:sp>
          <p:sp>
            <p:nvSpPr>
              <p:cNvPr id="45" name="Cloud Callout 44">
                <a:extLst>
                  <a:ext uri="{FF2B5EF4-FFF2-40B4-BE49-F238E27FC236}">
                    <a16:creationId xmlns:a16="http://schemas.microsoft.com/office/drawing/2014/main" id="{FE2C8F78-EC4C-7E94-ADA1-762316935C89}"/>
                  </a:ext>
                </a:extLst>
              </p:cNvPr>
              <p:cNvSpPr/>
              <p:nvPr/>
            </p:nvSpPr>
            <p:spPr>
              <a:xfrm>
                <a:off x="-61913" y="1365250"/>
                <a:ext cx="2089151"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p:txBody>
          </p:sp>
          <p:sp>
            <p:nvSpPr>
              <p:cNvPr id="53" name="Cloud Callout 52">
                <a:extLst>
                  <a:ext uri="{FF2B5EF4-FFF2-40B4-BE49-F238E27FC236}">
                    <a16:creationId xmlns:a16="http://schemas.microsoft.com/office/drawing/2014/main" id="{01D07761-9880-FB4F-46CF-742F0FBEBE94}"/>
                  </a:ext>
                </a:extLst>
              </p:cNvPr>
              <p:cNvSpPr/>
              <p:nvPr/>
            </p:nvSpPr>
            <p:spPr>
              <a:xfrm>
                <a:off x="-36513" y="6013450"/>
                <a:ext cx="2087563" cy="4699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p>
            </p:txBody>
          </p:sp>
        </p:grpSp>
        <p:sp>
          <p:nvSpPr>
            <p:cNvPr id="74" name="Cloud Callout 73">
              <a:extLst>
                <a:ext uri="{FF2B5EF4-FFF2-40B4-BE49-F238E27FC236}">
                  <a16:creationId xmlns:a16="http://schemas.microsoft.com/office/drawing/2014/main" id="{883C6C46-8867-ED59-8884-B73017031006}"/>
                </a:ext>
              </a:extLst>
            </p:cNvPr>
            <p:cNvSpPr/>
            <p:nvPr/>
          </p:nvSpPr>
          <p:spPr>
            <a:xfrm flipH="1">
              <a:off x="4005262" y="1287690"/>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1. Business Value Chain</a:t>
              </a:r>
            </a:p>
          </p:txBody>
        </p:sp>
      </p:grpSp>
      <p:sp>
        <p:nvSpPr>
          <p:cNvPr id="63" name="Rectangle: Rounded Corners 62">
            <a:extLst>
              <a:ext uri="{FF2B5EF4-FFF2-40B4-BE49-F238E27FC236}">
                <a16:creationId xmlns:a16="http://schemas.microsoft.com/office/drawing/2014/main" id="{1884DD39-7597-B39B-22B5-3F30E0E4CE66}"/>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64" name="Rectangle: Rounded Corners 63">
            <a:extLst>
              <a:ext uri="{FF2B5EF4-FFF2-40B4-BE49-F238E27FC236}">
                <a16:creationId xmlns:a16="http://schemas.microsoft.com/office/drawing/2014/main" id="{FE8F9BC0-9535-4FA4-44DA-F6BF5DC862A9}"/>
              </a:ext>
            </a:extLst>
          </p:cNvPr>
          <p:cNvSpPr/>
          <p:nvPr/>
        </p:nvSpPr>
        <p:spPr>
          <a:xfrm rot="16200000">
            <a:off x="-2288212" y="3600211"/>
            <a:ext cx="5195661"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22351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4. Time, Control, Delivery, Cost &amp; Effort Considerations</a:t>
            </a:r>
            <a:br>
              <a:rPr lang="en-ZA" dirty="0"/>
            </a:br>
            <a:endParaRPr lang="en-ZA" sz="2000" dirty="0"/>
          </a:p>
        </p:txBody>
      </p:sp>
    </p:spTree>
    <p:extLst>
      <p:ext uri="{BB962C8B-B14F-4D97-AF65-F5344CB8AC3E}">
        <p14:creationId xmlns:p14="http://schemas.microsoft.com/office/powerpoint/2010/main" val="417638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58336-BA4F-AE39-5DFC-3110A9135E63}"/>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C4DD669F-D532-8A71-5C11-0B8525C8E715}"/>
              </a:ext>
            </a:extLst>
          </p:cNvPr>
          <p:cNvGrpSpPr/>
          <p:nvPr/>
        </p:nvGrpSpPr>
        <p:grpSpPr>
          <a:xfrm>
            <a:off x="1730422" y="1425389"/>
            <a:ext cx="8558293" cy="5210175"/>
            <a:chOff x="206421" y="1425388"/>
            <a:chExt cx="8558293" cy="5210175"/>
          </a:xfrm>
        </p:grpSpPr>
        <p:grpSp>
          <p:nvGrpSpPr>
            <p:cNvPr id="37" name="Group 1">
              <a:extLst>
                <a:ext uri="{FF2B5EF4-FFF2-40B4-BE49-F238E27FC236}">
                  <a16:creationId xmlns:a16="http://schemas.microsoft.com/office/drawing/2014/main" id="{49E8CF53-1433-BD3C-835D-6EA3AE51ED10}"/>
                </a:ext>
              </a:extLst>
            </p:cNvPr>
            <p:cNvGrpSpPr>
              <a:grpSpLocks/>
            </p:cNvGrpSpPr>
            <p:nvPr/>
          </p:nvGrpSpPr>
          <p:grpSpPr bwMode="auto">
            <a:xfrm>
              <a:off x="206422" y="1425388"/>
              <a:ext cx="8558292" cy="5210175"/>
              <a:chOff x="2171700" y="1550988"/>
              <a:chExt cx="6972300" cy="5210175"/>
            </a:xfrm>
          </p:grpSpPr>
          <p:pic>
            <p:nvPicPr>
              <p:cNvPr id="42" name="Picture 3">
                <a:extLst>
                  <a:ext uri="{FF2B5EF4-FFF2-40B4-BE49-F238E27FC236}">
                    <a16:creationId xmlns:a16="http://schemas.microsoft.com/office/drawing/2014/main" id="{E26CF605-38ED-ABEC-9D8F-70754E8E5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a:extLst>
                  <a:ext uri="{FF2B5EF4-FFF2-40B4-BE49-F238E27FC236}">
                    <a16:creationId xmlns:a16="http://schemas.microsoft.com/office/drawing/2014/main" id="{144B42EC-7418-F705-D4A9-B4A7F905F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a:extLst>
                <a:ext uri="{FF2B5EF4-FFF2-40B4-BE49-F238E27FC236}">
                  <a16:creationId xmlns:a16="http://schemas.microsoft.com/office/drawing/2014/main" id="{6396DA9F-018E-57D7-A652-246A1F288909}"/>
                </a:ext>
              </a:extLst>
            </p:cNvPr>
            <p:cNvGrpSpPr/>
            <p:nvPr/>
          </p:nvGrpSpPr>
          <p:grpSpPr>
            <a:xfrm>
              <a:off x="2241203" y="1425388"/>
              <a:ext cx="6523511" cy="5201665"/>
              <a:chOff x="0" y="0"/>
              <a:chExt cx="6702877" cy="5191125"/>
            </a:xfrm>
          </p:grpSpPr>
          <p:sp>
            <p:nvSpPr>
              <p:cNvPr id="40" name="Rectangle 39">
                <a:extLst>
                  <a:ext uri="{FF2B5EF4-FFF2-40B4-BE49-F238E27FC236}">
                    <a16:creationId xmlns:a16="http://schemas.microsoft.com/office/drawing/2014/main" id="{4537A1DF-6E1A-2EC3-2535-952384B050B7}"/>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1" name="Oval 40">
                <a:extLst>
                  <a:ext uri="{FF2B5EF4-FFF2-40B4-BE49-F238E27FC236}">
                    <a16:creationId xmlns:a16="http://schemas.microsoft.com/office/drawing/2014/main" id="{8D394C98-B05A-F3F9-DECA-61ED3DF4F839}"/>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39" name="Rectangle 38">
              <a:extLst>
                <a:ext uri="{FF2B5EF4-FFF2-40B4-BE49-F238E27FC236}">
                  <a16:creationId xmlns:a16="http://schemas.microsoft.com/office/drawing/2014/main" id="{BA0889A3-C307-D806-5719-D70833498C79}"/>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8" name="Group 7">
            <a:extLst>
              <a:ext uri="{FF2B5EF4-FFF2-40B4-BE49-F238E27FC236}">
                <a16:creationId xmlns:a16="http://schemas.microsoft.com/office/drawing/2014/main" id="{8434CCC1-FE22-C46C-4530-E0AEEF772054}"/>
              </a:ext>
            </a:extLst>
          </p:cNvPr>
          <p:cNvGrpSpPr/>
          <p:nvPr/>
        </p:nvGrpSpPr>
        <p:grpSpPr>
          <a:xfrm>
            <a:off x="6888679" y="1517356"/>
            <a:ext cx="1433946" cy="5051589"/>
            <a:chOff x="3018314" y="0"/>
            <a:chExt cx="1433946" cy="7175435"/>
          </a:xfrm>
        </p:grpSpPr>
        <p:cxnSp>
          <p:nvCxnSpPr>
            <p:cNvPr id="9" name="Straight Connector 8">
              <a:extLst>
                <a:ext uri="{FF2B5EF4-FFF2-40B4-BE49-F238E27FC236}">
                  <a16:creationId xmlns:a16="http://schemas.microsoft.com/office/drawing/2014/main" id="{22A7F2F9-D2A4-AAC2-CE98-F2D281A9D832}"/>
                </a:ext>
              </a:extLst>
            </p:cNvPr>
            <p:cNvCxnSpPr/>
            <p:nvPr/>
          </p:nvCxnSpPr>
          <p:spPr>
            <a:xfrm flipH="1" flipV="1">
              <a:off x="3052952" y="113078"/>
              <a:ext cx="103909" cy="69099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D8C40EE7-5C0C-5D71-4E78-1AF74E3CFB27}"/>
                </a:ext>
              </a:extLst>
            </p:cNvPr>
            <p:cNvSpPr/>
            <p:nvPr/>
          </p:nvSpPr>
          <p:spPr>
            <a:xfrm>
              <a:off x="3018314" y="0"/>
              <a:ext cx="1298864" cy="54603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sp>
          <p:nvSpPr>
            <p:cNvPr id="11" name="Right Arrow 10">
              <a:extLst>
                <a:ext uri="{FF2B5EF4-FFF2-40B4-BE49-F238E27FC236}">
                  <a16:creationId xmlns:a16="http://schemas.microsoft.com/office/drawing/2014/main" id="{246D8197-D5C5-2E5F-D257-BF86C56CBE46}"/>
                </a:ext>
              </a:extLst>
            </p:cNvPr>
            <p:cNvSpPr/>
            <p:nvPr/>
          </p:nvSpPr>
          <p:spPr>
            <a:xfrm>
              <a:off x="3153396" y="6594135"/>
              <a:ext cx="1298864" cy="5813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grpSp>
      <p:grpSp>
        <p:nvGrpSpPr>
          <p:cNvPr id="4" name="Group 3">
            <a:extLst>
              <a:ext uri="{FF2B5EF4-FFF2-40B4-BE49-F238E27FC236}">
                <a16:creationId xmlns:a16="http://schemas.microsoft.com/office/drawing/2014/main" id="{A8B33F2C-0EE5-DEB0-BF0B-24940D41816E}"/>
              </a:ext>
            </a:extLst>
          </p:cNvPr>
          <p:cNvGrpSpPr/>
          <p:nvPr/>
        </p:nvGrpSpPr>
        <p:grpSpPr>
          <a:xfrm>
            <a:off x="4966589" y="-274767"/>
            <a:ext cx="4004212" cy="8766711"/>
            <a:chOff x="3442589" y="-274767"/>
            <a:chExt cx="4004212" cy="8766711"/>
          </a:xfrm>
        </p:grpSpPr>
        <p:cxnSp>
          <p:nvCxnSpPr>
            <p:cNvPr id="27" name="Straight Connector 26">
              <a:extLst>
                <a:ext uri="{FF2B5EF4-FFF2-40B4-BE49-F238E27FC236}">
                  <a16:creationId xmlns:a16="http://schemas.microsoft.com/office/drawing/2014/main" id="{60D26F76-5C3E-585B-797D-90A0CB69BB40}"/>
                </a:ext>
              </a:extLst>
            </p:cNvPr>
            <p:cNvCxnSpPr/>
            <p:nvPr/>
          </p:nvCxnSpPr>
          <p:spPr>
            <a:xfrm flipH="1" flipV="1">
              <a:off x="3619482" y="-274766"/>
              <a:ext cx="3827319" cy="87667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50257E-2518-03DC-DEBE-FB298BCC71D6}"/>
                </a:ext>
              </a:extLst>
            </p:cNvPr>
            <p:cNvCxnSpPr/>
            <p:nvPr/>
          </p:nvCxnSpPr>
          <p:spPr>
            <a:xfrm flipV="1">
              <a:off x="3442589" y="-274767"/>
              <a:ext cx="3976997" cy="875929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F10B814-1A77-E369-8779-AA4CA07DCA4A}"/>
              </a:ext>
            </a:extLst>
          </p:cNvPr>
          <p:cNvGrpSpPr/>
          <p:nvPr/>
        </p:nvGrpSpPr>
        <p:grpSpPr>
          <a:xfrm>
            <a:off x="2674404" y="-391045"/>
            <a:ext cx="8779300" cy="8882989"/>
            <a:chOff x="1150404" y="-391045"/>
            <a:chExt cx="8779300" cy="8882989"/>
          </a:xfrm>
        </p:grpSpPr>
        <p:cxnSp>
          <p:nvCxnSpPr>
            <p:cNvPr id="29" name="Straight Connector 28">
              <a:extLst>
                <a:ext uri="{FF2B5EF4-FFF2-40B4-BE49-F238E27FC236}">
                  <a16:creationId xmlns:a16="http://schemas.microsoft.com/office/drawing/2014/main" id="{6183F398-DF32-AA2B-1BF6-1E50C0459DE1}"/>
                </a:ext>
              </a:extLst>
            </p:cNvPr>
            <p:cNvCxnSpPr/>
            <p:nvPr/>
          </p:nvCxnSpPr>
          <p:spPr>
            <a:xfrm flipV="1">
              <a:off x="1150404" y="-391045"/>
              <a:ext cx="8547759" cy="884835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3BBAD4C-4092-ACE2-E5E4-559DAB8BBDDF}"/>
                </a:ext>
              </a:extLst>
            </p:cNvPr>
            <p:cNvCxnSpPr/>
            <p:nvPr/>
          </p:nvCxnSpPr>
          <p:spPr>
            <a:xfrm>
              <a:off x="1150404" y="-336617"/>
              <a:ext cx="8779300" cy="882856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56895C3-BFA7-14E2-9500-57AE77633D9E}"/>
              </a:ext>
            </a:extLst>
          </p:cNvPr>
          <p:cNvGrpSpPr/>
          <p:nvPr/>
        </p:nvGrpSpPr>
        <p:grpSpPr>
          <a:xfrm>
            <a:off x="279548" y="-274367"/>
            <a:ext cx="13426539" cy="8766311"/>
            <a:chOff x="-1244453" y="-274367"/>
            <a:chExt cx="13426539" cy="8766311"/>
          </a:xfrm>
        </p:grpSpPr>
        <p:cxnSp>
          <p:nvCxnSpPr>
            <p:cNvPr id="31" name="Straight Connector 30">
              <a:extLst>
                <a:ext uri="{FF2B5EF4-FFF2-40B4-BE49-F238E27FC236}">
                  <a16:creationId xmlns:a16="http://schemas.microsoft.com/office/drawing/2014/main" id="{CA155330-992E-CEFB-8EDF-8D141E7FE116}"/>
                </a:ext>
              </a:extLst>
            </p:cNvPr>
            <p:cNvCxnSpPr/>
            <p:nvPr/>
          </p:nvCxnSpPr>
          <p:spPr>
            <a:xfrm>
              <a:off x="-964889" y="-261160"/>
              <a:ext cx="13146975" cy="873207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2A9373D-4F75-E072-FCCD-39654EEA009B}"/>
                </a:ext>
              </a:extLst>
            </p:cNvPr>
            <p:cNvCxnSpPr/>
            <p:nvPr/>
          </p:nvCxnSpPr>
          <p:spPr>
            <a:xfrm flipH="1">
              <a:off x="-1244453" y="-274367"/>
              <a:ext cx="13032295" cy="8766311"/>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EF49BEED-6B04-21FE-6D6F-9C801E74F531}"/>
              </a:ext>
            </a:extLst>
          </p:cNvPr>
          <p:cNvGrpSpPr/>
          <p:nvPr/>
        </p:nvGrpSpPr>
        <p:grpSpPr>
          <a:xfrm>
            <a:off x="6507909" y="-288373"/>
            <a:ext cx="936381" cy="8780317"/>
            <a:chOff x="4983908" y="-288373"/>
            <a:chExt cx="936381" cy="8780317"/>
          </a:xfrm>
        </p:grpSpPr>
        <p:cxnSp>
          <p:nvCxnSpPr>
            <p:cNvPr id="33" name="Straight Connector 32">
              <a:extLst>
                <a:ext uri="{FF2B5EF4-FFF2-40B4-BE49-F238E27FC236}">
                  <a16:creationId xmlns:a16="http://schemas.microsoft.com/office/drawing/2014/main" id="{64719B5D-D082-8E8A-B60F-EC2AE3DD3C76}"/>
                </a:ext>
              </a:extLst>
            </p:cNvPr>
            <p:cNvCxnSpPr/>
            <p:nvPr/>
          </p:nvCxnSpPr>
          <p:spPr>
            <a:xfrm flipH="1" flipV="1">
              <a:off x="4983908" y="-288373"/>
              <a:ext cx="936381"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275C5E-09FA-18D5-9E1A-6AFE5F024F5E}"/>
                </a:ext>
              </a:extLst>
            </p:cNvPr>
            <p:cNvCxnSpPr/>
            <p:nvPr/>
          </p:nvCxnSpPr>
          <p:spPr>
            <a:xfrm flipV="1">
              <a:off x="5019744" y="-288373"/>
              <a:ext cx="872130"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FB045A8-E196-37FB-6593-4A0644A6A6B9}"/>
              </a:ext>
            </a:extLst>
          </p:cNvPr>
          <p:cNvGrpSpPr/>
          <p:nvPr/>
        </p:nvGrpSpPr>
        <p:grpSpPr>
          <a:xfrm>
            <a:off x="3870366" y="3639294"/>
            <a:ext cx="6089007" cy="723900"/>
            <a:chOff x="0" y="2220415"/>
            <a:chExt cx="17199035" cy="723900"/>
          </a:xfrm>
        </p:grpSpPr>
        <p:cxnSp>
          <p:nvCxnSpPr>
            <p:cNvPr id="13" name="Straight Connector 12">
              <a:extLst>
                <a:ext uri="{FF2B5EF4-FFF2-40B4-BE49-F238E27FC236}">
                  <a16:creationId xmlns:a16="http://schemas.microsoft.com/office/drawing/2014/main" id="{A1EC2254-3999-1AEE-C968-31390C66473B}"/>
                </a:ext>
              </a:extLst>
            </p:cNvPr>
            <p:cNvCxnSpPr>
              <a:stCxn id="15" idx="1"/>
              <a:endCxn id="14" idx="1"/>
            </p:cNvCxnSpPr>
            <p:nvPr/>
          </p:nvCxnSpPr>
          <p:spPr>
            <a:xfrm flipV="1">
              <a:off x="3044742" y="2575438"/>
              <a:ext cx="10847385" cy="138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Arrow 13">
              <a:extLst>
                <a:ext uri="{FF2B5EF4-FFF2-40B4-BE49-F238E27FC236}">
                  <a16:creationId xmlns:a16="http://schemas.microsoft.com/office/drawing/2014/main" id="{47E1A040-C8DF-320B-C99C-9F22BE49D085}"/>
                </a:ext>
              </a:extLst>
            </p:cNvPr>
            <p:cNvSpPr/>
            <p:nvPr/>
          </p:nvSpPr>
          <p:spPr>
            <a:xfrm>
              <a:off x="13892128" y="2220415"/>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Future</a:t>
              </a:r>
            </a:p>
          </p:txBody>
        </p:sp>
        <p:sp>
          <p:nvSpPr>
            <p:cNvPr id="15" name="Right Arrow 14">
              <a:extLst>
                <a:ext uri="{FF2B5EF4-FFF2-40B4-BE49-F238E27FC236}">
                  <a16:creationId xmlns:a16="http://schemas.microsoft.com/office/drawing/2014/main" id="{19875F4C-A997-AE62-4D92-3305DD15B012}"/>
                </a:ext>
              </a:extLst>
            </p:cNvPr>
            <p:cNvSpPr/>
            <p:nvPr/>
          </p:nvSpPr>
          <p:spPr>
            <a:xfrm flipH="1">
              <a:off x="0" y="2234270"/>
              <a:ext cx="3044742"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  Past</a:t>
              </a:r>
            </a:p>
          </p:txBody>
        </p:sp>
      </p:grpSp>
      <p:sp>
        <p:nvSpPr>
          <p:cNvPr id="2" name="Title 1">
            <a:extLst>
              <a:ext uri="{FF2B5EF4-FFF2-40B4-BE49-F238E27FC236}">
                <a16:creationId xmlns:a16="http://schemas.microsoft.com/office/drawing/2014/main" id="{AC515D1D-51B7-0059-8AD7-64A08E0B2061}"/>
              </a:ext>
            </a:extLst>
          </p:cNvPr>
          <p:cNvSpPr>
            <a:spLocks noGrp="1"/>
          </p:cNvSpPr>
          <p:nvPr>
            <p:ph type="title"/>
          </p:nvPr>
        </p:nvSpPr>
        <p:spPr/>
        <p:txBody>
          <a:bodyPr/>
          <a:lstStyle/>
          <a:p>
            <a:r>
              <a:rPr lang="en-ZA" dirty="0"/>
              <a:t>Cost and Effort Architectures</a:t>
            </a:r>
          </a:p>
        </p:txBody>
      </p:sp>
      <p:sp>
        <p:nvSpPr>
          <p:cNvPr id="16" name="Title 1">
            <a:extLst>
              <a:ext uri="{FF2B5EF4-FFF2-40B4-BE49-F238E27FC236}">
                <a16:creationId xmlns:a16="http://schemas.microsoft.com/office/drawing/2014/main" id="{460E4326-08DF-1289-2892-1E95D1E3EEAF}"/>
              </a:ext>
            </a:extLst>
          </p:cNvPr>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a:extLst>
              <a:ext uri="{FF2B5EF4-FFF2-40B4-BE49-F238E27FC236}">
                <a16:creationId xmlns:a16="http://schemas.microsoft.com/office/drawing/2014/main" id="{B0EFF468-46B1-0D69-306B-76FE415953C1}"/>
              </a:ext>
            </a:extLst>
          </p:cNvPr>
          <p:cNvSpPr/>
          <p:nvPr/>
        </p:nvSpPr>
        <p:spPr>
          <a:xfrm>
            <a:off x="6893260" y="39170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5" name="Rectangle: Rounded Corners 4">
            <a:extLst>
              <a:ext uri="{FF2B5EF4-FFF2-40B4-BE49-F238E27FC236}">
                <a16:creationId xmlns:a16="http://schemas.microsoft.com/office/drawing/2014/main" id="{674F90E0-31CB-FE81-9F35-529AF8BD5B76}"/>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6" name="Rectangle: Rounded Corners 5">
            <a:extLst>
              <a:ext uri="{FF2B5EF4-FFF2-40B4-BE49-F238E27FC236}">
                <a16:creationId xmlns:a16="http://schemas.microsoft.com/office/drawing/2014/main" id="{18B6D1C0-BE21-350A-8204-6DF613021BAF}"/>
              </a:ext>
            </a:extLst>
          </p:cNvPr>
          <p:cNvSpPr/>
          <p:nvPr/>
        </p:nvSpPr>
        <p:spPr>
          <a:xfrm rot="16200000">
            <a:off x="-2295468" y="3745165"/>
            <a:ext cx="521017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34750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E74B4-6E2F-A16F-92CC-6DCD2B37F126}"/>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0E5F4576-CA46-F17D-5441-7DAD518EA013}"/>
              </a:ext>
            </a:extLst>
          </p:cNvPr>
          <p:cNvGrpSpPr/>
          <p:nvPr/>
        </p:nvGrpSpPr>
        <p:grpSpPr>
          <a:xfrm>
            <a:off x="1755675" y="1447203"/>
            <a:ext cx="8558293" cy="5210175"/>
            <a:chOff x="206421" y="1425388"/>
            <a:chExt cx="8558293" cy="5210175"/>
          </a:xfrm>
        </p:grpSpPr>
        <p:grpSp>
          <p:nvGrpSpPr>
            <p:cNvPr id="42" name="Group 1">
              <a:extLst>
                <a:ext uri="{FF2B5EF4-FFF2-40B4-BE49-F238E27FC236}">
                  <a16:creationId xmlns:a16="http://schemas.microsoft.com/office/drawing/2014/main" id="{5EE25ED2-2664-FEBE-96AA-4FDA1203D286}"/>
                </a:ext>
              </a:extLst>
            </p:cNvPr>
            <p:cNvGrpSpPr>
              <a:grpSpLocks/>
            </p:cNvGrpSpPr>
            <p:nvPr/>
          </p:nvGrpSpPr>
          <p:grpSpPr bwMode="auto">
            <a:xfrm>
              <a:off x="206422" y="1425388"/>
              <a:ext cx="8558292" cy="5210175"/>
              <a:chOff x="2171700" y="1550988"/>
              <a:chExt cx="6972300" cy="5210175"/>
            </a:xfrm>
          </p:grpSpPr>
          <p:pic>
            <p:nvPicPr>
              <p:cNvPr id="47" name="Picture 3">
                <a:extLst>
                  <a:ext uri="{FF2B5EF4-FFF2-40B4-BE49-F238E27FC236}">
                    <a16:creationId xmlns:a16="http://schemas.microsoft.com/office/drawing/2014/main" id="{A685915D-48C1-4A89-C214-E584CB3A3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a:extLst>
                  <a:ext uri="{FF2B5EF4-FFF2-40B4-BE49-F238E27FC236}">
                    <a16:creationId xmlns:a16="http://schemas.microsoft.com/office/drawing/2014/main" id="{69B46887-FCB1-0FD7-D0A3-8C9861A1D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42">
              <a:extLst>
                <a:ext uri="{FF2B5EF4-FFF2-40B4-BE49-F238E27FC236}">
                  <a16:creationId xmlns:a16="http://schemas.microsoft.com/office/drawing/2014/main" id="{D09E2713-FC8A-E624-E5A4-81390A9718E5}"/>
                </a:ext>
              </a:extLst>
            </p:cNvPr>
            <p:cNvGrpSpPr/>
            <p:nvPr/>
          </p:nvGrpSpPr>
          <p:grpSpPr>
            <a:xfrm>
              <a:off x="2241203" y="1425388"/>
              <a:ext cx="6523511" cy="5201665"/>
              <a:chOff x="0" y="0"/>
              <a:chExt cx="6702877" cy="5191125"/>
            </a:xfrm>
          </p:grpSpPr>
          <p:sp>
            <p:nvSpPr>
              <p:cNvPr id="45" name="Rectangle 44">
                <a:extLst>
                  <a:ext uri="{FF2B5EF4-FFF2-40B4-BE49-F238E27FC236}">
                    <a16:creationId xmlns:a16="http://schemas.microsoft.com/office/drawing/2014/main" id="{8E1D9BAD-A131-7D1C-49D6-D9520366A940}"/>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6" name="Oval 45">
                <a:extLst>
                  <a:ext uri="{FF2B5EF4-FFF2-40B4-BE49-F238E27FC236}">
                    <a16:creationId xmlns:a16="http://schemas.microsoft.com/office/drawing/2014/main" id="{163BCC61-18D5-AA71-C571-9A128FE83065}"/>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44" name="Rectangle 43">
              <a:extLst>
                <a:ext uri="{FF2B5EF4-FFF2-40B4-BE49-F238E27FC236}">
                  <a16:creationId xmlns:a16="http://schemas.microsoft.com/office/drawing/2014/main" id="{C766B062-FA93-E461-83F8-6E3ADB1A5F91}"/>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27" name="Group 26">
            <a:extLst>
              <a:ext uri="{FF2B5EF4-FFF2-40B4-BE49-F238E27FC236}">
                <a16:creationId xmlns:a16="http://schemas.microsoft.com/office/drawing/2014/main" id="{CFFE9664-5C1F-DE83-12D8-E65B35089672}"/>
              </a:ext>
            </a:extLst>
          </p:cNvPr>
          <p:cNvGrpSpPr/>
          <p:nvPr/>
        </p:nvGrpSpPr>
        <p:grpSpPr>
          <a:xfrm>
            <a:off x="3904380" y="3632414"/>
            <a:ext cx="6327055" cy="723900"/>
            <a:chOff x="0" y="0"/>
            <a:chExt cx="6088380" cy="723900"/>
          </a:xfrm>
        </p:grpSpPr>
        <p:grpSp>
          <p:nvGrpSpPr>
            <p:cNvPr id="28" name="Group 27">
              <a:extLst>
                <a:ext uri="{FF2B5EF4-FFF2-40B4-BE49-F238E27FC236}">
                  <a16:creationId xmlns:a16="http://schemas.microsoft.com/office/drawing/2014/main" id="{31544C47-F92E-B016-4EF4-BD54B2A511FB}"/>
                </a:ext>
              </a:extLst>
            </p:cNvPr>
            <p:cNvGrpSpPr/>
            <p:nvPr/>
          </p:nvGrpSpPr>
          <p:grpSpPr>
            <a:xfrm>
              <a:off x="0" y="0"/>
              <a:ext cx="6088380" cy="723900"/>
              <a:chOff x="0" y="2199286"/>
              <a:chExt cx="17199034" cy="723900"/>
            </a:xfrm>
          </p:grpSpPr>
          <p:sp>
            <p:nvSpPr>
              <p:cNvPr id="30" name="Right Arrow 29">
                <a:extLst>
                  <a:ext uri="{FF2B5EF4-FFF2-40B4-BE49-F238E27FC236}">
                    <a16:creationId xmlns:a16="http://schemas.microsoft.com/office/drawing/2014/main" id="{D6ED9CB3-76D3-FF6C-9AD4-8E316B63DA83}"/>
                  </a:ext>
                </a:extLst>
              </p:cNvPr>
              <p:cNvSpPr/>
              <p:nvPr/>
            </p:nvSpPr>
            <p:spPr>
              <a:xfrm>
                <a:off x="13892127" y="2199286"/>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Future</a:t>
                </a:r>
                <a:endParaRPr lang="en-ZA" sz="1200">
                  <a:latin typeface="Times New Roman" panose="02020603050405020304" pitchFamily="18" charset="0"/>
                  <a:ea typeface="Times New Roman" panose="02020603050405020304" pitchFamily="18" charset="0"/>
                </a:endParaRPr>
              </a:p>
            </p:txBody>
          </p:sp>
          <p:sp>
            <p:nvSpPr>
              <p:cNvPr id="31" name="Right Arrow 30">
                <a:extLst>
                  <a:ext uri="{FF2B5EF4-FFF2-40B4-BE49-F238E27FC236}">
                    <a16:creationId xmlns:a16="http://schemas.microsoft.com/office/drawing/2014/main" id="{7B661834-F9BF-2EA6-2094-42D9D8C016C3}"/>
                  </a:ext>
                </a:extLst>
              </p:cNvPr>
              <p:cNvSpPr/>
              <p:nvPr/>
            </p:nvSpPr>
            <p:spPr>
              <a:xfrm flipH="1">
                <a:off x="0" y="2213141"/>
                <a:ext cx="3044743"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Past</a:t>
                </a:r>
                <a:endParaRPr lang="en-ZA" sz="1200">
                  <a:latin typeface="Times New Roman" panose="02020603050405020304" pitchFamily="18" charset="0"/>
                  <a:ea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2E3AF928-786A-5F55-4772-24D02660F918}"/>
                </a:ext>
              </a:extLst>
            </p:cNvPr>
            <p:cNvCxnSpPr/>
            <p:nvPr/>
          </p:nvCxnSpPr>
          <p:spPr>
            <a:xfrm flipV="1">
              <a:off x="1072966" y="369989"/>
              <a:ext cx="383992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5E476D6-BB9B-7137-C542-635EA567DD92}"/>
              </a:ext>
            </a:extLst>
          </p:cNvPr>
          <p:cNvGrpSpPr/>
          <p:nvPr/>
        </p:nvGrpSpPr>
        <p:grpSpPr>
          <a:xfrm>
            <a:off x="7007318" y="1417413"/>
            <a:ext cx="1346835" cy="5283836"/>
            <a:chOff x="0" y="0"/>
            <a:chExt cx="1346912" cy="5283960"/>
          </a:xfrm>
        </p:grpSpPr>
        <p:sp>
          <p:nvSpPr>
            <p:cNvPr id="33" name="Right Arrow 32">
              <a:extLst>
                <a:ext uri="{FF2B5EF4-FFF2-40B4-BE49-F238E27FC236}">
                  <a16:creationId xmlns:a16="http://schemas.microsoft.com/office/drawing/2014/main" id="{F9C90538-965C-A436-04EF-A983E53C92B7}"/>
                </a:ext>
              </a:extLst>
            </p:cNvPr>
            <p:cNvSpPr/>
            <p:nvPr/>
          </p:nvSpPr>
          <p:spPr>
            <a:xfrm>
              <a:off x="0" y="0"/>
              <a:ext cx="1310118" cy="680290"/>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cxnSp>
          <p:nvCxnSpPr>
            <p:cNvPr id="35" name="Straight Connector 34">
              <a:extLst>
                <a:ext uri="{FF2B5EF4-FFF2-40B4-BE49-F238E27FC236}">
                  <a16:creationId xmlns:a16="http://schemas.microsoft.com/office/drawing/2014/main" id="{3C152EDA-937C-B9C4-6C48-33A19B4F9766}"/>
                </a:ext>
              </a:extLst>
            </p:cNvPr>
            <p:cNvCxnSpPr/>
            <p:nvPr/>
          </p:nvCxnSpPr>
          <p:spPr>
            <a:xfrm flipH="1" flipV="1">
              <a:off x="0" y="158567"/>
              <a:ext cx="0" cy="4959099"/>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ight Arrow 48">
              <a:extLst>
                <a:ext uri="{FF2B5EF4-FFF2-40B4-BE49-F238E27FC236}">
                  <a16:creationId xmlns:a16="http://schemas.microsoft.com/office/drawing/2014/main" id="{915542B5-6153-DE68-F31B-70EF58FD0085}"/>
                </a:ext>
              </a:extLst>
            </p:cNvPr>
            <p:cNvSpPr/>
            <p:nvPr/>
          </p:nvSpPr>
          <p:spPr>
            <a:xfrm>
              <a:off x="36999" y="4603714"/>
              <a:ext cx="1309913" cy="680246"/>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grpSp>
      <p:sp>
        <p:nvSpPr>
          <p:cNvPr id="2" name="Title 1">
            <a:extLst>
              <a:ext uri="{FF2B5EF4-FFF2-40B4-BE49-F238E27FC236}">
                <a16:creationId xmlns:a16="http://schemas.microsoft.com/office/drawing/2014/main" id="{1AA9B88B-86CE-FB65-1743-D8FD0530FBD1}"/>
              </a:ext>
            </a:extLst>
          </p:cNvPr>
          <p:cNvSpPr>
            <a:spLocks noGrp="1"/>
          </p:cNvSpPr>
          <p:nvPr>
            <p:ph type="title"/>
          </p:nvPr>
        </p:nvSpPr>
        <p:spPr/>
        <p:txBody>
          <a:bodyPr/>
          <a:lstStyle/>
          <a:p>
            <a:r>
              <a:rPr lang="en-ZA" dirty="0"/>
              <a:t>Time Architecture</a:t>
            </a:r>
          </a:p>
        </p:txBody>
      </p:sp>
      <p:sp>
        <p:nvSpPr>
          <p:cNvPr id="16" name="Title 1">
            <a:extLst>
              <a:ext uri="{FF2B5EF4-FFF2-40B4-BE49-F238E27FC236}">
                <a16:creationId xmlns:a16="http://schemas.microsoft.com/office/drawing/2014/main" id="{8315360F-99D0-F531-F724-12C098F025F4}"/>
              </a:ext>
            </a:extLst>
          </p:cNvPr>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a:extLst>
              <a:ext uri="{FF2B5EF4-FFF2-40B4-BE49-F238E27FC236}">
                <a16:creationId xmlns:a16="http://schemas.microsoft.com/office/drawing/2014/main" id="{7666B40F-14A7-5FA2-47D1-3C5FD7FFAD20}"/>
              </a:ext>
            </a:extLst>
          </p:cNvPr>
          <p:cNvSpPr/>
          <p:nvPr/>
        </p:nvSpPr>
        <p:spPr>
          <a:xfrm>
            <a:off x="6924500" y="39056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cxnSp>
        <p:nvCxnSpPr>
          <p:cNvPr id="36" name="Straight Connector 35">
            <a:extLst>
              <a:ext uri="{FF2B5EF4-FFF2-40B4-BE49-F238E27FC236}">
                <a16:creationId xmlns:a16="http://schemas.microsoft.com/office/drawing/2014/main" id="{9A3611A0-B27B-5B7A-0524-66C4FAFEE0C3}"/>
              </a:ext>
            </a:extLst>
          </p:cNvPr>
          <p:cNvCxnSpPr/>
          <p:nvPr/>
        </p:nvCxnSpPr>
        <p:spPr>
          <a:xfrm flipV="1">
            <a:off x="5216468" y="1440057"/>
            <a:ext cx="0" cy="514219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3F5402-3C7B-D458-B1E5-CD955F816B2F}"/>
              </a:ext>
            </a:extLst>
          </p:cNvPr>
          <p:cNvCxnSpPr/>
          <p:nvPr/>
        </p:nvCxnSpPr>
        <p:spPr>
          <a:xfrm flipH="1" flipV="1">
            <a:off x="8844767" y="1487331"/>
            <a:ext cx="7968" cy="512277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AE707C1-97F1-7354-3C30-0B49B386A1A2}"/>
              </a:ext>
            </a:extLst>
          </p:cNvPr>
          <p:cNvCxnSpPr/>
          <p:nvPr/>
        </p:nvCxnSpPr>
        <p:spPr>
          <a:xfrm flipV="1">
            <a:off x="5855974" y="1429241"/>
            <a:ext cx="0" cy="520166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826866-6AD4-198E-C52B-9342124DB24A}"/>
              </a:ext>
            </a:extLst>
          </p:cNvPr>
          <p:cNvCxnSpPr/>
          <p:nvPr/>
        </p:nvCxnSpPr>
        <p:spPr>
          <a:xfrm flipH="1" flipV="1">
            <a:off x="8253355" y="1498496"/>
            <a:ext cx="16479" cy="518440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C207AA-48D6-972F-DBEE-5E40BFF9CE15}"/>
              </a:ext>
            </a:extLst>
          </p:cNvPr>
          <p:cNvCxnSpPr/>
          <p:nvPr/>
        </p:nvCxnSpPr>
        <p:spPr>
          <a:xfrm flipH="1" flipV="1">
            <a:off x="7560524" y="1429240"/>
            <a:ext cx="13773" cy="52088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5D514F-2D73-FAA8-AFFE-6AA1128AA2C2}"/>
              </a:ext>
            </a:extLst>
          </p:cNvPr>
          <p:cNvCxnSpPr/>
          <p:nvPr/>
        </p:nvCxnSpPr>
        <p:spPr>
          <a:xfrm flipH="1" flipV="1">
            <a:off x="6508882" y="1425014"/>
            <a:ext cx="1" cy="5138702"/>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1370F7B-FDC2-0BCF-D9BB-84792B7790EE}"/>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53" name="Rectangle: Rounded Corners 52">
            <a:extLst>
              <a:ext uri="{FF2B5EF4-FFF2-40B4-BE49-F238E27FC236}">
                <a16:creationId xmlns:a16="http://schemas.microsoft.com/office/drawing/2014/main" id="{D2CAA31D-C4A9-513E-67F9-05F7A6F29243}"/>
              </a:ext>
            </a:extLst>
          </p:cNvPr>
          <p:cNvSpPr/>
          <p:nvPr/>
        </p:nvSpPr>
        <p:spPr>
          <a:xfrm rot="16200000">
            <a:off x="-2317404" y="3788919"/>
            <a:ext cx="5254048"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11382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0298" y="504827"/>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957"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 name="Group 109">
            <a:extLst>
              <a:ext uri="{FF2B5EF4-FFF2-40B4-BE49-F238E27FC236}">
                <a16:creationId xmlns:a16="http://schemas.microsoft.com/office/drawing/2014/main" id="{5AC8ED73-4BBC-3739-FC12-95AE4E866680}"/>
              </a:ext>
            </a:extLst>
          </p:cNvPr>
          <p:cNvGrpSpPr/>
          <p:nvPr/>
        </p:nvGrpSpPr>
        <p:grpSpPr>
          <a:xfrm>
            <a:off x="4355859" y="2143377"/>
            <a:ext cx="2165521" cy="2602504"/>
            <a:chOff x="4355859" y="2143377"/>
            <a:chExt cx="2165521" cy="2602504"/>
          </a:xfrm>
        </p:grpSpPr>
        <p:sp>
          <p:nvSpPr>
            <p:cNvPr id="108" name="Isosceles Triangle 107">
              <a:extLst>
                <a:ext uri="{FF2B5EF4-FFF2-40B4-BE49-F238E27FC236}">
                  <a16:creationId xmlns:a16="http://schemas.microsoft.com/office/drawing/2014/main" id="{E6B2178F-50C9-A774-3611-209F3298A10D}"/>
                </a:ext>
              </a:extLst>
            </p:cNvPr>
            <p:cNvSpPr/>
            <p:nvPr/>
          </p:nvSpPr>
          <p:spPr>
            <a:xfrm>
              <a:off x="4355859" y="2143377"/>
              <a:ext cx="2165521" cy="2023384"/>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B4065BCE-1C13-DA79-6AF5-816DF8020671}"/>
                </a:ext>
              </a:extLst>
            </p:cNvPr>
            <p:cNvSpPr/>
            <p:nvPr/>
          </p:nvSpPr>
          <p:spPr>
            <a:xfrm rot="10800000">
              <a:off x="4355859" y="2722497"/>
              <a:ext cx="2165521" cy="2023384"/>
            </a:xfrm>
            <a:prstGeom prst="triangle">
              <a:avLst>
                <a:gd name="adj" fmla="val 485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284514" y="1102817"/>
            <a:ext cx="1176767" cy="4802441"/>
            <a:chOff x="3547662" y="-907036"/>
            <a:chExt cx="2061482" cy="8622739"/>
          </a:xfrm>
        </p:grpSpPr>
        <p:cxnSp>
          <p:nvCxnSpPr>
            <p:cNvPr id="78" name="Straight Connector 77"/>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5452295" y="1102816"/>
            <a:ext cx="1070385" cy="4793987"/>
            <a:chOff x="4288078" y="-763565"/>
            <a:chExt cx="1948547" cy="8744605"/>
          </a:xfrm>
        </p:grpSpPr>
        <p:cxnSp>
          <p:nvCxnSpPr>
            <p:cNvPr id="62" name="Straight Connector 61"/>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sp>
        <p:nvSpPr>
          <p:cNvPr id="4" name="Text Placeholder 4"/>
          <p:cNvSpPr txBox="1">
            <a:spLocks/>
          </p:cNvSpPr>
          <p:nvPr/>
        </p:nvSpPr>
        <p:spPr bwMode="auto">
          <a:xfrm>
            <a:off x="155733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What was received from YHWH </a:t>
            </a:r>
            <a:r>
              <a:rPr lang="en-ZA" sz="2400" i="1" dirty="0">
                <a:latin typeface="Arial" charset="0"/>
                <a:cs typeface="Arial" charset="0"/>
              </a:rPr>
              <a:t>(Note all sides of the triangles are precisely divisible by 70)</a:t>
            </a:r>
          </a:p>
        </p:txBody>
      </p:sp>
      <p:grpSp>
        <p:nvGrpSpPr>
          <p:cNvPr id="5" name="Group 10"/>
          <p:cNvGrpSpPr>
            <a:grpSpLocks/>
          </p:cNvGrpSpPr>
          <p:nvPr/>
        </p:nvGrpSpPr>
        <p:grpSpPr bwMode="auto">
          <a:xfrm>
            <a:off x="10113964" y="6521451"/>
            <a:ext cx="617537" cy="347663"/>
            <a:chOff x="8589272" y="6520719"/>
            <a:chExt cx="617729" cy="348542"/>
          </a:xfrm>
        </p:grpSpPr>
        <p:pic>
          <p:nvPicPr>
            <p:cNvPr id="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27</a:t>
              </a:fld>
              <a:endParaRPr lang="en-US"/>
            </a:p>
          </p:txBody>
        </p:sp>
      </p:grpSp>
      <p:grpSp>
        <p:nvGrpSpPr>
          <p:cNvPr id="97" name="Group 96"/>
          <p:cNvGrpSpPr/>
          <p:nvPr/>
        </p:nvGrpSpPr>
        <p:grpSpPr>
          <a:xfrm>
            <a:off x="1624684" y="3234830"/>
            <a:ext cx="8767229" cy="465366"/>
            <a:chOff x="0" y="0"/>
            <a:chExt cx="10579553" cy="502103"/>
          </a:xfrm>
        </p:grpSpPr>
        <p:cxnSp>
          <p:nvCxnSpPr>
            <p:cNvPr id="98" name="Straight Connector 97"/>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103" name="Group 102">
            <a:extLst>
              <a:ext uri="{FF2B5EF4-FFF2-40B4-BE49-F238E27FC236}">
                <a16:creationId xmlns:a16="http://schemas.microsoft.com/office/drawing/2014/main" id="{7DA60B45-22E5-DFF6-A8F3-CDA5493C9FC1}"/>
              </a:ext>
            </a:extLst>
          </p:cNvPr>
          <p:cNvGrpSpPr/>
          <p:nvPr/>
        </p:nvGrpSpPr>
        <p:grpSpPr>
          <a:xfrm>
            <a:off x="5104663" y="2754444"/>
            <a:ext cx="660361" cy="680908"/>
            <a:chOff x="5095138" y="2754444"/>
            <a:chExt cx="658239" cy="680908"/>
          </a:xfrm>
        </p:grpSpPr>
        <p:sp>
          <p:nvSpPr>
            <p:cNvPr id="101" name="Isosceles Triangle 100">
              <a:extLst>
                <a:ext uri="{FF2B5EF4-FFF2-40B4-BE49-F238E27FC236}">
                  <a16:creationId xmlns:a16="http://schemas.microsoft.com/office/drawing/2014/main" id="{F187BCA5-BC67-BC80-25DD-1C26E022BA8D}"/>
                </a:ext>
              </a:extLst>
            </p:cNvPr>
            <p:cNvSpPr/>
            <p:nvPr/>
          </p:nvSpPr>
          <p:spPr>
            <a:xfrm rot="5571817" flipV="1">
              <a:off x="4937755" y="2917965"/>
              <a:ext cx="665732" cy="350966"/>
            </a:xfrm>
            <a:prstGeom prst="triangle">
              <a:avLst>
                <a:gd name="adj" fmla="val 21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1272FD49-97B2-CA6C-F603-8344882FF1C3}"/>
                </a:ext>
              </a:extLst>
            </p:cNvPr>
            <p:cNvSpPr/>
            <p:nvPr/>
          </p:nvSpPr>
          <p:spPr>
            <a:xfrm rot="5400000">
              <a:off x="5261442" y="2943417"/>
              <a:ext cx="680908" cy="302962"/>
            </a:xfrm>
            <a:prstGeom prst="triangle">
              <a:avLst>
                <a:gd name="adj" fmla="val 1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27C23CD2-FAF9-6C9C-52F2-F24EBA0F6660}"/>
              </a:ext>
            </a:extLst>
          </p:cNvPr>
          <p:cNvGrpSpPr/>
          <p:nvPr/>
        </p:nvGrpSpPr>
        <p:grpSpPr>
          <a:xfrm rot="10800000">
            <a:off x="5127983" y="3496052"/>
            <a:ext cx="689514" cy="668546"/>
            <a:chOff x="5090305" y="2729901"/>
            <a:chExt cx="663072" cy="668546"/>
          </a:xfrm>
        </p:grpSpPr>
        <p:sp>
          <p:nvSpPr>
            <p:cNvPr id="105" name="Isosceles Triangle 104">
              <a:extLst>
                <a:ext uri="{FF2B5EF4-FFF2-40B4-BE49-F238E27FC236}">
                  <a16:creationId xmlns:a16="http://schemas.microsoft.com/office/drawing/2014/main" id="{6E0A3F98-D9F0-1C7B-7D7B-CA20EC000010}"/>
                </a:ext>
              </a:extLst>
            </p:cNvPr>
            <p:cNvSpPr/>
            <p:nvPr/>
          </p:nvSpPr>
          <p:spPr>
            <a:xfrm rot="5571817" flipV="1">
              <a:off x="4934897" y="2885309"/>
              <a:ext cx="668546" cy="357730"/>
            </a:xfrm>
            <a:prstGeom prst="triangle">
              <a:avLst>
                <a:gd name="adj" fmla="val 21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5C235F76-1419-7499-711A-F70BD589DED8}"/>
                </a:ext>
              </a:extLst>
            </p:cNvPr>
            <p:cNvSpPr/>
            <p:nvPr/>
          </p:nvSpPr>
          <p:spPr>
            <a:xfrm rot="5400000">
              <a:off x="5270436" y="2912524"/>
              <a:ext cx="662919" cy="302962"/>
            </a:xfrm>
            <a:prstGeom prst="triangle">
              <a:avLst>
                <a:gd name="adj" fmla="val 1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444190" y="1484785"/>
            <a:ext cx="627153" cy="4141803"/>
            <a:chOff x="3920189" y="1484784"/>
            <a:chExt cx="627153" cy="4141803"/>
          </a:xfrm>
        </p:grpSpPr>
        <p:grpSp>
          <p:nvGrpSpPr>
            <p:cNvPr id="93" name="Group 92"/>
            <p:cNvGrpSpPr/>
            <p:nvPr/>
          </p:nvGrpSpPr>
          <p:grpSpPr>
            <a:xfrm>
              <a:off x="3920189" y="1484784"/>
              <a:ext cx="627153" cy="3971368"/>
              <a:chOff x="3920189" y="1484784"/>
              <a:chExt cx="627153" cy="3542582"/>
            </a:xfrm>
          </p:grpSpPr>
          <p:cxnSp>
            <p:nvCxnSpPr>
              <p:cNvPr id="95" name="Straight Connector 94"/>
              <p:cNvCxnSpPr>
                <a:stCxn id="94" idx="1"/>
                <a:endCxn id="96" idx="1"/>
              </p:cNvCxnSpPr>
              <p:nvPr/>
            </p:nvCxnSpPr>
            <p:spPr>
              <a:xfrm flipV="1">
                <a:off x="3920189" y="1636816"/>
                <a:ext cx="7607" cy="33905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p:cNvSpPr/>
              <p:nvPr/>
            </p:nvSpPr>
            <p:spPr>
              <a:xfrm>
                <a:off x="3927796" y="1484784"/>
                <a:ext cx="619546"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p:cNvSpPr/>
            <p:nvPr/>
          </p:nvSpPr>
          <p:spPr>
            <a:xfrm>
              <a:off x="3920189" y="5285719"/>
              <a:ext cx="619546"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56" name="Group 55"/>
          <p:cNvGrpSpPr/>
          <p:nvPr/>
        </p:nvGrpSpPr>
        <p:grpSpPr>
          <a:xfrm>
            <a:off x="5167888" y="1035843"/>
            <a:ext cx="560923" cy="4860961"/>
            <a:chOff x="4082183" y="-1062917"/>
            <a:chExt cx="967307" cy="9091572"/>
          </a:xfrm>
        </p:grpSpPr>
        <p:cxnSp>
          <p:nvCxnSpPr>
            <p:cNvPr id="59" name="Straight Connector 58"/>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5464330" y="1102817"/>
            <a:ext cx="2251183" cy="4795632"/>
            <a:chOff x="4177129" y="-959900"/>
            <a:chExt cx="4865471" cy="8715097"/>
          </a:xfrm>
        </p:grpSpPr>
        <p:cxnSp>
          <p:nvCxnSpPr>
            <p:cNvPr id="67" name="Straight Connector 66"/>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5460151" y="1114219"/>
            <a:ext cx="3409796" cy="4745970"/>
            <a:chOff x="1062398" y="-1112785"/>
            <a:chExt cx="6949168" cy="8980315"/>
          </a:xfrm>
        </p:grpSpPr>
        <p:cxnSp>
          <p:nvCxnSpPr>
            <p:cNvPr id="72" name="Straight Connector 71"/>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3141281" y="1080441"/>
            <a:ext cx="2298655" cy="4793895"/>
            <a:chOff x="631343" y="594618"/>
            <a:chExt cx="3900316" cy="8755733"/>
          </a:xfrm>
        </p:grpSpPr>
        <p:cxnSp>
          <p:nvCxnSpPr>
            <p:cNvPr id="82" name="Straight Connector 81"/>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2007013" y="1102816"/>
            <a:ext cx="3459773" cy="4774456"/>
            <a:chOff x="151439" y="551931"/>
            <a:chExt cx="6778677" cy="8921232"/>
          </a:xfrm>
        </p:grpSpPr>
        <p:cxnSp>
          <p:nvCxnSpPr>
            <p:cNvPr id="87" name="Straight Connector 86"/>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C110E2BE-E3A8-2370-DF85-DCD7B7B643F5}"/>
              </a:ext>
            </a:extLst>
          </p:cNvPr>
          <p:cNvSpPr/>
          <p:nvPr/>
        </p:nvSpPr>
        <p:spPr>
          <a:xfrm>
            <a:off x="5400724" y="3398677"/>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B263BAB4-9983-E6EF-7D18-9D18AACCFCE5}"/>
              </a:ext>
            </a:extLst>
          </p:cNvPr>
          <p:cNvCxnSpPr>
            <a:cxnSpLocks/>
            <a:stCxn id="109" idx="4"/>
            <a:endCxn id="108" idx="2"/>
          </p:cNvCxnSpPr>
          <p:nvPr/>
        </p:nvCxnSpPr>
        <p:spPr>
          <a:xfrm>
            <a:off x="4355859"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DF2E96F-3E6E-26AE-87EB-728B8169387F}"/>
              </a:ext>
            </a:extLst>
          </p:cNvPr>
          <p:cNvCxnSpPr>
            <a:cxnSpLocks/>
            <a:stCxn id="109" idx="2"/>
            <a:endCxn id="108" idx="4"/>
          </p:cNvCxnSpPr>
          <p:nvPr/>
        </p:nvCxnSpPr>
        <p:spPr>
          <a:xfrm>
            <a:off x="6521380"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2516D44-27FB-A8E7-5862-179062530C21}"/>
              </a:ext>
            </a:extLst>
          </p:cNvPr>
          <p:cNvCxnSpPr>
            <a:cxnSpLocks/>
          </p:cNvCxnSpPr>
          <p:nvPr/>
        </p:nvCxnSpPr>
        <p:spPr>
          <a:xfrm>
            <a:off x="6135952" y="2731182"/>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399297C-1925-ED5A-EFCE-B036E61BC762}"/>
              </a:ext>
            </a:extLst>
          </p:cNvPr>
          <p:cNvCxnSpPr>
            <a:cxnSpLocks/>
          </p:cNvCxnSpPr>
          <p:nvPr/>
        </p:nvCxnSpPr>
        <p:spPr>
          <a:xfrm>
            <a:off x="4749112" y="2717690"/>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F24047C-92F1-2F03-D40E-1CD30323585F}"/>
              </a:ext>
            </a:extLst>
          </p:cNvPr>
          <p:cNvCxnSpPr>
            <a:cxnSpLocks/>
          </p:cNvCxnSpPr>
          <p:nvPr/>
        </p:nvCxnSpPr>
        <p:spPr>
          <a:xfrm>
            <a:off x="5127983" y="2722191"/>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1F8BDF2-D5C2-C2C7-EB31-2689F068DB66}"/>
              </a:ext>
            </a:extLst>
          </p:cNvPr>
          <p:cNvCxnSpPr>
            <a:cxnSpLocks/>
          </p:cNvCxnSpPr>
          <p:nvPr/>
        </p:nvCxnSpPr>
        <p:spPr>
          <a:xfrm>
            <a:off x="5781874" y="2729209"/>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7C0603A-82E9-9567-4902-C729A18342A9}"/>
              </a:ext>
            </a:extLst>
          </p:cNvPr>
          <p:cNvSpPr/>
          <p:nvPr/>
        </p:nvSpPr>
        <p:spPr>
          <a:xfrm>
            <a:off x="140200" y="54562"/>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Security</a:t>
            </a:r>
          </a:p>
        </p:txBody>
      </p:sp>
      <p:sp>
        <p:nvSpPr>
          <p:cNvPr id="9" name="Rectangle: Rounded Corners 8">
            <a:extLst>
              <a:ext uri="{FF2B5EF4-FFF2-40B4-BE49-F238E27FC236}">
                <a16:creationId xmlns:a16="http://schemas.microsoft.com/office/drawing/2014/main" id="{0CB1F4B7-77DF-2996-3744-365542D62B27}"/>
              </a:ext>
            </a:extLst>
          </p:cNvPr>
          <p:cNvSpPr/>
          <p:nvPr/>
        </p:nvSpPr>
        <p:spPr>
          <a:xfrm rot="16200000">
            <a:off x="6674208" y="3130417"/>
            <a:ext cx="319492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Tree>
    <p:extLst>
      <p:ext uri="{BB962C8B-B14F-4D97-AF65-F5344CB8AC3E}">
        <p14:creationId xmlns:p14="http://schemas.microsoft.com/office/powerpoint/2010/main" val="3926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5. Data Governance Structures across Information Value Chain segments</a:t>
            </a:r>
            <a:endParaRPr lang="en-ZA" sz="2200" dirty="0"/>
          </a:p>
        </p:txBody>
      </p:sp>
    </p:spTree>
    <p:extLst>
      <p:ext uri="{BB962C8B-B14F-4D97-AF65-F5344CB8AC3E}">
        <p14:creationId xmlns:p14="http://schemas.microsoft.com/office/powerpoint/2010/main" val="325943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a:off x="10755" y="685800"/>
            <a:ext cx="12192000" cy="5807803"/>
            <a:chOff x="0" y="0"/>
            <a:chExt cx="9158326" cy="6858001"/>
          </a:xfrm>
        </p:grpSpPr>
        <p:sp>
          <p:nvSpPr>
            <p:cNvPr id="5" name="Rectangle 4"/>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p:cNvSpPr/>
            <p:nvPr/>
          </p:nvSpPr>
          <p:spPr>
            <a:xfrm>
              <a:off x="0" y="482013"/>
              <a:ext cx="9145588" cy="63759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16" name="Text Placeholder 4"/>
            <p:cNvSpPr txBox="1">
              <a:spLocks/>
            </p:cNvSpPr>
            <p:nvPr/>
          </p:nvSpPr>
          <p:spPr bwMode="auto">
            <a:xfrm>
              <a:off x="0" y="0"/>
              <a:ext cx="9158326" cy="620689"/>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stewardship across Information Value Chain segments</a:t>
              </a:r>
            </a:p>
          </p:txBody>
        </p:sp>
      </p:grpSp>
      <p:sp>
        <p:nvSpPr>
          <p:cNvPr id="2" name="Title 1"/>
          <p:cNvSpPr>
            <a:spLocks noGrp="1"/>
          </p:cNvSpPr>
          <p:nvPr>
            <p:ph type="title"/>
          </p:nvPr>
        </p:nvSpPr>
        <p:spPr>
          <a:xfrm>
            <a:off x="0" y="676439"/>
            <a:ext cx="12202755" cy="540571"/>
          </a:xfrm>
          <a:solidFill>
            <a:schemeClr val="bg1">
              <a:lumMod val="65000"/>
            </a:schemeClr>
          </a:solidFill>
        </p:spPr>
        <p:txBody>
          <a:bodyPr>
            <a:normAutofit/>
          </a:bodyPr>
          <a:lstStyle/>
          <a:p>
            <a:pPr algn="ctr"/>
            <a:r>
              <a:rPr lang="en-ZA" sz="2000" b="1" dirty="0">
                <a:solidFill>
                  <a:schemeClr val="bg1"/>
                </a:solidFill>
              </a:rPr>
              <a:t>Understand Data &amp; Information across Information Value Chain segments</a:t>
            </a:r>
          </a:p>
        </p:txBody>
      </p:sp>
      <p:grpSp>
        <p:nvGrpSpPr>
          <p:cNvPr id="11" name="Group 1"/>
          <p:cNvGrpSpPr>
            <a:grpSpLocks/>
          </p:cNvGrpSpPr>
          <p:nvPr/>
        </p:nvGrpSpPr>
        <p:grpSpPr bwMode="auto">
          <a:xfrm>
            <a:off x="3660204" y="1278732"/>
            <a:ext cx="6972300" cy="5210175"/>
            <a:chOff x="2171700" y="1550988"/>
            <a:chExt cx="6972300" cy="5210175"/>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5399882" y="1278731"/>
            <a:ext cx="5266677" cy="5209382"/>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88758" y="1599406"/>
            <a:ext cx="5293569" cy="835180"/>
            <a:chOff x="3864757" y="1599406"/>
            <a:chExt cx="5293569" cy="835180"/>
          </a:xfrm>
        </p:grpSpPr>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p:cNvSpPr/>
            <p:nvPr/>
          </p:nvSpPr>
          <p:spPr>
            <a:xfrm>
              <a:off x="3864757" y="1599406"/>
              <a:ext cx="524446" cy="307677"/>
            </a:xfrm>
            <a:prstGeom prst="cloudCallout">
              <a:avLst>
                <a:gd name="adj1" fmla="val 65521"/>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388758" y="2198390"/>
            <a:ext cx="5288155" cy="817655"/>
            <a:chOff x="3864757" y="2198389"/>
            <a:chExt cx="5288155" cy="817655"/>
          </a:xfrm>
        </p:grpSpPr>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p:cNvSpPr/>
            <p:nvPr/>
          </p:nvSpPr>
          <p:spPr>
            <a:xfrm>
              <a:off x="3864757" y="2198389"/>
              <a:ext cx="501405" cy="307677"/>
            </a:xfrm>
            <a:prstGeom prst="cloudCallout">
              <a:avLst>
                <a:gd name="adj1" fmla="val 73877"/>
                <a:gd name="adj2" fmla="val 7916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449404" y="2917638"/>
            <a:ext cx="5227508" cy="726287"/>
            <a:chOff x="3925404" y="2917637"/>
            <a:chExt cx="5227508" cy="726287"/>
          </a:xfrm>
        </p:grpSpPr>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p:cNvSpPr/>
            <p:nvPr/>
          </p:nvSpPr>
          <p:spPr>
            <a:xfrm>
              <a:off x="3925404" y="2917637"/>
              <a:ext cx="479640" cy="307677"/>
            </a:xfrm>
            <a:prstGeom prst="cloudCallout">
              <a:avLst>
                <a:gd name="adj1" fmla="val 65521"/>
                <a:gd name="adj2" fmla="val 4028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47928" y="3553377"/>
            <a:ext cx="5228984" cy="666612"/>
            <a:chOff x="3923928" y="3553377"/>
            <a:chExt cx="5228984" cy="666612"/>
          </a:xfrm>
        </p:grpSpPr>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p:cNvSpPr/>
            <p:nvPr/>
          </p:nvSpPr>
          <p:spPr>
            <a:xfrm>
              <a:off x="3923928" y="3553377"/>
              <a:ext cx="514177" cy="307677"/>
            </a:xfrm>
            <a:prstGeom prst="cloudCallout">
              <a:avLst>
                <a:gd name="adj1" fmla="val 62337"/>
                <a:gd name="adj2" fmla="val 2917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92510" y="2140691"/>
            <a:ext cx="3307629" cy="876490"/>
            <a:chOff x="4567380" y="2140691"/>
            <a:chExt cx="3307629" cy="876490"/>
          </a:xfrm>
        </p:grpSpPr>
        <p:pic>
          <p:nvPicPr>
            <p:cNvPr id="5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81187" y="273273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Arrow Connector 56"/>
            <p:cNvCxnSpPr>
              <a:stCxn id="26" idx="3"/>
              <a:endCxn id="59" idx="1"/>
            </p:cNvCxnSpPr>
            <p:nvPr/>
          </p:nvCxnSpPr>
          <p:spPr>
            <a:xfrm>
              <a:off x="4572794" y="2143919"/>
              <a:ext cx="973100" cy="434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7" idx="1"/>
              <a:endCxn id="59" idx="3"/>
            </p:cNvCxnSpPr>
            <p:nvPr/>
          </p:nvCxnSpPr>
          <p:spPr>
            <a:xfrm flipH="1">
              <a:off x="6942207" y="2141047"/>
              <a:ext cx="932802" cy="43745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45894" y="2143919"/>
              <a:ext cx="1396313" cy="8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a:stCxn id="33" idx="1"/>
              <a:endCxn id="59" idx="3"/>
            </p:cNvCxnSpPr>
            <p:nvPr/>
          </p:nvCxnSpPr>
          <p:spPr>
            <a:xfrm flipH="1" flipV="1">
              <a:off x="6942207" y="2578497"/>
              <a:ext cx="927388" cy="1440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2" idx="3"/>
              <a:endCxn id="59" idx="1"/>
            </p:cNvCxnSpPr>
            <p:nvPr/>
          </p:nvCxnSpPr>
          <p:spPr>
            <a:xfrm flipV="1">
              <a:off x="4567380" y="2578497"/>
              <a:ext cx="978514" cy="1468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p:nvPr/>
        </p:nvGrpSpPr>
        <p:grpSpPr>
          <a:xfrm>
            <a:off x="6292509" y="2141047"/>
            <a:ext cx="3535044" cy="3682846"/>
            <a:chOff x="4776522" y="2141047"/>
            <a:chExt cx="3535044" cy="3682846"/>
          </a:xfrm>
        </p:grpSpPr>
        <p:cxnSp>
          <p:nvCxnSpPr>
            <p:cNvPr id="64" name="Straight Arrow Connector 63"/>
            <p:cNvCxnSpPr>
              <a:stCxn id="73" idx="1"/>
              <a:endCxn id="44" idx="3"/>
            </p:cNvCxnSpPr>
            <p:nvPr/>
          </p:nvCxnSpPr>
          <p:spPr>
            <a:xfrm flipH="1" flipV="1">
              <a:off x="4776522" y="3929322"/>
              <a:ext cx="972711" cy="3793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776522" y="2141047"/>
              <a:ext cx="3535044" cy="3682846"/>
              <a:chOff x="4575393" y="2141047"/>
              <a:chExt cx="3535044" cy="3682846"/>
            </a:xfrm>
          </p:grpSpPr>
          <p:grpSp>
            <p:nvGrpSpPr>
              <p:cNvPr id="66" name="Group 65"/>
              <p:cNvGrpSpPr/>
              <p:nvPr/>
            </p:nvGrpSpPr>
            <p:grpSpPr>
              <a:xfrm>
                <a:off x="5548104" y="2141047"/>
                <a:ext cx="2562333" cy="3682846"/>
                <a:chOff x="5548104" y="2141047"/>
                <a:chExt cx="2562333" cy="3682846"/>
              </a:xfrm>
            </p:grpSpPr>
            <p:pic>
              <p:nvPicPr>
                <p:cNvPr id="7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48104" y="3883932"/>
                  <a:ext cx="1399581" cy="8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p:cNvCxnSpPr>
                  <a:stCxn id="45" idx="1"/>
                  <a:endCxn id="73" idx="3"/>
                </p:cNvCxnSpPr>
                <p:nvPr/>
              </p:nvCxnSpPr>
              <p:spPr>
                <a:xfrm flipH="1">
                  <a:off x="6947685" y="3926450"/>
                  <a:ext cx="929923" cy="3821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9" idx="1"/>
                  <a:endCxn id="73" idx="3"/>
                </p:cNvCxnSpPr>
                <p:nvPr/>
              </p:nvCxnSpPr>
              <p:spPr>
                <a:xfrm flipH="1">
                  <a:off x="6947685" y="3350385"/>
                  <a:ext cx="929923" cy="9582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4" idx="1"/>
                  <a:endCxn id="73" idx="3"/>
                </p:cNvCxnSpPr>
                <p:nvPr/>
              </p:nvCxnSpPr>
              <p:spPr>
                <a:xfrm flipH="1" flipV="1">
                  <a:off x="6947685" y="4308625"/>
                  <a:ext cx="1162752" cy="420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8" idx="0"/>
                  <a:endCxn id="73" idx="3"/>
                </p:cNvCxnSpPr>
                <p:nvPr/>
              </p:nvCxnSpPr>
              <p:spPr>
                <a:xfrm flipH="1" flipV="1">
                  <a:off x="6947685" y="4308625"/>
                  <a:ext cx="1008220" cy="7212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3" idx="3"/>
                  <a:endCxn id="73" idx="3"/>
                </p:cNvCxnSpPr>
                <p:nvPr/>
              </p:nvCxnSpPr>
              <p:spPr>
                <a:xfrm flipH="1" flipV="1">
                  <a:off x="6947685" y="4308625"/>
                  <a:ext cx="133877"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3" idx="1"/>
                  <a:endCxn id="73" idx="3"/>
                </p:cNvCxnSpPr>
                <p:nvPr/>
              </p:nvCxnSpPr>
              <p:spPr>
                <a:xfrm flipH="1">
                  <a:off x="6947685" y="2722505"/>
                  <a:ext cx="929923" cy="158612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7" idx="1"/>
                  <a:endCxn id="73" idx="3"/>
                </p:cNvCxnSpPr>
                <p:nvPr/>
              </p:nvCxnSpPr>
              <p:spPr>
                <a:xfrm flipH="1">
                  <a:off x="6947685" y="2141047"/>
                  <a:ext cx="935337" cy="2167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73" idx="1"/>
                <a:endCxn id="83" idx="1"/>
              </p:cNvCxnSpPr>
              <p:nvPr/>
            </p:nvCxnSpPr>
            <p:spPr>
              <a:xfrm flipH="1">
                <a:off x="5426249" y="4308625"/>
                <a:ext cx="121855"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3" idx="1"/>
                <a:endCxn id="117" idx="0"/>
              </p:cNvCxnSpPr>
              <p:nvPr/>
            </p:nvCxnSpPr>
            <p:spPr>
              <a:xfrm flipH="1">
                <a:off x="4975648" y="4308625"/>
                <a:ext cx="572456" cy="72767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 idx="1"/>
                <a:endCxn id="120" idx="3"/>
              </p:cNvCxnSpPr>
              <p:nvPr/>
            </p:nvCxnSpPr>
            <p:spPr>
              <a:xfrm flipH="1">
                <a:off x="4737899" y="4308625"/>
                <a:ext cx="810205" cy="4153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3" idx="1"/>
                <a:endCxn id="38" idx="3"/>
              </p:cNvCxnSpPr>
              <p:nvPr/>
            </p:nvCxnSpPr>
            <p:spPr>
              <a:xfrm flipH="1" flipV="1">
                <a:off x="4575393" y="3353257"/>
                <a:ext cx="972711" cy="955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73" idx="1"/>
                <a:endCxn id="32" idx="3"/>
              </p:cNvCxnSpPr>
              <p:nvPr/>
            </p:nvCxnSpPr>
            <p:spPr>
              <a:xfrm flipH="1" flipV="1">
                <a:off x="4575393" y="2725377"/>
                <a:ext cx="972711" cy="15832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3" idx="1"/>
                <a:endCxn id="26" idx="3"/>
              </p:cNvCxnSpPr>
              <p:nvPr/>
            </p:nvCxnSpPr>
            <p:spPr>
              <a:xfrm flipH="1" flipV="1">
                <a:off x="4580807" y="2143919"/>
                <a:ext cx="967297" cy="21647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7042534" y="5321939"/>
            <a:ext cx="2280716" cy="1088089"/>
            <a:chOff x="5518534" y="5321938"/>
            <a:chExt cx="2280716" cy="1088089"/>
          </a:xfrm>
        </p:grpSpPr>
        <p:sp>
          <p:nvSpPr>
            <p:cNvPr id="82" name="Cloud Callout 81"/>
            <p:cNvSpPr/>
            <p:nvPr/>
          </p:nvSpPr>
          <p:spPr>
            <a:xfrm>
              <a:off x="6362167" y="6102350"/>
              <a:ext cx="474494" cy="307677"/>
            </a:xfrm>
            <a:prstGeom prst="cloudCallout">
              <a:avLst>
                <a:gd name="adj1" fmla="val -24917"/>
                <a:gd name="adj2" fmla="val -12388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pic>
          <p:nvPicPr>
            <p:cNvPr id="8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p:cNvCxnSpPr>
              <a:stCxn id="83" idx="3"/>
              <a:endCxn id="118" idx="1"/>
            </p:cNvCxnSpPr>
            <p:nvPr/>
          </p:nvCxnSpPr>
          <p:spPr>
            <a:xfrm flipV="1">
              <a:off x="7274678" y="5321938"/>
              <a:ext cx="524572" cy="5019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1"/>
              <a:endCxn id="117" idx="3"/>
            </p:cNvCxnSpPr>
            <p:nvPr/>
          </p:nvCxnSpPr>
          <p:spPr>
            <a:xfrm flipH="1" flipV="1">
              <a:off x="5518534" y="5328402"/>
              <a:ext cx="100831" cy="4954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3"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220502" y="2722506"/>
            <a:ext cx="3302215" cy="1206817"/>
            <a:chOff x="4696501" y="2722505"/>
            <a:chExt cx="3302215" cy="1206817"/>
          </a:xfrm>
        </p:grpSpPr>
        <p:grpSp>
          <p:nvGrpSpPr>
            <p:cNvPr id="88" name="Group 87"/>
            <p:cNvGrpSpPr/>
            <p:nvPr/>
          </p:nvGrpSpPr>
          <p:grpSpPr>
            <a:xfrm>
              <a:off x="4696501" y="2722505"/>
              <a:ext cx="3302215" cy="1206817"/>
              <a:chOff x="4696501" y="2722505"/>
              <a:chExt cx="3302215" cy="1206817"/>
            </a:xfrm>
          </p:grpSpPr>
          <p:pic>
            <p:nvPicPr>
              <p:cNvPr id="9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p:cNvGrpSpPr/>
              <p:nvPr/>
            </p:nvGrpSpPr>
            <p:grpSpPr>
              <a:xfrm>
                <a:off x="4696501" y="2722505"/>
                <a:ext cx="3302215" cy="1206817"/>
                <a:chOff x="4495372" y="2722505"/>
                <a:chExt cx="3302215" cy="1206817"/>
              </a:xfrm>
            </p:grpSpPr>
            <p:cxnSp>
              <p:nvCxnSpPr>
                <p:cNvPr id="95" name="Straight Arrow Connector 94"/>
                <p:cNvCxnSpPr>
                  <a:stCxn id="32" idx="3"/>
                </p:cNvCxnSpPr>
                <p:nvPr/>
              </p:nvCxnSpPr>
              <p:spPr>
                <a:xfrm>
                  <a:off x="4495372" y="2725377"/>
                  <a:ext cx="1047255" cy="7144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33" idx="1"/>
                </p:cNvCxnSpPr>
                <p:nvPr/>
              </p:nvCxnSpPr>
              <p:spPr>
                <a:xfrm flipH="1">
                  <a:off x="6947935" y="2722505"/>
                  <a:ext cx="849652" cy="71730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8" idx="3"/>
                </p:cNvCxnSpPr>
                <p:nvPr/>
              </p:nvCxnSpPr>
              <p:spPr>
                <a:xfrm>
                  <a:off x="4495372" y="3353257"/>
                  <a:ext cx="1047255" cy="8655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4" idx="3"/>
                </p:cNvCxnSpPr>
                <p:nvPr/>
              </p:nvCxnSpPr>
              <p:spPr>
                <a:xfrm flipV="1">
                  <a:off x="4495372" y="3439814"/>
                  <a:ext cx="1047255" cy="4895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39" idx="1"/>
                </p:cNvCxnSpPr>
                <p:nvPr/>
              </p:nvCxnSpPr>
              <p:spPr>
                <a:xfrm flipH="1">
                  <a:off x="6947935" y="3350385"/>
                  <a:ext cx="849652" cy="8942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5" idx="1"/>
                </p:cNvCxnSpPr>
                <p:nvPr/>
              </p:nvCxnSpPr>
              <p:spPr>
                <a:xfrm flipH="1" flipV="1">
                  <a:off x="6947935" y="3439814"/>
                  <a:ext cx="849652" cy="4866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89" name="TextBox 88"/>
            <p:cNvSpPr txBox="1"/>
            <p:nvPr/>
          </p:nvSpPr>
          <p:spPr>
            <a:xfrm>
              <a:off x="5729246" y="3091618"/>
              <a:ext cx="1476955" cy="83099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Business Value Chain Image</a:t>
              </a:r>
            </a:p>
          </p:txBody>
        </p:sp>
      </p:grpSp>
      <p:grpSp>
        <p:nvGrpSpPr>
          <p:cNvPr id="101" name="Group 100"/>
          <p:cNvGrpSpPr/>
          <p:nvPr/>
        </p:nvGrpSpPr>
        <p:grpSpPr>
          <a:xfrm>
            <a:off x="5504968" y="3870882"/>
            <a:ext cx="5171945" cy="1749625"/>
            <a:chOff x="3980967" y="3870881"/>
            <a:chExt cx="5171945" cy="1749625"/>
          </a:xfrm>
        </p:grpSpPr>
        <p:grpSp>
          <p:nvGrpSpPr>
            <p:cNvPr id="102" name="Group 101"/>
            <p:cNvGrpSpPr/>
            <p:nvPr/>
          </p:nvGrpSpPr>
          <p:grpSpPr>
            <a:xfrm>
              <a:off x="3980967" y="3870881"/>
              <a:ext cx="5171945" cy="1749625"/>
              <a:chOff x="3980967" y="3870881"/>
              <a:chExt cx="5171945" cy="1749625"/>
            </a:xfrm>
          </p:grpSpPr>
          <p:grpSp>
            <p:nvGrpSpPr>
              <p:cNvPr id="104" name="Group 103"/>
              <p:cNvGrpSpPr/>
              <p:nvPr/>
            </p:nvGrpSpPr>
            <p:grpSpPr>
              <a:xfrm>
                <a:off x="3980967" y="3870881"/>
                <a:ext cx="5165837" cy="1749625"/>
                <a:chOff x="3980967" y="3870881"/>
                <a:chExt cx="5165837" cy="1749625"/>
              </a:xfrm>
            </p:grpSpPr>
            <p:grpSp>
              <p:nvGrpSpPr>
                <p:cNvPr id="107" name="Group 106"/>
                <p:cNvGrpSpPr/>
                <p:nvPr/>
              </p:nvGrpSpPr>
              <p:grpSpPr>
                <a:xfrm>
                  <a:off x="4385585" y="3870881"/>
                  <a:ext cx="4463398" cy="1749625"/>
                  <a:chOff x="4184456" y="3870881"/>
                  <a:chExt cx="4463398" cy="1749625"/>
                </a:xfrm>
              </p:grpSpPr>
              <p:cxnSp>
                <p:nvCxnSpPr>
                  <p:cNvPr id="110" name="Straight Arrow Connector 109"/>
                  <p:cNvCxnSpPr>
                    <a:stCxn id="118" idx="0"/>
                    <a:endCxn id="124"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4184456" y="3870881"/>
                    <a:ext cx="4463398" cy="1749625"/>
                    <a:chOff x="4184456" y="3870881"/>
                    <a:chExt cx="4463398" cy="1749625"/>
                  </a:xfrm>
                </p:grpSpPr>
                <p:grpSp>
                  <p:nvGrpSpPr>
                    <p:cNvPr id="112" name="Group 111"/>
                    <p:cNvGrpSpPr/>
                    <p:nvPr/>
                  </p:nvGrpSpPr>
                  <p:grpSpPr>
                    <a:xfrm>
                      <a:off x="4184456" y="3870881"/>
                      <a:ext cx="4463398" cy="1138505"/>
                      <a:chOff x="4184456" y="3870881"/>
                      <a:chExt cx="4463398" cy="1138505"/>
                    </a:xfrm>
                  </p:grpSpPr>
                  <p:pic>
                    <p:nvPicPr>
                      <p:cNvPr id="120"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p:cNvCxnSpPr>
                        <a:stCxn id="44" idx="2"/>
                        <a:endCxn id="120" idx="0"/>
                      </p:cNvCxnSpPr>
                      <p:nvPr/>
                    </p:nvCxnSpPr>
                    <p:spPr>
                      <a:xfrm>
                        <a:off x="4304203" y="4219989"/>
                        <a:ext cx="152968" cy="2234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29" idx="2"/>
                        <a:endCxn id="120" idx="0"/>
                      </p:cNvCxnSpPr>
                      <p:nvPr/>
                    </p:nvCxnSpPr>
                    <p:spPr>
                      <a:xfrm flipH="1">
                        <a:off x="4457171" y="4121349"/>
                        <a:ext cx="603893" cy="3220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8" idx="2"/>
                        <a:endCxn id="120" idx="0"/>
                      </p:cNvCxnSpPr>
                      <p:nvPr/>
                    </p:nvCxnSpPr>
                    <p:spPr>
                      <a:xfrm flipH="1">
                        <a:off x="4457171" y="4106863"/>
                        <a:ext cx="972845" cy="3365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5" name="Straight Arrow Connector 124"/>
                      <p:cNvCxnSpPr>
                        <a:stCxn id="131" idx="2"/>
                        <a:endCxn id="124"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30" idx="3"/>
                        <a:endCxn id="124"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45" idx="2"/>
                        <a:endCxn id="124" idx="0"/>
                      </p:cNvCxnSpPr>
                      <p:nvPr/>
                    </p:nvCxnSpPr>
                    <p:spPr>
                      <a:xfrm>
                        <a:off x="8042344" y="4205359"/>
                        <a:ext cx="332795" cy="24281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534" y="3870881"/>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3593" y="388381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3" name="Straight Arrow Connector 112"/>
                    <p:cNvCxnSpPr>
                      <a:stCxn id="120"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7"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8"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24"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Straight Arrow Connector 118"/>
                    <p:cNvCxnSpPr>
                      <a:stCxn id="117" idx="0"/>
                      <a:endCxn id="120"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08" name="Cloud Callout 107"/>
                <p:cNvSpPr/>
                <p:nvPr/>
              </p:nvSpPr>
              <p:spPr>
                <a:xfrm>
                  <a:off x="3980967" y="4149229"/>
                  <a:ext cx="424077" cy="307677"/>
                </a:xfrm>
                <a:prstGeom prst="cloudCallout">
                  <a:avLst>
                    <a:gd name="adj1" fmla="val 131550"/>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sp>
              <p:nvSpPr>
                <p:cNvPr id="109" name="Cloud Callout 108"/>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grpSp>
          <p:sp>
            <p:nvSpPr>
              <p:cNvPr id="105" name="Cloud Callout 104"/>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106" name="Cloud Callout 105"/>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103" name="TextBox 102"/>
            <p:cNvSpPr txBox="1"/>
            <p:nvPr/>
          </p:nvSpPr>
          <p:spPr>
            <a:xfrm>
              <a:off x="5781679" y="4796904"/>
              <a:ext cx="1359121" cy="584775"/>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IT Portfolio Image</a:t>
              </a:r>
            </a:p>
          </p:txBody>
        </p:sp>
      </p:grpSp>
      <p:grpSp>
        <p:nvGrpSpPr>
          <p:cNvPr id="141" name="Group 140"/>
          <p:cNvGrpSpPr/>
          <p:nvPr/>
        </p:nvGrpSpPr>
        <p:grpSpPr>
          <a:xfrm>
            <a:off x="1952857" y="1277939"/>
            <a:ext cx="1798924" cy="5210175"/>
            <a:chOff x="428857" y="1277938"/>
            <a:chExt cx="1798924" cy="5264302"/>
          </a:xfrm>
        </p:grpSpPr>
        <p:sp>
          <p:nvSpPr>
            <p:cNvPr id="4" name="Left Bracket 3"/>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p:cNvSpPr txBox="1"/>
            <p:nvPr/>
          </p:nvSpPr>
          <p:spPr>
            <a:xfrm>
              <a:off x="527221" y="1664043"/>
              <a:ext cx="144164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p:cNvSpPr txBox="1"/>
            <p:nvPr/>
          </p:nvSpPr>
          <p:spPr>
            <a:xfrm>
              <a:off x="531337" y="2080056"/>
              <a:ext cx="1473843" cy="373169"/>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sp>
        <p:nvSpPr>
          <p:cNvPr id="3" name="Rectangle 2">
            <a:extLst>
              <a:ext uri="{FF2B5EF4-FFF2-40B4-BE49-F238E27FC236}">
                <a16:creationId xmlns:a16="http://schemas.microsoft.com/office/drawing/2014/main" id="{B4232AE7-B160-3D1E-9D6B-BCF0198525B9}"/>
              </a:ext>
            </a:extLst>
          </p:cNvPr>
          <p:cNvSpPr/>
          <p:nvPr/>
        </p:nvSpPr>
        <p:spPr>
          <a:xfrm>
            <a:off x="5399881" y="1277938"/>
            <a:ext cx="5277031" cy="5209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Choose 5 of these </a:t>
            </a:r>
          </a:p>
          <a:p>
            <a:pPr algn="ctr"/>
            <a:r>
              <a:rPr lang="en-US" dirty="0">
                <a:solidFill>
                  <a:schemeClr val="tx1"/>
                </a:solidFill>
              </a:rPr>
              <a:t>&lt;&lt;&lt;</a:t>
            </a:r>
          </a:p>
          <a:p>
            <a:pPr algn="ctr"/>
            <a:r>
              <a:rPr lang="en-US" dirty="0">
                <a:solidFill>
                  <a:schemeClr val="tx1"/>
                </a:solidFill>
              </a:rPr>
              <a:t>that are primary </a:t>
            </a:r>
          </a:p>
          <a:p>
            <a:pPr algn="ctr"/>
            <a:r>
              <a:rPr lang="en-US" dirty="0">
                <a:solidFill>
                  <a:schemeClr val="tx1"/>
                </a:solidFill>
              </a:rPr>
              <a:t>within your day-to-day </a:t>
            </a:r>
          </a:p>
          <a:p>
            <a:pPr algn="ctr"/>
            <a:r>
              <a:rPr lang="en-US" dirty="0">
                <a:solidFill>
                  <a:schemeClr val="tx1"/>
                </a:solidFill>
              </a:rPr>
              <a:t>work/life</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When this pane disappears </a:t>
            </a:r>
          </a:p>
          <a:p>
            <a:pPr algn="ctr"/>
            <a:r>
              <a:rPr lang="en-US" dirty="0">
                <a:solidFill>
                  <a:schemeClr val="tx1"/>
                </a:solidFill>
              </a:rPr>
              <a:t>you will see the reality </a:t>
            </a:r>
          </a:p>
          <a:p>
            <a:pPr algn="ctr"/>
            <a:r>
              <a:rPr lang="en-US" dirty="0">
                <a:solidFill>
                  <a:schemeClr val="tx1"/>
                </a:solidFill>
              </a:rPr>
              <a:t>of the underlying </a:t>
            </a:r>
          </a:p>
          <a:p>
            <a:pPr algn="ctr"/>
            <a:r>
              <a:rPr lang="en-US" dirty="0">
                <a:solidFill>
                  <a:schemeClr val="tx1"/>
                </a:solidFill>
              </a:rPr>
              <a:t>data and information </a:t>
            </a:r>
          </a:p>
          <a:p>
            <a:pPr algn="ctr"/>
            <a:r>
              <a:rPr lang="en-US" dirty="0">
                <a:solidFill>
                  <a:schemeClr val="tx1"/>
                </a:solidFill>
              </a:rPr>
              <a:t>complexity</a:t>
            </a:r>
          </a:p>
        </p:txBody>
      </p:sp>
      <p:sp>
        <p:nvSpPr>
          <p:cNvPr id="140" name="Rectangle: Rounded Corners 139">
            <a:extLst>
              <a:ext uri="{FF2B5EF4-FFF2-40B4-BE49-F238E27FC236}">
                <a16:creationId xmlns:a16="http://schemas.microsoft.com/office/drawing/2014/main" id="{07A38C90-1351-F9D2-F844-F4B05628CD57}"/>
              </a:ext>
            </a:extLst>
          </p:cNvPr>
          <p:cNvSpPr/>
          <p:nvPr/>
        </p:nvSpPr>
        <p:spPr>
          <a:xfrm>
            <a:off x="83825" y="5664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Data Governance</a:t>
            </a:r>
          </a:p>
        </p:txBody>
      </p:sp>
      <p:sp>
        <p:nvSpPr>
          <p:cNvPr id="10" name="Rectangle 9">
            <a:extLst>
              <a:ext uri="{FF2B5EF4-FFF2-40B4-BE49-F238E27FC236}">
                <a16:creationId xmlns:a16="http://schemas.microsoft.com/office/drawing/2014/main" id="{7BF2378D-2FAE-9D6C-B799-9E07F46B70BB}"/>
              </a:ext>
            </a:extLst>
          </p:cNvPr>
          <p:cNvSpPr/>
          <p:nvPr/>
        </p:nvSpPr>
        <p:spPr>
          <a:xfrm>
            <a:off x="1919926" y="1317925"/>
            <a:ext cx="1722240" cy="5209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3E6263F-93EC-7C0F-B3B8-11B02D982E9B}"/>
              </a:ext>
            </a:extLst>
          </p:cNvPr>
          <p:cNvSpPr/>
          <p:nvPr/>
        </p:nvSpPr>
        <p:spPr>
          <a:xfrm>
            <a:off x="1906214" y="1278731"/>
            <a:ext cx="1729423" cy="5218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 what can you put in place to ensure effective and efficient delivery to your Stakeholder expectations</a:t>
            </a:r>
          </a:p>
        </p:txBody>
      </p:sp>
      <p:sp>
        <p:nvSpPr>
          <p:cNvPr id="145" name="Rectangle: Rounded Corners 144">
            <a:hlinkClick r:id="rId19"/>
            <a:extLst>
              <a:ext uri="{FF2B5EF4-FFF2-40B4-BE49-F238E27FC236}">
                <a16:creationId xmlns:a16="http://schemas.microsoft.com/office/drawing/2014/main" id="{0288E650-7A09-1774-71BB-ECED5043368E}"/>
              </a:ext>
            </a:extLst>
          </p:cNvPr>
          <p:cNvSpPr/>
          <p:nvPr/>
        </p:nvSpPr>
        <p:spPr>
          <a:xfrm rot="16200000">
            <a:off x="-2299410" y="3566221"/>
            <a:ext cx="5218056"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348699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500"/>
                                        <p:tgtEl>
                                          <p:spTgt spid="10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8" fill="hold" grpId="0" nodeType="clickEffect">
                                  <p:stCondLst>
                                    <p:cond delay="0"/>
                                  </p:stCondLst>
                                  <p:childTnLst>
                                    <p:animEffect transition="out" filter="wipe(left)">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xit" presetSubtype="8" fill="hold" grpId="0" nodeType="clickEffect">
                                  <p:stCondLst>
                                    <p:cond delay="0"/>
                                  </p:stCondLst>
                                  <p:childTnLst>
                                    <p:animEffect transition="out" filter="wipe(left)">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141"/>
                                        </p:tgtEl>
                                        <p:attrNameLst>
                                          <p:attrName>style.visibility</p:attrName>
                                        </p:attrNameLst>
                                      </p:cBhvr>
                                      <p:to>
                                        <p:strVal val="visible"/>
                                      </p:to>
                                    </p:set>
                                    <p:animEffect transition="in" filter="fade">
                                      <p:cBhvr>
                                        <p:cTn id="83" dur="2000"/>
                                        <p:tgtEl>
                                          <p:spTgt spid="14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4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140" grpId="0" animBg="1"/>
      <p:bldP spid="10" grpId="0" animBg="1"/>
      <p:bldP spid="8" grpId="0" animBg="1"/>
      <p:bldP spid="1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7163-B8C2-EA11-DD9F-8B9C82D60658}"/>
              </a:ext>
            </a:extLst>
          </p:cNvPr>
          <p:cNvSpPr>
            <a:spLocks noGrp="1"/>
          </p:cNvSpPr>
          <p:nvPr>
            <p:ph type="title"/>
          </p:nvPr>
        </p:nvSpPr>
        <p:spPr>
          <a:xfrm>
            <a:off x="838200" y="2694257"/>
            <a:ext cx="10515600" cy="1325563"/>
          </a:xfrm>
        </p:spPr>
        <p:txBody>
          <a:bodyPr>
            <a:normAutofit/>
          </a:bodyPr>
          <a:lstStyle/>
          <a:p>
            <a:pPr algn="ctr"/>
            <a:r>
              <a:rPr lang="en-US" sz="4000" dirty="0"/>
              <a:t>The CEO asks the CFO and CDO. </a:t>
            </a:r>
            <a:br>
              <a:rPr lang="en-US" sz="4000" dirty="0"/>
            </a:br>
            <a:r>
              <a:rPr lang="en-US" sz="4000" dirty="0"/>
              <a:t>Which of you two is more important?</a:t>
            </a:r>
          </a:p>
        </p:txBody>
      </p:sp>
    </p:spTree>
    <p:extLst>
      <p:ext uri="{BB962C8B-B14F-4D97-AF65-F5344CB8AC3E}">
        <p14:creationId xmlns:p14="http://schemas.microsoft.com/office/powerpoint/2010/main" val="2204332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6. Determine Executive focus across Information Value Chain Segment Metrics</a:t>
            </a:r>
            <a:endParaRPr lang="en-ZA" sz="2000" dirty="0"/>
          </a:p>
        </p:txBody>
      </p:sp>
    </p:spTree>
    <p:extLst>
      <p:ext uri="{BB962C8B-B14F-4D97-AF65-F5344CB8AC3E}">
        <p14:creationId xmlns:p14="http://schemas.microsoft.com/office/powerpoint/2010/main" val="3418049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5E4EA-B492-B0DA-4A75-641A0FCF6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94AF1-47E3-0937-8681-95E1A74408DB}"/>
              </a:ext>
            </a:extLst>
          </p:cNvPr>
          <p:cNvSpPr>
            <a:spLocks noGrp="1"/>
          </p:cNvSpPr>
          <p:nvPr>
            <p:ph type="title"/>
          </p:nvPr>
        </p:nvSpPr>
        <p:spPr>
          <a:xfrm>
            <a:off x="838200" y="603849"/>
            <a:ext cx="10515600" cy="1086839"/>
          </a:xfrm>
        </p:spPr>
        <p:txBody>
          <a:bodyPr/>
          <a:lstStyle/>
          <a:p>
            <a:r>
              <a:rPr lang="en-ZA" dirty="0"/>
              <a:t>The CDO’s Maturity Measures</a:t>
            </a:r>
          </a:p>
        </p:txBody>
      </p:sp>
      <p:pic>
        <p:nvPicPr>
          <p:cNvPr id="4" name="Picture 3">
            <a:extLst>
              <a:ext uri="{FF2B5EF4-FFF2-40B4-BE49-F238E27FC236}">
                <a16:creationId xmlns:a16="http://schemas.microsoft.com/office/drawing/2014/main" id="{0DDE8133-F297-8FEA-92C3-8E9BDCB8741D}"/>
              </a:ext>
            </a:extLst>
          </p:cNvPr>
          <p:cNvPicPr>
            <a:picLocks noChangeAspect="1"/>
          </p:cNvPicPr>
          <p:nvPr/>
        </p:nvPicPr>
        <p:blipFill>
          <a:blip r:embed="rId3"/>
          <a:stretch>
            <a:fillRect/>
          </a:stretch>
        </p:blipFill>
        <p:spPr>
          <a:xfrm>
            <a:off x="1651009" y="1658686"/>
            <a:ext cx="8888394" cy="4196015"/>
          </a:xfrm>
          <a:prstGeom prst="rect">
            <a:avLst/>
          </a:prstGeom>
        </p:spPr>
      </p:pic>
      <p:sp>
        <p:nvSpPr>
          <p:cNvPr id="3" name="Rectangle: Rounded Corners 2">
            <a:extLst>
              <a:ext uri="{FF2B5EF4-FFF2-40B4-BE49-F238E27FC236}">
                <a16:creationId xmlns:a16="http://schemas.microsoft.com/office/drawing/2014/main" id="{737A94AA-BA20-62C5-8E78-83F8426F6719}"/>
              </a:ext>
            </a:extLst>
          </p:cNvPr>
          <p:cNvSpPr/>
          <p:nvPr/>
        </p:nvSpPr>
        <p:spPr>
          <a:xfrm>
            <a:off x="95957" y="33234"/>
            <a:ext cx="155505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spTree>
    <p:extLst>
      <p:ext uri="{BB962C8B-B14F-4D97-AF65-F5344CB8AC3E}">
        <p14:creationId xmlns:p14="http://schemas.microsoft.com/office/powerpoint/2010/main" val="30453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260B-DB84-8E3D-CE37-CCBADE8588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23F620-0C43-4154-6E28-DBE6D4A69A90}"/>
              </a:ext>
            </a:extLst>
          </p:cNvPr>
          <p:cNvSpPr/>
          <p:nvPr/>
        </p:nvSpPr>
        <p:spPr>
          <a:xfrm>
            <a:off x="1540298" y="504827"/>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 name="Picture 2">
            <a:extLst>
              <a:ext uri="{FF2B5EF4-FFF2-40B4-BE49-F238E27FC236}">
                <a16:creationId xmlns:a16="http://schemas.microsoft.com/office/drawing/2014/main" id="{4810A286-1480-8BE4-B0E9-C8CC179E5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957"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C02A6F67-B0FD-4599-DED8-A7AADDCBB4C4}"/>
              </a:ext>
            </a:extLst>
          </p:cNvPr>
          <p:cNvGrpSpPr/>
          <p:nvPr/>
        </p:nvGrpSpPr>
        <p:grpSpPr>
          <a:xfrm flipH="1">
            <a:off x="5447928" y="2727536"/>
            <a:ext cx="648072" cy="727582"/>
            <a:chOff x="3275856" y="2727536"/>
            <a:chExt cx="661045" cy="727582"/>
          </a:xfrm>
        </p:grpSpPr>
        <p:grpSp>
          <p:nvGrpSpPr>
            <p:cNvPr id="13" name="Group 12">
              <a:extLst>
                <a:ext uri="{FF2B5EF4-FFF2-40B4-BE49-F238E27FC236}">
                  <a16:creationId xmlns:a16="http://schemas.microsoft.com/office/drawing/2014/main" id="{709A8745-9A37-5C62-90F7-0D483873150C}"/>
                </a:ext>
              </a:extLst>
            </p:cNvPr>
            <p:cNvGrpSpPr/>
            <p:nvPr/>
          </p:nvGrpSpPr>
          <p:grpSpPr>
            <a:xfrm>
              <a:off x="3275856" y="2731221"/>
              <a:ext cx="661045" cy="699609"/>
              <a:chOff x="-2021614" y="-23770"/>
              <a:chExt cx="3547525" cy="3238012"/>
            </a:xfrm>
          </p:grpSpPr>
          <p:cxnSp>
            <p:nvCxnSpPr>
              <p:cNvPr id="15" name="Straight Connector 14">
                <a:extLst>
                  <a:ext uri="{FF2B5EF4-FFF2-40B4-BE49-F238E27FC236}">
                    <a16:creationId xmlns:a16="http://schemas.microsoft.com/office/drawing/2014/main" id="{493B9471-2A9D-E3DF-8F1B-A5199A7D2AF0}"/>
                  </a:ext>
                </a:extLst>
              </p:cNvPr>
              <p:cNvCxnSpPr/>
              <p:nvPr/>
            </p:nvCxnSpPr>
            <p:spPr>
              <a:xfrm>
                <a:off x="-51750" y="1"/>
                <a:ext cx="1577661"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3DF558-94CD-AC32-981E-8E443E1D733A}"/>
                  </a:ext>
                </a:extLst>
              </p:cNvPr>
              <p:cNvCxnSpPr/>
              <p:nvPr/>
            </p:nvCxnSpPr>
            <p:spPr>
              <a:xfrm flipV="1">
                <a:off x="-2021614" y="-23770"/>
                <a:ext cx="1969864" cy="322954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3B16C5-E600-82DD-0C0E-4DEAD6973A32}"/>
                  </a:ext>
                </a:extLst>
              </p:cNvPr>
              <p:cNvCxnSpPr/>
              <p:nvPr/>
            </p:nvCxnSpPr>
            <p:spPr>
              <a:xfrm flipH="1">
                <a:off x="-1886635" y="3205772"/>
                <a:ext cx="3412545" cy="847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A44EAA28-52AC-EFCC-B7E5-6CDCCE739876}"/>
                </a:ext>
              </a:extLst>
            </p:cNvPr>
            <p:cNvCxnSpPr/>
            <p:nvPr/>
          </p:nvCxnSpPr>
          <p:spPr>
            <a:xfrm flipV="1">
              <a:off x="3911643" y="2727536"/>
              <a:ext cx="0" cy="72758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11FBFCC-2D8D-9B15-1EFE-41A98F38AC77}"/>
              </a:ext>
            </a:extLst>
          </p:cNvPr>
          <p:cNvGrpSpPr/>
          <p:nvPr/>
        </p:nvGrpSpPr>
        <p:grpSpPr>
          <a:xfrm>
            <a:off x="4808403" y="2727536"/>
            <a:ext cx="661045" cy="727582"/>
            <a:chOff x="3275856" y="2727536"/>
            <a:chExt cx="661045" cy="727582"/>
          </a:xfrm>
        </p:grpSpPr>
        <p:grpSp>
          <p:nvGrpSpPr>
            <p:cNvPr id="19" name="Group 18">
              <a:extLst>
                <a:ext uri="{FF2B5EF4-FFF2-40B4-BE49-F238E27FC236}">
                  <a16:creationId xmlns:a16="http://schemas.microsoft.com/office/drawing/2014/main" id="{CEEBD74E-9809-5880-2093-03A25ACFFE48}"/>
                </a:ext>
              </a:extLst>
            </p:cNvPr>
            <p:cNvGrpSpPr/>
            <p:nvPr/>
          </p:nvGrpSpPr>
          <p:grpSpPr>
            <a:xfrm>
              <a:off x="3275856" y="2731221"/>
              <a:ext cx="661045" cy="699609"/>
              <a:chOff x="-2021614" y="-23770"/>
              <a:chExt cx="3547525" cy="3238012"/>
            </a:xfrm>
          </p:grpSpPr>
          <p:cxnSp>
            <p:nvCxnSpPr>
              <p:cNvPr id="21" name="Straight Connector 20">
                <a:extLst>
                  <a:ext uri="{FF2B5EF4-FFF2-40B4-BE49-F238E27FC236}">
                    <a16:creationId xmlns:a16="http://schemas.microsoft.com/office/drawing/2014/main" id="{D1A96516-45F7-988B-C9AF-AD83168D8A1B}"/>
                  </a:ext>
                </a:extLst>
              </p:cNvPr>
              <p:cNvCxnSpPr/>
              <p:nvPr/>
            </p:nvCxnSpPr>
            <p:spPr>
              <a:xfrm>
                <a:off x="-51750" y="1"/>
                <a:ext cx="1577661"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D5C9DD-E8A5-9E83-8331-9AA9AF12EFD4}"/>
                  </a:ext>
                </a:extLst>
              </p:cNvPr>
              <p:cNvCxnSpPr/>
              <p:nvPr/>
            </p:nvCxnSpPr>
            <p:spPr>
              <a:xfrm flipV="1">
                <a:off x="-2021614" y="-23770"/>
                <a:ext cx="1969864" cy="322954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E5E8FC-C85D-4799-E770-5BD5FBC45C26}"/>
                  </a:ext>
                </a:extLst>
              </p:cNvPr>
              <p:cNvCxnSpPr/>
              <p:nvPr/>
            </p:nvCxnSpPr>
            <p:spPr>
              <a:xfrm flipH="1">
                <a:off x="-1886635" y="3205772"/>
                <a:ext cx="3412545" cy="847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1E99BFC2-3668-BD25-F590-2931CACC41E1}"/>
                </a:ext>
              </a:extLst>
            </p:cNvPr>
            <p:cNvCxnSpPr/>
            <p:nvPr/>
          </p:nvCxnSpPr>
          <p:spPr>
            <a:xfrm flipV="1">
              <a:off x="3911643" y="2727536"/>
              <a:ext cx="0" cy="72758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5CF9AF6-046D-71F6-9D45-14D7CD2E3F5F}"/>
              </a:ext>
            </a:extLst>
          </p:cNvPr>
          <p:cNvGrpSpPr/>
          <p:nvPr/>
        </p:nvGrpSpPr>
        <p:grpSpPr>
          <a:xfrm flipH="1" flipV="1">
            <a:off x="5468888" y="3429000"/>
            <a:ext cx="644204" cy="732266"/>
            <a:chOff x="3301010" y="2715428"/>
            <a:chExt cx="599349" cy="727582"/>
          </a:xfrm>
        </p:grpSpPr>
        <p:grpSp>
          <p:nvGrpSpPr>
            <p:cNvPr id="29" name="Group 28">
              <a:extLst>
                <a:ext uri="{FF2B5EF4-FFF2-40B4-BE49-F238E27FC236}">
                  <a16:creationId xmlns:a16="http://schemas.microsoft.com/office/drawing/2014/main" id="{59C3FA99-CC7B-5CCF-80EC-BA480AF798DB}"/>
                </a:ext>
              </a:extLst>
            </p:cNvPr>
            <p:cNvGrpSpPr/>
            <p:nvPr/>
          </p:nvGrpSpPr>
          <p:grpSpPr>
            <a:xfrm>
              <a:off x="3301010" y="2727536"/>
              <a:ext cx="599349" cy="703294"/>
              <a:chOff x="-1886625" y="-40828"/>
              <a:chExt cx="3216434" cy="3255070"/>
            </a:xfrm>
          </p:grpSpPr>
          <p:cxnSp>
            <p:nvCxnSpPr>
              <p:cNvPr id="31" name="Straight Connector 30">
                <a:extLst>
                  <a:ext uri="{FF2B5EF4-FFF2-40B4-BE49-F238E27FC236}">
                    <a16:creationId xmlns:a16="http://schemas.microsoft.com/office/drawing/2014/main" id="{24CE5E06-DE28-A590-7124-1CE8710E4250}"/>
                  </a:ext>
                </a:extLst>
              </p:cNvPr>
              <p:cNvCxnSpPr/>
              <p:nvPr/>
            </p:nvCxnSpPr>
            <p:spPr>
              <a:xfrm>
                <a:off x="19401" y="-40828"/>
                <a:ext cx="1310408" cy="2041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AE85CE7-6E2C-CB6E-7342-785947B7078B}"/>
                  </a:ext>
                </a:extLst>
              </p:cNvPr>
              <p:cNvCxnSpPr/>
              <p:nvPr/>
            </p:nvCxnSpPr>
            <p:spPr>
              <a:xfrm flipV="1">
                <a:off x="-1886625" y="-40828"/>
                <a:ext cx="1890424" cy="325507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7DFDA5-3387-95CB-0037-DA0865654DE8}"/>
                  </a:ext>
                </a:extLst>
              </p:cNvPr>
              <p:cNvCxnSpPr/>
              <p:nvPr/>
            </p:nvCxnSpPr>
            <p:spPr>
              <a:xfrm flipH="1">
                <a:off x="-1886625" y="3200152"/>
                <a:ext cx="3179039" cy="1409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6EFCECE2-7F64-C0F3-974B-AB0A2932B092}"/>
                </a:ext>
              </a:extLst>
            </p:cNvPr>
            <p:cNvCxnSpPr/>
            <p:nvPr/>
          </p:nvCxnSpPr>
          <p:spPr>
            <a:xfrm flipV="1">
              <a:off x="3896818" y="2715428"/>
              <a:ext cx="0" cy="72758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1FFCF0E-D95E-3885-77A1-1A3B0A0EBD02}"/>
              </a:ext>
            </a:extLst>
          </p:cNvPr>
          <p:cNvGrpSpPr/>
          <p:nvPr/>
        </p:nvGrpSpPr>
        <p:grpSpPr>
          <a:xfrm flipV="1">
            <a:off x="4797674" y="3429000"/>
            <a:ext cx="654122" cy="732266"/>
            <a:chOff x="3301010" y="2715428"/>
            <a:chExt cx="599349" cy="727582"/>
          </a:xfrm>
        </p:grpSpPr>
        <p:grpSp>
          <p:nvGrpSpPr>
            <p:cNvPr id="35" name="Group 34">
              <a:extLst>
                <a:ext uri="{FF2B5EF4-FFF2-40B4-BE49-F238E27FC236}">
                  <a16:creationId xmlns:a16="http://schemas.microsoft.com/office/drawing/2014/main" id="{C9C890A4-1974-3472-35F9-7082DF2A5B8D}"/>
                </a:ext>
              </a:extLst>
            </p:cNvPr>
            <p:cNvGrpSpPr/>
            <p:nvPr/>
          </p:nvGrpSpPr>
          <p:grpSpPr>
            <a:xfrm>
              <a:off x="3301010" y="2727536"/>
              <a:ext cx="599349" cy="703294"/>
              <a:chOff x="-1886625" y="-40828"/>
              <a:chExt cx="3216434" cy="3255070"/>
            </a:xfrm>
          </p:grpSpPr>
          <p:cxnSp>
            <p:nvCxnSpPr>
              <p:cNvPr id="37" name="Straight Connector 36">
                <a:extLst>
                  <a:ext uri="{FF2B5EF4-FFF2-40B4-BE49-F238E27FC236}">
                    <a16:creationId xmlns:a16="http://schemas.microsoft.com/office/drawing/2014/main" id="{8432CFB9-068A-FBE6-1FEE-C469B9377F6A}"/>
                  </a:ext>
                </a:extLst>
              </p:cNvPr>
              <p:cNvCxnSpPr/>
              <p:nvPr/>
            </p:nvCxnSpPr>
            <p:spPr>
              <a:xfrm>
                <a:off x="19401" y="-40828"/>
                <a:ext cx="1310408" cy="2041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C6707F1-F0F7-FBB4-3300-BA02186B1068}"/>
                  </a:ext>
                </a:extLst>
              </p:cNvPr>
              <p:cNvCxnSpPr/>
              <p:nvPr/>
            </p:nvCxnSpPr>
            <p:spPr>
              <a:xfrm flipV="1">
                <a:off x="-1886625" y="-40828"/>
                <a:ext cx="1890424" cy="325507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350E70-205D-54D9-8EE9-71E0FB8349E8}"/>
                  </a:ext>
                </a:extLst>
              </p:cNvPr>
              <p:cNvCxnSpPr/>
              <p:nvPr/>
            </p:nvCxnSpPr>
            <p:spPr>
              <a:xfrm flipH="1">
                <a:off x="-1886625" y="3200152"/>
                <a:ext cx="3179039" cy="1409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BB1CC9EE-3558-B87B-21CC-655A856F1F5C}"/>
                </a:ext>
              </a:extLst>
            </p:cNvPr>
            <p:cNvCxnSpPr/>
            <p:nvPr/>
          </p:nvCxnSpPr>
          <p:spPr>
            <a:xfrm flipV="1">
              <a:off x="3896818" y="2715428"/>
              <a:ext cx="0" cy="72758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73FE4C0-2CA7-AC6C-8AC9-D305C21CC9FA}"/>
              </a:ext>
            </a:extLst>
          </p:cNvPr>
          <p:cNvGrpSpPr/>
          <p:nvPr/>
        </p:nvGrpSpPr>
        <p:grpSpPr>
          <a:xfrm>
            <a:off x="5176563" y="2165144"/>
            <a:ext cx="547492" cy="553301"/>
            <a:chOff x="0" y="0"/>
            <a:chExt cx="2938138" cy="2560856"/>
          </a:xfrm>
        </p:grpSpPr>
        <p:cxnSp>
          <p:nvCxnSpPr>
            <p:cNvPr id="9" name="Straight Connector 8">
              <a:extLst>
                <a:ext uri="{FF2B5EF4-FFF2-40B4-BE49-F238E27FC236}">
                  <a16:creationId xmlns:a16="http://schemas.microsoft.com/office/drawing/2014/main" id="{4A183D3D-AA5F-6F07-9031-1A362FE46C06}"/>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EDE54D3-13EF-3F51-C089-E1D566DAFD7A}"/>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39A664-78E7-CCD8-F69B-862275E46CFB}"/>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ED7607D-1492-C10E-38F9-E93B2800E6F1}"/>
              </a:ext>
            </a:extLst>
          </p:cNvPr>
          <p:cNvGrpSpPr/>
          <p:nvPr/>
        </p:nvGrpSpPr>
        <p:grpSpPr>
          <a:xfrm rot="10800000">
            <a:off x="5192440" y="4165846"/>
            <a:ext cx="547492" cy="547421"/>
            <a:chOff x="0" y="0"/>
            <a:chExt cx="2938138" cy="2560856"/>
          </a:xfrm>
        </p:grpSpPr>
        <p:cxnSp>
          <p:nvCxnSpPr>
            <p:cNvPr id="25" name="Straight Connector 24">
              <a:extLst>
                <a:ext uri="{FF2B5EF4-FFF2-40B4-BE49-F238E27FC236}">
                  <a16:creationId xmlns:a16="http://schemas.microsoft.com/office/drawing/2014/main" id="{EFD80976-7F6D-A80F-5929-202D698CE24F}"/>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CE73B3-6EE5-4EB1-A0F5-1B72CA39EAAC}"/>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FD0408-CB35-F444-7D6F-0582E618D3FE}"/>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ABFC4AA1-BB78-0CC2-2C40-3314497E8AAC}"/>
              </a:ext>
            </a:extLst>
          </p:cNvPr>
          <p:cNvGrpSpPr/>
          <p:nvPr/>
        </p:nvGrpSpPr>
        <p:grpSpPr>
          <a:xfrm rot="10800000" flipH="1">
            <a:off x="4380352" y="2729530"/>
            <a:ext cx="771148" cy="727581"/>
            <a:chOff x="0" y="0"/>
            <a:chExt cx="2938138" cy="2560856"/>
          </a:xfrm>
        </p:grpSpPr>
        <p:cxnSp>
          <p:nvCxnSpPr>
            <p:cNvPr id="49" name="Straight Connector 48">
              <a:extLst>
                <a:ext uri="{FF2B5EF4-FFF2-40B4-BE49-F238E27FC236}">
                  <a16:creationId xmlns:a16="http://schemas.microsoft.com/office/drawing/2014/main" id="{E5B18A86-5E54-C174-9E05-A0302B00D3D9}"/>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41DBDC-D8FD-0F44-964E-C2FF1983E325}"/>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55080E-4099-129F-46C9-2FCEC6B3455D}"/>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0BAB7583-6124-5CDB-5B16-178992076C0D}"/>
              </a:ext>
            </a:extLst>
          </p:cNvPr>
          <p:cNvGrpSpPr/>
          <p:nvPr/>
        </p:nvGrpSpPr>
        <p:grpSpPr>
          <a:xfrm flipH="1">
            <a:off x="4357369" y="3442105"/>
            <a:ext cx="791236" cy="727581"/>
            <a:chOff x="0" y="0"/>
            <a:chExt cx="2938138" cy="2560856"/>
          </a:xfrm>
        </p:grpSpPr>
        <p:cxnSp>
          <p:nvCxnSpPr>
            <p:cNvPr id="53" name="Straight Connector 52">
              <a:extLst>
                <a:ext uri="{FF2B5EF4-FFF2-40B4-BE49-F238E27FC236}">
                  <a16:creationId xmlns:a16="http://schemas.microsoft.com/office/drawing/2014/main" id="{E66EB2A4-C6C4-D493-FC88-84156A5966E0}"/>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B308F5D-828A-18F9-0E42-038E84607175}"/>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AA57E8-D2C3-01EB-354D-91CF204C65D9}"/>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22A74FEF-C741-6462-A32C-CFAEA5929D8B}"/>
              </a:ext>
            </a:extLst>
          </p:cNvPr>
          <p:cNvGrpSpPr/>
          <p:nvPr/>
        </p:nvGrpSpPr>
        <p:grpSpPr>
          <a:xfrm rot="10800000" flipH="1">
            <a:off x="5759795" y="2722776"/>
            <a:ext cx="771148" cy="727581"/>
            <a:chOff x="0" y="0"/>
            <a:chExt cx="2938138" cy="2560856"/>
          </a:xfrm>
        </p:grpSpPr>
        <p:cxnSp>
          <p:nvCxnSpPr>
            <p:cNvPr id="41" name="Straight Connector 40">
              <a:extLst>
                <a:ext uri="{FF2B5EF4-FFF2-40B4-BE49-F238E27FC236}">
                  <a16:creationId xmlns:a16="http://schemas.microsoft.com/office/drawing/2014/main" id="{E59528A2-8C10-DFE1-049F-CF9790DEDEDD}"/>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56EA339-AC25-D597-823A-5067284BA8E4}"/>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24CAA6-0086-C74B-7C94-155FD85748D8}"/>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20E25B23-FBBC-6B82-483D-01BBFC62CCED}"/>
              </a:ext>
            </a:extLst>
          </p:cNvPr>
          <p:cNvGrpSpPr/>
          <p:nvPr/>
        </p:nvGrpSpPr>
        <p:grpSpPr>
          <a:xfrm flipH="1">
            <a:off x="5736812" y="3435351"/>
            <a:ext cx="791236" cy="727581"/>
            <a:chOff x="0" y="0"/>
            <a:chExt cx="2938138" cy="2560856"/>
          </a:xfrm>
        </p:grpSpPr>
        <p:cxnSp>
          <p:nvCxnSpPr>
            <p:cNvPr id="45" name="Straight Connector 44">
              <a:extLst>
                <a:ext uri="{FF2B5EF4-FFF2-40B4-BE49-F238E27FC236}">
                  <a16:creationId xmlns:a16="http://schemas.microsoft.com/office/drawing/2014/main" id="{4CC45F69-17AA-0ED1-003B-6214D7979E76}"/>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4A700B8-B5B9-57FF-1704-47C0063AC5F7}"/>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2263C4A-F836-FBE3-B53F-6C59F489C215}"/>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A0C7BF2C-59F8-311E-837C-A0DA50EDFA84}"/>
              </a:ext>
            </a:extLst>
          </p:cNvPr>
          <p:cNvGrpSpPr/>
          <p:nvPr/>
        </p:nvGrpSpPr>
        <p:grpSpPr>
          <a:xfrm>
            <a:off x="5444190" y="1484785"/>
            <a:ext cx="627153" cy="4141803"/>
            <a:chOff x="3920189" y="1484784"/>
            <a:chExt cx="627153" cy="4141803"/>
          </a:xfrm>
        </p:grpSpPr>
        <p:grpSp>
          <p:nvGrpSpPr>
            <p:cNvPr id="93" name="Group 92">
              <a:extLst>
                <a:ext uri="{FF2B5EF4-FFF2-40B4-BE49-F238E27FC236}">
                  <a16:creationId xmlns:a16="http://schemas.microsoft.com/office/drawing/2014/main" id="{BD32F15A-57D9-CB3D-2FFC-D5088793CEF7}"/>
                </a:ext>
              </a:extLst>
            </p:cNvPr>
            <p:cNvGrpSpPr/>
            <p:nvPr/>
          </p:nvGrpSpPr>
          <p:grpSpPr>
            <a:xfrm>
              <a:off x="3920189" y="1484784"/>
              <a:ext cx="627153" cy="3971368"/>
              <a:chOff x="3920189" y="1484784"/>
              <a:chExt cx="627153" cy="3542582"/>
            </a:xfrm>
          </p:grpSpPr>
          <p:cxnSp>
            <p:nvCxnSpPr>
              <p:cNvPr id="95" name="Straight Connector 94">
                <a:extLst>
                  <a:ext uri="{FF2B5EF4-FFF2-40B4-BE49-F238E27FC236}">
                    <a16:creationId xmlns:a16="http://schemas.microsoft.com/office/drawing/2014/main" id="{586C0A23-FE92-7EC2-EF63-1AA6D8CAF3A8}"/>
                  </a:ext>
                </a:extLst>
              </p:cNvPr>
              <p:cNvCxnSpPr>
                <a:stCxn id="94" idx="1"/>
                <a:endCxn id="96" idx="1"/>
              </p:cNvCxnSpPr>
              <p:nvPr/>
            </p:nvCxnSpPr>
            <p:spPr>
              <a:xfrm flipV="1">
                <a:off x="3920189" y="1636816"/>
                <a:ext cx="7607" cy="33905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a:extLst>
                  <a:ext uri="{FF2B5EF4-FFF2-40B4-BE49-F238E27FC236}">
                    <a16:creationId xmlns:a16="http://schemas.microsoft.com/office/drawing/2014/main" id="{D6FEF6D0-F4D2-595E-7AB2-D37F47C4819D}"/>
                  </a:ext>
                </a:extLst>
              </p:cNvPr>
              <p:cNvSpPr/>
              <p:nvPr/>
            </p:nvSpPr>
            <p:spPr>
              <a:xfrm>
                <a:off x="3927796" y="1484784"/>
                <a:ext cx="619546"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a:extLst>
                <a:ext uri="{FF2B5EF4-FFF2-40B4-BE49-F238E27FC236}">
                  <a16:creationId xmlns:a16="http://schemas.microsoft.com/office/drawing/2014/main" id="{8760449D-4FF8-91F5-6CBA-95414CDDEE20}"/>
                </a:ext>
              </a:extLst>
            </p:cNvPr>
            <p:cNvSpPr/>
            <p:nvPr/>
          </p:nvSpPr>
          <p:spPr>
            <a:xfrm>
              <a:off x="3920189" y="5285719"/>
              <a:ext cx="619546"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97" name="Group 96">
            <a:extLst>
              <a:ext uri="{FF2B5EF4-FFF2-40B4-BE49-F238E27FC236}">
                <a16:creationId xmlns:a16="http://schemas.microsoft.com/office/drawing/2014/main" id="{99D022F4-3DC6-05AA-F167-6948A40BA368}"/>
              </a:ext>
            </a:extLst>
          </p:cNvPr>
          <p:cNvGrpSpPr/>
          <p:nvPr/>
        </p:nvGrpSpPr>
        <p:grpSpPr>
          <a:xfrm>
            <a:off x="1624684" y="3234830"/>
            <a:ext cx="8767229" cy="465366"/>
            <a:chOff x="0" y="0"/>
            <a:chExt cx="10579553" cy="502103"/>
          </a:xfrm>
        </p:grpSpPr>
        <p:cxnSp>
          <p:nvCxnSpPr>
            <p:cNvPr id="98" name="Straight Connector 97">
              <a:extLst>
                <a:ext uri="{FF2B5EF4-FFF2-40B4-BE49-F238E27FC236}">
                  <a16:creationId xmlns:a16="http://schemas.microsoft.com/office/drawing/2014/main" id="{5C803999-257C-E6DE-ECBE-0E432E37CFFC}"/>
                </a:ext>
              </a:extLst>
            </p:cNvPr>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12B2DD24-6E67-E849-1534-9392DBCC2229}"/>
                </a:ext>
              </a:extLst>
            </p:cNvPr>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a:extLst>
                <a:ext uri="{FF2B5EF4-FFF2-40B4-BE49-F238E27FC236}">
                  <a16:creationId xmlns:a16="http://schemas.microsoft.com/office/drawing/2014/main" id="{48D66E03-45CB-5C2A-EE4D-6EFA681791D8}"/>
                </a:ext>
              </a:extLst>
            </p:cNvPr>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56" name="Group 55">
            <a:extLst>
              <a:ext uri="{FF2B5EF4-FFF2-40B4-BE49-F238E27FC236}">
                <a16:creationId xmlns:a16="http://schemas.microsoft.com/office/drawing/2014/main" id="{9B2ECFDE-F4AA-7348-A276-6ADA158FB151}"/>
              </a:ext>
            </a:extLst>
          </p:cNvPr>
          <p:cNvGrpSpPr/>
          <p:nvPr/>
        </p:nvGrpSpPr>
        <p:grpSpPr>
          <a:xfrm>
            <a:off x="5167888" y="601728"/>
            <a:ext cx="568072" cy="5635585"/>
            <a:chOff x="4082182" y="-1874853"/>
            <a:chExt cx="979635" cy="10540371"/>
          </a:xfrm>
        </p:grpSpPr>
        <p:sp>
          <p:nvSpPr>
            <p:cNvPr id="57" name="Rectangle 56">
              <a:extLst>
                <a:ext uri="{FF2B5EF4-FFF2-40B4-BE49-F238E27FC236}">
                  <a16:creationId xmlns:a16="http://schemas.microsoft.com/office/drawing/2014/main" id="{1FE7B763-79D3-371F-76AC-C20001DD7328}"/>
                </a:ext>
              </a:extLst>
            </p:cNvPr>
            <p:cNvSpPr/>
            <p:nvPr/>
          </p:nvSpPr>
          <p:spPr>
            <a:xfrm>
              <a:off x="4082182" y="-1874853"/>
              <a:ext cx="925286" cy="937201"/>
            </a:xfrm>
            <a:prstGeom prst="rect">
              <a:avLst/>
            </a:prstGeom>
            <a:solidFill>
              <a:srgbClr val="FF0000">
                <a:alpha val="21000"/>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Critical to</a:t>
              </a:r>
            </a:p>
            <a:p>
              <a:pPr algn="ctr"/>
              <a:r>
                <a:rPr lang="en-ZA" sz="800" b="1" dirty="0">
                  <a:solidFill>
                    <a:schemeClr val="tx1"/>
                  </a:solidFill>
                  <a:latin typeface="Verdana" pitchFamily="34" charset="0"/>
                  <a:ea typeface="Verdana" pitchFamily="34" charset="0"/>
                  <a:cs typeface="Verdana" pitchFamily="34" charset="0"/>
                </a:rPr>
                <a:t>Act</a:t>
              </a:r>
            </a:p>
          </p:txBody>
        </p:sp>
        <p:sp>
          <p:nvSpPr>
            <p:cNvPr id="58" name="Rectangle 57">
              <a:extLst>
                <a:ext uri="{FF2B5EF4-FFF2-40B4-BE49-F238E27FC236}">
                  <a16:creationId xmlns:a16="http://schemas.microsoft.com/office/drawing/2014/main" id="{1F99983A-19A1-1389-30E3-84A657B53616}"/>
                </a:ext>
              </a:extLst>
            </p:cNvPr>
            <p:cNvSpPr/>
            <p:nvPr/>
          </p:nvSpPr>
          <p:spPr>
            <a:xfrm>
              <a:off x="4129726" y="7986633"/>
              <a:ext cx="932091" cy="678885"/>
            </a:xfrm>
            <a:prstGeom prst="rect">
              <a:avLst/>
            </a:prstGeom>
            <a:solidFill>
              <a:srgbClr val="FF0000">
                <a:alpha val="21000"/>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Use</a:t>
              </a:r>
            </a:p>
            <a:p>
              <a:pPr algn="ctr"/>
              <a:r>
                <a:rPr lang="en-ZA" sz="800" b="1" dirty="0">
                  <a:solidFill>
                    <a:schemeClr val="tx1"/>
                  </a:solidFill>
                  <a:latin typeface="Verdana" pitchFamily="34" charset="0"/>
                  <a:ea typeface="Verdana" pitchFamily="34" charset="0"/>
                  <a:cs typeface="Verdana" pitchFamily="34" charset="0"/>
                </a:rPr>
                <a:t>Stage 0</a:t>
              </a:r>
            </a:p>
          </p:txBody>
        </p:sp>
        <p:cxnSp>
          <p:nvCxnSpPr>
            <p:cNvPr id="59" name="Straight Connector 58">
              <a:extLst>
                <a:ext uri="{FF2B5EF4-FFF2-40B4-BE49-F238E27FC236}">
                  <a16:creationId xmlns:a16="http://schemas.microsoft.com/office/drawing/2014/main" id="{A20C905E-29D0-CDA0-FE5F-D66BD588D7EF}"/>
                </a:ext>
              </a:extLst>
            </p:cNvPr>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890469A-111D-20BD-2600-6B5664153AB2}"/>
                </a:ext>
              </a:extLst>
            </p:cNvPr>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158FFFAA-2CC4-0A7F-D9E3-33B14A36873E}"/>
              </a:ext>
            </a:extLst>
          </p:cNvPr>
          <p:cNvGrpSpPr/>
          <p:nvPr/>
        </p:nvGrpSpPr>
        <p:grpSpPr>
          <a:xfrm>
            <a:off x="5452297" y="718334"/>
            <a:ext cx="1111155" cy="5446970"/>
            <a:chOff x="4288078" y="-1464890"/>
            <a:chExt cx="2022764" cy="9935697"/>
          </a:xfrm>
        </p:grpSpPr>
        <p:cxnSp>
          <p:nvCxnSpPr>
            <p:cNvPr id="62" name="Straight Connector 61">
              <a:extLst>
                <a:ext uri="{FF2B5EF4-FFF2-40B4-BE49-F238E27FC236}">
                  <a16:creationId xmlns:a16="http://schemas.microsoft.com/office/drawing/2014/main" id="{9D805905-C02A-3C4B-A0F8-F8EB105DF0F8}"/>
                </a:ext>
              </a:extLst>
            </p:cNvPr>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2F14790-5A43-562C-0F97-7D64A13CB2F9}"/>
                </a:ext>
              </a:extLst>
            </p:cNvPr>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34E24C6-AE21-2D09-6D20-83C5EAD68CCA}"/>
                </a:ext>
              </a:extLst>
            </p:cNvPr>
            <p:cNvSpPr/>
            <p:nvPr/>
          </p:nvSpPr>
          <p:spPr>
            <a:xfrm>
              <a:off x="4754825" y="-1464890"/>
              <a:ext cx="1556017" cy="701325"/>
            </a:xfrm>
            <a:prstGeom prst="rect">
              <a:avLst/>
            </a:prstGeom>
            <a:solidFill>
              <a:srgbClr val="00B050">
                <a:alpha val="21000"/>
              </a:srgbClr>
            </a:solid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Required     </a:t>
              </a:r>
            </a:p>
            <a:p>
              <a:pPr algn="ctr"/>
              <a:r>
                <a:rPr lang="en-ZA" sz="800" b="1" dirty="0">
                  <a:solidFill>
                    <a:schemeClr val="tx1"/>
                  </a:solidFill>
                  <a:latin typeface="Verdana" pitchFamily="34" charset="0"/>
                  <a:ea typeface="Verdana" pitchFamily="34" charset="0"/>
                  <a:cs typeface="Verdana" pitchFamily="34" charset="0"/>
                </a:rPr>
                <a:t>to be prepared</a:t>
              </a:r>
            </a:p>
          </p:txBody>
        </p:sp>
        <p:sp>
          <p:nvSpPr>
            <p:cNvPr id="65" name="Rectangle 64">
              <a:extLst>
                <a:ext uri="{FF2B5EF4-FFF2-40B4-BE49-F238E27FC236}">
                  <a16:creationId xmlns:a16="http://schemas.microsoft.com/office/drawing/2014/main" id="{B4D89E26-290F-F59D-AA5E-FD969F94A579}"/>
                </a:ext>
              </a:extLst>
            </p:cNvPr>
            <p:cNvSpPr/>
            <p:nvPr/>
          </p:nvSpPr>
          <p:spPr>
            <a:xfrm>
              <a:off x="4810127" y="7960941"/>
              <a:ext cx="1500714" cy="509866"/>
            </a:xfrm>
            <a:prstGeom prst="rect">
              <a:avLst/>
            </a:prstGeom>
            <a:solidFill>
              <a:srgbClr val="00B050">
                <a:alpha val="21000"/>
              </a:srgbClr>
            </a:solid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Life Cycle</a:t>
              </a:r>
            </a:p>
            <a:p>
              <a:pPr algn="ctr"/>
              <a:r>
                <a:rPr lang="en-ZA" sz="800" b="1" dirty="0">
                  <a:solidFill>
                    <a:schemeClr val="tx1"/>
                  </a:solidFill>
                  <a:latin typeface="Verdana" pitchFamily="34" charset="0"/>
                  <a:ea typeface="Verdana" pitchFamily="34" charset="0"/>
                  <a:cs typeface="Verdana" pitchFamily="34" charset="0"/>
                </a:rPr>
                <a:t>Stage -1</a:t>
              </a:r>
            </a:p>
          </p:txBody>
        </p:sp>
      </p:grpSp>
      <p:grpSp>
        <p:nvGrpSpPr>
          <p:cNvPr id="66" name="Group 65">
            <a:extLst>
              <a:ext uri="{FF2B5EF4-FFF2-40B4-BE49-F238E27FC236}">
                <a16:creationId xmlns:a16="http://schemas.microsoft.com/office/drawing/2014/main" id="{FCED9FC9-19FE-33FD-A1B6-8641C96C7452}"/>
              </a:ext>
            </a:extLst>
          </p:cNvPr>
          <p:cNvGrpSpPr/>
          <p:nvPr/>
        </p:nvGrpSpPr>
        <p:grpSpPr>
          <a:xfrm>
            <a:off x="5464330" y="709738"/>
            <a:ext cx="2251183" cy="5469274"/>
            <a:chOff x="4177129" y="-1674242"/>
            <a:chExt cx="4865472" cy="9939305"/>
          </a:xfrm>
        </p:grpSpPr>
        <p:cxnSp>
          <p:nvCxnSpPr>
            <p:cNvPr id="67" name="Straight Connector 66">
              <a:extLst>
                <a:ext uri="{FF2B5EF4-FFF2-40B4-BE49-F238E27FC236}">
                  <a16:creationId xmlns:a16="http://schemas.microsoft.com/office/drawing/2014/main" id="{653C0662-7E2C-3BEB-6FBB-0341F864BA1F}"/>
                </a:ext>
              </a:extLst>
            </p:cNvPr>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DB5C23-F33E-1B90-2181-DA03332CC552}"/>
                </a:ext>
              </a:extLst>
            </p:cNvPr>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E4BF6C02-44E6-BBD6-3C3D-4E856938F56C}"/>
                </a:ext>
              </a:extLst>
            </p:cNvPr>
            <p:cNvSpPr/>
            <p:nvPr/>
          </p:nvSpPr>
          <p:spPr>
            <a:xfrm>
              <a:off x="6518942" y="-1674242"/>
              <a:ext cx="2258865" cy="714342"/>
            </a:xfrm>
            <a:prstGeom prst="rect">
              <a:avLst/>
            </a:prstGeom>
            <a:solidFill>
              <a:srgbClr val="FFC000">
                <a:alpha val="21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Medium Term</a:t>
              </a:r>
            </a:p>
            <a:p>
              <a:pPr algn="ctr"/>
              <a:r>
                <a:rPr lang="en-ZA" sz="800" b="1" dirty="0">
                  <a:solidFill>
                    <a:schemeClr val="tx1"/>
                  </a:solidFill>
                  <a:latin typeface="Verdana" pitchFamily="34" charset="0"/>
                  <a:ea typeface="Verdana" pitchFamily="34" charset="0"/>
                  <a:cs typeface="Verdana" pitchFamily="34" charset="0"/>
                </a:rPr>
                <a:t>Planning / Preparation</a:t>
              </a:r>
            </a:p>
          </p:txBody>
        </p:sp>
        <p:sp>
          <p:nvSpPr>
            <p:cNvPr id="70" name="Rectangle 69">
              <a:extLst>
                <a:ext uri="{FF2B5EF4-FFF2-40B4-BE49-F238E27FC236}">
                  <a16:creationId xmlns:a16="http://schemas.microsoft.com/office/drawing/2014/main" id="{C9D54229-5C69-89D8-F074-0125F18F0E61}"/>
                </a:ext>
              </a:extLst>
            </p:cNvPr>
            <p:cNvSpPr/>
            <p:nvPr/>
          </p:nvSpPr>
          <p:spPr>
            <a:xfrm>
              <a:off x="6529922" y="7755196"/>
              <a:ext cx="2512679" cy="509867"/>
            </a:xfrm>
            <a:prstGeom prst="rect">
              <a:avLst/>
            </a:prstGeom>
            <a:solidFill>
              <a:srgbClr val="FFC000">
                <a:alpha val="21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Life Cycle</a:t>
              </a:r>
            </a:p>
            <a:p>
              <a:pPr algn="ctr"/>
              <a:r>
                <a:rPr lang="en-ZA" sz="800" b="1">
                  <a:solidFill>
                    <a:schemeClr val="tx1"/>
                  </a:solidFill>
                  <a:latin typeface="Verdana" pitchFamily="34" charset="0"/>
                  <a:ea typeface="Verdana" pitchFamily="34" charset="0"/>
                  <a:cs typeface="Verdana" pitchFamily="34" charset="0"/>
                </a:rPr>
                <a:t>Stage -2</a:t>
              </a:r>
            </a:p>
          </p:txBody>
        </p:sp>
      </p:grpSp>
      <p:grpSp>
        <p:nvGrpSpPr>
          <p:cNvPr id="71" name="Group 70">
            <a:extLst>
              <a:ext uri="{FF2B5EF4-FFF2-40B4-BE49-F238E27FC236}">
                <a16:creationId xmlns:a16="http://schemas.microsoft.com/office/drawing/2014/main" id="{56274C16-7B9C-66F0-0BBE-93073BA33B16}"/>
              </a:ext>
            </a:extLst>
          </p:cNvPr>
          <p:cNvGrpSpPr/>
          <p:nvPr/>
        </p:nvGrpSpPr>
        <p:grpSpPr>
          <a:xfrm>
            <a:off x="5460151" y="718335"/>
            <a:ext cx="3444161" cy="5460677"/>
            <a:chOff x="1062398" y="-1861876"/>
            <a:chExt cx="7019204" cy="10332683"/>
          </a:xfrm>
        </p:grpSpPr>
        <p:cxnSp>
          <p:nvCxnSpPr>
            <p:cNvPr id="72" name="Straight Connector 71">
              <a:extLst>
                <a:ext uri="{FF2B5EF4-FFF2-40B4-BE49-F238E27FC236}">
                  <a16:creationId xmlns:a16="http://schemas.microsoft.com/office/drawing/2014/main" id="{F4B78C25-5DBC-9D45-480C-7641A7AB727C}"/>
                </a:ext>
              </a:extLst>
            </p:cNvPr>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5F665D7-7842-2037-498F-71915771CACA}"/>
                </a:ext>
              </a:extLst>
            </p:cNvPr>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A41FE8FC-6105-FD66-C95D-1864BBE10477}"/>
                </a:ext>
              </a:extLst>
            </p:cNvPr>
            <p:cNvSpPr/>
            <p:nvPr/>
          </p:nvSpPr>
          <p:spPr>
            <a:xfrm>
              <a:off x="5414443" y="-1861876"/>
              <a:ext cx="2316576" cy="766140"/>
            </a:xfrm>
            <a:prstGeom prst="rect">
              <a:avLst/>
            </a:prstGeom>
            <a:solidFill>
              <a:srgbClr val="0070C0">
                <a:alpha val="21000"/>
              </a:srgb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Long Term</a:t>
              </a:r>
              <a:endParaRPr lang="en-ZA" sz="800" dirty="0"/>
            </a:p>
            <a:p>
              <a:pPr algn="ctr"/>
              <a:r>
                <a:rPr lang="en-ZA" sz="800" b="1" dirty="0">
                  <a:solidFill>
                    <a:schemeClr val="tx1"/>
                  </a:solidFill>
                  <a:latin typeface="Verdana" pitchFamily="34" charset="0"/>
                  <a:ea typeface="Verdana" pitchFamily="34" charset="0"/>
                  <a:cs typeface="Verdana" pitchFamily="34" charset="0"/>
                </a:rPr>
                <a:t>Planning / Preparation</a:t>
              </a:r>
              <a:endParaRPr lang="en-ZA" sz="800" dirty="0">
                <a:solidFill>
                  <a:schemeClr val="tx1"/>
                </a:solidFill>
                <a:latin typeface="Verdana" pitchFamily="34" charset="0"/>
                <a:ea typeface="Verdana" pitchFamily="34" charset="0"/>
                <a:cs typeface="Verdana" pitchFamily="34" charset="0"/>
              </a:endParaRPr>
            </a:p>
          </p:txBody>
        </p:sp>
        <p:sp>
          <p:nvSpPr>
            <p:cNvPr id="75" name="Rectangle 74">
              <a:extLst>
                <a:ext uri="{FF2B5EF4-FFF2-40B4-BE49-F238E27FC236}">
                  <a16:creationId xmlns:a16="http://schemas.microsoft.com/office/drawing/2014/main" id="{8B452361-B6C9-E22E-2015-ED9C2F0DD4BD}"/>
                </a:ext>
              </a:extLst>
            </p:cNvPr>
            <p:cNvSpPr/>
            <p:nvPr/>
          </p:nvSpPr>
          <p:spPr>
            <a:xfrm>
              <a:off x="5721317" y="7960940"/>
              <a:ext cx="2360285" cy="509867"/>
            </a:xfrm>
            <a:prstGeom prst="rect">
              <a:avLst/>
            </a:prstGeom>
            <a:solidFill>
              <a:srgbClr val="0070C0">
                <a:alpha val="21000"/>
              </a:srgb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Life Cycle</a:t>
              </a:r>
            </a:p>
            <a:p>
              <a:pPr algn="ctr"/>
              <a:r>
                <a:rPr lang="en-ZA" sz="800" b="1">
                  <a:solidFill>
                    <a:schemeClr val="tx1"/>
                  </a:solidFill>
                  <a:latin typeface="Verdana" pitchFamily="34" charset="0"/>
                  <a:ea typeface="Verdana" pitchFamily="34" charset="0"/>
                  <a:cs typeface="Verdana" pitchFamily="34" charset="0"/>
                </a:rPr>
                <a:t>Stage -3</a:t>
              </a:r>
            </a:p>
          </p:txBody>
        </p:sp>
      </p:grpSp>
      <p:grpSp>
        <p:nvGrpSpPr>
          <p:cNvPr id="76" name="Group 75">
            <a:extLst>
              <a:ext uri="{FF2B5EF4-FFF2-40B4-BE49-F238E27FC236}">
                <a16:creationId xmlns:a16="http://schemas.microsoft.com/office/drawing/2014/main" id="{D20BB782-7661-4A37-4A57-F1B0EEFBB854}"/>
              </a:ext>
            </a:extLst>
          </p:cNvPr>
          <p:cNvGrpSpPr/>
          <p:nvPr/>
        </p:nvGrpSpPr>
        <p:grpSpPr>
          <a:xfrm>
            <a:off x="4269851" y="709737"/>
            <a:ext cx="1191430" cy="5451506"/>
            <a:chOff x="3521975" y="-1612808"/>
            <a:chExt cx="2087169" cy="9788129"/>
          </a:xfrm>
        </p:grpSpPr>
        <p:cxnSp>
          <p:nvCxnSpPr>
            <p:cNvPr id="77" name="Straight Connector 76">
              <a:extLst>
                <a:ext uri="{FF2B5EF4-FFF2-40B4-BE49-F238E27FC236}">
                  <a16:creationId xmlns:a16="http://schemas.microsoft.com/office/drawing/2014/main" id="{7437D33A-F2F3-D8E2-75E3-11392C54D444}"/>
                </a:ext>
              </a:extLst>
            </p:cNvPr>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58F835C-26FE-52BD-76BD-53EF823F5133}"/>
                </a:ext>
              </a:extLst>
            </p:cNvPr>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4DA0635C-9961-8415-E590-70C4FD7B1A19}"/>
                </a:ext>
              </a:extLst>
            </p:cNvPr>
            <p:cNvSpPr/>
            <p:nvPr/>
          </p:nvSpPr>
          <p:spPr>
            <a:xfrm>
              <a:off x="3674926" y="-1612808"/>
              <a:ext cx="1428270" cy="705770"/>
            </a:xfrm>
            <a:prstGeom prst="rect">
              <a:avLst/>
            </a:prstGeom>
            <a:solidFill>
              <a:srgbClr val="00B050">
                <a:alpha val="21000"/>
              </a:srgbClr>
            </a:solid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Required</a:t>
              </a:r>
            </a:p>
            <a:p>
              <a:pPr algn="ctr"/>
              <a:r>
                <a:rPr lang="en-ZA" sz="800" b="1" dirty="0">
                  <a:solidFill>
                    <a:schemeClr val="tx1"/>
                  </a:solidFill>
                  <a:latin typeface="Verdana" pitchFamily="34" charset="0"/>
                  <a:ea typeface="Verdana" pitchFamily="34" charset="0"/>
                  <a:cs typeface="Verdana" pitchFamily="34" charset="0"/>
                </a:rPr>
                <a:t>for reuse</a:t>
              </a:r>
            </a:p>
          </p:txBody>
        </p:sp>
        <p:sp>
          <p:nvSpPr>
            <p:cNvPr id="80" name="Rectangle 79">
              <a:extLst>
                <a:ext uri="{FF2B5EF4-FFF2-40B4-BE49-F238E27FC236}">
                  <a16:creationId xmlns:a16="http://schemas.microsoft.com/office/drawing/2014/main" id="{61A4D1D7-2E9E-5446-8CFF-58861B9C0DA1}"/>
                </a:ext>
              </a:extLst>
            </p:cNvPr>
            <p:cNvSpPr/>
            <p:nvPr/>
          </p:nvSpPr>
          <p:spPr>
            <a:xfrm>
              <a:off x="3521975" y="7665454"/>
              <a:ext cx="1615886" cy="509867"/>
            </a:xfrm>
            <a:prstGeom prst="rect">
              <a:avLst/>
            </a:prstGeom>
            <a:solidFill>
              <a:srgbClr val="00B050">
                <a:alpha val="21000"/>
              </a:srgbClr>
            </a:solid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Life Cycle </a:t>
              </a:r>
            </a:p>
            <a:p>
              <a:pPr algn="ctr"/>
              <a:r>
                <a:rPr lang="en-ZA" sz="800" b="1">
                  <a:solidFill>
                    <a:schemeClr val="tx1"/>
                  </a:solidFill>
                  <a:latin typeface="Verdana" pitchFamily="34" charset="0"/>
                  <a:ea typeface="Verdana" pitchFamily="34" charset="0"/>
                  <a:cs typeface="Verdana" pitchFamily="34" charset="0"/>
                </a:rPr>
                <a:t>Stage 1</a:t>
              </a:r>
            </a:p>
          </p:txBody>
        </p:sp>
      </p:grpSp>
      <p:grpSp>
        <p:nvGrpSpPr>
          <p:cNvPr id="81" name="Group 80">
            <a:extLst>
              <a:ext uri="{FF2B5EF4-FFF2-40B4-BE49-F238E27FC236}">
                <a16:creationId xmlns:a16="http://schemas.microsoft.com/office/drawing/2014/main" id="{CFE1AEF0-9071-1F6B-D924-6AD5DF0AE02A}"/>
              </a:ext>
            </a:extLst>
          </p:cNvPr>
          <p:cNvGrpSpPr/>
          <p:nvPr/>
        </p:nvGrpSpPr>
        <p:grpSpPr>
          <a:xfrm>
            <a:off x="3215680" y="709737"/>
            <a:ext cx="2224256" cy="5471044"/>
            <a:chOff x="631343" y="-78109"/>
            <a:chExt cx="3900316" cy="9928459"/>
          </a:xfrm>
        </p:grpSpPr>
        <p:cxnSp>
          <p:nvCxnSpPr>
            <p:cNvPr id="82" name="Straight Connector 81">
              <a:extLst>
                <a:ext uri="{FF2B5EF4-FFF2-40B4-BE49-F238E27FC236}">
                  <a16:creationId xmlns:a16="http://schemas.microsoft.com/office/drawing/2014/main" id="{08550738-4886-CAE6-ADBF-CD7DB57F808A}"/>
                </a:ext>
              </a:extLst>
            </p:cNvPr>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A7BFC1C-701B-0C9E-2D1F-72665C48BF4C}"/>
                </a:ext>
              </a:extLst>
            </p:cNvPr>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02FD22C9-BD30-D105-73DA-99B763CFE12A}"/>
                </a:ext>
              </a:extLst>
            </p:cNvPr>
            <p:cNvSpPr/>
            <p:nvPr/>
          </p:nvSpPr>
          <p:spPr>
            <a:xfrm>
              <a:off x="631343" y="-78109"/>
              <a:ext cx="1983503" cy="672725"/>
            </a:xfrm>
            <a:prstGeom prst="rect">
              <a:avLst/>
            </a:prstGeom>
            <a:solidFill>
              <a:srgbClr val="FFC000">
                <a:alpha val="21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Medium Term</a:t>
              </a:r>
            </a:p>
            <a:p>
              <a:pPr algn="ctr"/>
              <a:r>
                <a:rPr lang="en-ZA" sz="800" b="1">
                  <a:solidFill>
                    <a:schemeClr val="tx1"/>
                  </a:solidFill>
                  <a:latin typeface="Verdana" pitchFamily="34" charset="0"/>
                  <a:ea typeface="Verdana" pitchFamily="34" charset="0"/>
                  <a:cs typeface="Verdana" pitchFamily="34" charset="0"/>
                </a:rPr>
                <a:t> Analysis &amp; Intelligence</a:t>
              </a:r>
            </a:p>
          </p:txBody>
        </p:sp>
        <p:sp>
          <p:nvSpPr>
            <p:cNvPr id="85" name="Rectangle 84">
              <a:extLst>
                <a:ext uri="{FF2B5EF4-FFF2-40B4-BE49-F238E27FC236}">
                  <a16:creationId xmlns:a16="http://schemas.microsoft.com/office/drawing/2014/main" id="{6C4C6EE5-37E3-2178-70AE-FAB0751A0038}"/>
                </a:ext>
              </a:extLst>
            </p:cNvPr>
            <p:cNvSpPr/>
            <p:nvPr/>
          </p:nvSpPr>
          <p:spPr>
            <a:xfrm>
              <a:off x="631343" y="9340482"/>
              <a:ext cx="1874240" cy="509868"/>
            </a:xfrm>
            <a:prstGeom prst="rect">
              <a:avLst/>
            </a:prstGeom>
            <a:solidFill>
              <a:srgbClr val="FFC000">
                <a:alpha val="21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Life Cycle </a:t>
              </a:r>
            </a:p>
            <a:p>
              <a:pPr algn="ctr"/>
              <a:r>
                <a:rPr lang="en-ZA" sz="800" b="1">
                  <a:solidFill>
                    <a:schemeClr val="tx1"/>
                  </a:solidFill>
                  <a:latin typeface="Verdana" pitchFamily="34" charset="0"/>
                  <a:ea typeface="Verdana" pitchFamily="34" charset="0"/>
                  <a:cs typeface="Verdana" pitchFamily="34" charset="0"/>
                </a:rPr>
                <a:t>Stage 2</a:t>
              </a:r>
            </a:p>
          </p:txBody>
        </p:sp>
      </p:grpSp>
      <p:grpSp>
        <p:nvGrpSpPr>
          <p:cNvPr id="86" name="Group 85">
            <a:extLst>
              <a:ext uri="{FF2B5EF4-FFF2-40B4-BE49-F238E27FC236}">
                <a16:creationId xmlns:a16="http://schemas.microsoft.com/office/drawing/2014/main" id="{2C9F2A3A-2D7E-EFB9-0917-C9423FC33D86}"/>
              </a:ext>
            </a:extLst>
          </p:cNvPr>
          <p:cNvGrpSpPr/>
          <p:nvPr/>
        </p:nvGrpSpPr>
        <p:grpSpPr>
          <a:xfrm>
            <a:off x="2007013" y="709738"/>
            <a:ext cx="3459773" cy="5474486"/>
            <a:chOff x="151439" y="-182549"/>
            <a:chExt cx="6778677" cy="10229262"/>
          </a:xfrm>
        </p:grpSpPr>
        <p:cxnSp>
          <p:nvCxnSpPr>
            <p:cNvPr id="87" name="Straight Connector 86">
              <a:extLst>
                <a:ext uri="{FF2B5EF4-FFF2-40B4-BE49-F238E27FC236}">
                  <a16:creationId xmlns:a16="http://schemas.microsoft.com/office/drawing/2014/main" id="{006BD2AE-25CD-C0DF-8D4A-F8B2FECF660B}"/>
                </a:ext>
              </a:extLst>
            </p:cNvPr>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50095E5-46E4-A48C-9A5F-12998F78E250}"/>
                </a:ext>
              </a:extLst>
            </p:cNvPr>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56DACB4C-028F-054F-5F4A-68615EE2A7E1}"/>
                </a:ext>
              </a:extLst>
            </p:cNvPr>
            <p:cNvSpPr/>
            <p:nvPr/>
          </p:nvSpPr>
          <p:spPr>
            <a:xfrm>
              <a:off x="151439" y="-182549"/>
              <a:ext cx="2307053" cy="699620"/>
            </a:xfrm>
            <a:prstGeom prst="rect">
              <a:avLst/>
            </a:prstGeom>
            <a:solidFill>
              <a:srgbClr val="0070C0">
                <a:alpha val="21000"/>
              </a:srgb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Long Term </a:t>
              </a:r>
            </a:p>
            <a:p>
              <a:pPr algn="ctr"/>
              <a:r>
                <a:rPr lang="en-ZA" sz="800" b="1" dirty="0">
                  <a:solidFill>
                    <a:schemeClr val="tx1"/>
                  </a:solidFill>
                  <a:latin typeface="Verdana" pitchFamily="34" charset="0"/>
                  <a:ea typeface="Verdana" pitchFamily="34" charset="0"/>
                  <a:cs typeface="Verdana" pitchFamily="34" charset="0"/>
                </a:rPr>
                <a:t>Historical</a:t>
              </a:r>
            </a:p>
          </p:txBody>
        </p:sp>
        <p:sp>
          <p:nvSpPr>
            <p:cNvPr id="90" name="Rectangle 89">
              <a:extLst>
                <a:ext uri="{FF2B5EF4-FFF2-40B4-BE49-F238E27FC236}">
                  <a16:creationId xmlns:a16="http://schemas.microsoft.com/office/drawing/2014/main" id="{6670DA74-0ACA-1890-9C58-5BF2A9ABCC33}"/>
                </a:ext>
              </a:extLst>
            </p:cNvPr>
            <p:cNvSpPr/>
            <p:nvPr/>
          </p:nvSpPr>
          <p:spPr>
            <a:xfrm>
              <a:off x="151439" y="9536846"/>
              <a:ext cx="2316577" cy="509867"/>
            </a:xfrm>
            <a:prstGeom prst="rect">
              <a:avLst/>
            </a:prstGeom>
            <a:solidFill>
              <a:srgbClr val="0070C0">
                <a:alpha val="21000"/>
              </a:srgb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Life Cycle</a:t>
              </a:r>
            </a:p>
            <a:p>
              <a:pPr algn="ctr"/>
              <a:r>
                <a:rPr lang="en-ZA" sz="800" b="1" dirty="0">
                  <a:solidFill>
                    <a:schemeClr val="tx1"/>
                  </a:solidFill>
                  <a:latin typeface="Verdana" pitchFamily="34" charset="0"/>
                  <a:ea typeface="Verdana" pitchFamily="34" charset="0"/>
                  <a:cs typeface="Verdana" pitchFamily="34" charset="0"/>
                </a:rPr>
                <a:t>Stage 3</a:t>
              </a:r>
            </a:p>
          </p:txBody>
        </p:sp>
      </p:grpSp>
      <p:pic>
        <p:nvPicPr>
          <p:cNvPr id="91" name="Picture 2">
            <a:extLst>
              <a:ext uri="{FF2B5EF4-FFF2-40B4-BE49-F238E27FC236}">
                <a16:creationId xmlns:a16="http://schemas.microsoft.com/office/drawing/2014/main" id="{6DD4B64B-E76C-B00B-9A01-9D2778BEA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62" y="2721111"/>
            <a:ext cx="2165521" cy="144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4">
            <a:extLst>
              <a:ext uri="{FF2B5EF4-FFF2-40B4-BE49-F238E27FC236}">
                <a16:creationId xmlns:a16="http://schemas.microsoft.com/office/drawing/2014/main" id="{51CE675B-A750-7622-8FF5-996080A178EB}"/>
              </a:ext>
            </a:extLst>
          </p:cNvPr>
          <p:cNvSpPr txBox="1">
            <a:spLocks/>
          </p:cNvSpPr>
          <p:nvPr/>
        </p:nvSpPr>
        <p:spPr bwMode="auto">
          <a:xfrm>
            <a:off x="155733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Object Considerations</a:t>
            </a:r>
          </a:p>
        </p:txBody>
      </p:sp>
      <p:grpSp>
        <p:nvGrpSpPr>
          <p:cNvPr id="5" name="Group 10">
            <a:extLst>
              <a:ext uri="{FF2B5EF4-FFF2-40B4-BE49-F238E27FC236}">
                <a16:creationId xmlns:a16="http://schemas.microsoft.com/office/drawing/2014/main" id="{6B0B31B4-CFFC-9C26-1A4C-5B76B98D0D4E}"/>
              </a:ext>
            </a:extLst>
          </p:cNvPr>
          <p:cNvGrpSpPr>
            <a:grpSpLocks/>
          </p:cNvGrpSpPr>
          <p:nvPr/>
        </p:nvGrpSpPr>
        <p:grpSpPr bwMode="auto">
          <a:xfrm>
            <a:off x="10113964" y="6521451"/>
            <a:ext cx="617537" cy="347663"/>
            <a:chOff x="8589272" y="6520719"/>
            <a:chExt cx="617729" cy="348542"/>
          </a:xfrm>
        </p:grpSpPr>
        <p:pic>
          <p:nvPicPr>
            <p:cNvPr id="6" name="Picture 17">
              <a:extLst>
                <a:ext uri="{FF2B5EF4-FFF2-40B4-BE49-F238E27FC236}">
                  <a16:creationId xmlns:a16="http://schemas.microsoft.com/office/drawing/2014/main" id="{27F9BD4B-90F6-40C5-6998-1D1691B15B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6888A95D-9E8B-3DD0-D54E-4A3D833E6587}"/>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32</a:t>
              </a:fld>
              <a:endParaRPr lang="en-US"/>
            </a:p>
          </p:txBody>
        </p:sp>
      </p:grpSp>
      <p:sp>
        <p:nvSpPr>
          <p:cNvPr id="101" name="Rectangle: Rounded Corners 100">
            <a:extLst>
              <a:ext uri="{FF2B5EF4-FFF2-40B4-BE49-F238E27FC236}">
                <a16:creationId xmlns:a16="http://schemas.microsoft.com/office/drawing/2014/main" id="{C69971ED-498C-6E14-8D0C-6A1EFEC44CAC}"/>
              </a:ext>
            </a:extLst>
          </p:cNvPr>
          <p:cNvSpPr/>
          <p:nvPr/>
        </p:nvSpPr>
        <p:spPr>
          <a:xfrm>
            <a:off x="140200" y="54562"/>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102" name="Rectangle: Rounded Corners 101">
            <a:extLst>
              <a:ext uri="{FF2B5EF4-FFF2-40B4-BE49-F238E27FC236}">
                <a16:creationId xmlns:a16="http://schemas.microsoft.com/office/drawing/2014/main" id="{366FDABE-A1D3-C752-EAFA-C6BDB39EE908}"/>
              </a:ext>
            </a:extLst>
          </p:cNvPr>
          <p:cNvSpPr/>
          <p:nvPr/>
        </p:nvSpPr>
        <p:spPr>
          <a:xfrm rot="16200000">
            <a:off x="6674208" y="3130417"/>
            <a:ext cx="319492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Tree>
    <p:extLst>
      <p:ext uri="{BB962C8B-B14F-4D97-AF65-F5344CB8AC3E}">
        <p14:creationId xmlns:p14="http://schemas.microsoft.com/office/powerpoint/2010/main" val="17031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1" grpId="0" animBg="1"/>
      <p:bldP spid="1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74537-0E59-8B0C-93CF-72AA6E85B27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9747771-EF5E-4091-9833-02B7458EB1CC}"/>
              </a:ext>
            </a:extLst>
          </p:cNvPr>
          <p:cNvPicPr>
            <a:picLocks noChangeAspect="1"/>
          </p:cNvPicPr>
          <p:nvPr/>
        </p:nvPicPr>
        <p:blipFill>
          <a:blip r:embed="rId3"/>
          <a:stretch>
            <a:fillRect/>
          </a:stretch>
        </p:blipFill>
        <p:spPr>
          <a:xfrm>
            <a:off x="1438274" y="1413680"/>
            <a:ext cx="8903037" cy="4758520"/>
          </a:xfrm>
          <a:prstGeom prst="rect">
            <a:avLst/>
          </a:prstGeom>
        </p:spPr>
      </p:pic>
      <p:sp>
        <p:nvSpPr>
          <p:cNvPr id="2" name="Title 1">
            <a:extLst>
              <a:ext uri="{FF2B5EF4-FFF2-40B4-BE49-F238E27FC236}">
                <a16:creationId xmlns:a16="http://schemas.microsoft.com/office/drawing/2014/main" id="{3480D7E2-20D7-273C-3E6D-FC0933F522FB}"/>
              </a:ext>
            </a:extLst>
          </p:cNvPr>
          <p:cNvSpPr>
            <a:spLocks noGrp="1"/>
          </p:cNvSpPr>
          <p:nvPr>
            <p:ph type="title"/>
          </p:nvPr>
        </p:nvSpPr>
        <p:spPr>
          <a:xfrm>
            <a:off x="5957" y="715369"/>
            <a:ext cx="4747195" cy="708657"/>
          </a:xfrm>
        </p:spPr>
        <p:txBody>
          <a:bodyPr/>
          <a:lstStyle/>
          <a:p>
            <a:r>
              <a:rPr lang="en-ZA" dirty="0"/>
              <a:t>CDO: “Meaning”</a:t>
            </a:r>
          </a:p>
        </p:txBody>
      </p:sp>
      <p:sp>
        <p:nvSpPr>
          <p:cNvPr id="3" name="Rectangle: Rounded Corners 2">
            <a:extLst>
              <a:ext uri="{FF2B5EF4-FFF2-40B4-BE49-F238E27FC236}">
                <a16:creationId xmlns:a16="http://schemas.microsoft.com/office/drawing/2014/main" id="{792DD091-F432-8067-C258-01AD17D7A565}"/>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4" name="Rectangle: Rounded Corners 3">
            <a:extLst>
              <a:ext uri="{FF2B5EF4-FFF2-40B4-BE49-F238E27FC236}">
                <a16:creationId xmlns:a16="http://schemas.microsoft.com/office/drawing/2014/main" id="{814F3DC0-57E0-46AE-8DB3-E6ABB8F50C03}"/>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5" name="Rectangle: Rounded Corners 4">
            <a:extLst>
              <a:ext uri="{FF2B5EF4-FFF2-40B4-BE49-F238E27FC236}">
                <a16:creationId xmlns:a16="http://schemas.microsoft.com/office/drawing/2014/main" id="{9D513915-59D3-922D-6D51-AA9FE367B1E7}"/>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7" name="Rectangle: Rounded Corners 6">
            <a:extLst>
              <a:ext uri="{FF2B5EF4-FFF2-40B4-BE49-F238E27FC236}">
                <a16:creationId xmlns:a16="http://schemas.microsoft.com/office/drawing/2014/main" id="{19759F00-6F22-2886-FABA-9A349EEAA461}"/>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12" name="Rectangle: Rounded Corners 11">
            <a:extLst>
              <a:ext uri="{FF2B5EF4-FFF2-40B4-BE49-F238E27FC236}">
                <a16:creationId xmlns:a16="http://schemas.microsoft.com/office/drawing/2014/main" id="{6D80C4B7-EE3A-2062-D9D1-C1B071749BF7}"/>
              </a:ext>
            </a:extLst>
          </p:cNvPr>
          <p:cNvSpPr/>
          <p:nvPr/>
        </p:nvSpPr>
        <p:spPr>
          <a:xfrm>
            <a:off x="10528116" y="1975996"/>
            <a:ext cx="1582038" cy="982864"/>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11. Data Operations Management</a:t>
            </a:r>
          </a:p>
        </p:txBody>
      </p:sp>
      <p:sp>
        <p:nvSpPr>
          <p:cNvPr id="13" name="Rectangle: Rounded Corners 12">
            <a:extLst>
              <a:ext uri="{FF2B5EF4-FFF2-40B4-BE49-F238E27FC236}">
                <a16:creationId xmlns:a16="http://schemas.microsoft.com/office/drawing/2014/main" id="{19A14968-006B-1567-739B-F17E8BA9FDE7}"/>
              </a:ext>
            </a:extLst>
          </p:cNvPr>
          <p:cNvSpPr/>
          <p:nvPr/>
        </p:nvSpPr>
        <p:spPr>
          <a:xfrm>
            <a:off x="10528116" y="738432"/>
            <a:ext cx="1582039" cy="110762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10. Data Development Management</a:t>
            </a:r>
          </a:p>
        </p:txBody>
      </p:sp>
      <p:sp>
        <p:nvSpPr>
          <p:cNvPr id="15" name="Rectangle: Rounded Corners 14">
            <a:extLst>
              <a:ext uri="{FF2B5EF4-FFF2-40B4-BE49-F238E27FC236}">
                <a16:creationId xmlns:a16="http://schemas.microsoft.com/office/drawing/2014/main" id="{DF98FA6B-96AA-FE29-4AA1-AF9FA0F7B7DD}"/>
              </a:ext>
            </a:extLst>
          </p:cNvPr>
          <p:cNvSpPr/>
          <p:nvPr/>
        </p:nvSpPr>
        <p:spPr>
          <a:xfrm rot="16200000">
            <a:off x="-1077665" y="3717349"/>
            <a:ext cx="2725946"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
        <p:nvSpPr>
          <p:cNvPr id="14" name="Rectangle: Rounded Corners 13">
            <a:extLst>
              <a:ext uri="{FF2B5EF4-FFF2-40B4-BE49-F238E27FC236}">
                <a16:creationId xmlns:a16="http://schemas.microsoft.com/office/drawing/2014/main" id="{C4D6B55B-FE53-22D6-9D5C-30C16C421404}"/>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16" name="Rectangle: Rounded Corners 15">
            <a:extLst>
              <a:ext uri="{FF2B5EF4-FFF2-40B4-BE49-F238E27FC236}">
                <a16:creationId xmlns:a16="http://schemas.microsoft.com/office/drawing/2014/main" id="{5436086C-4112-F33B-EF28-B2A1BB97B1C1}"/>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17" name="Rectangle: Rounded Corners 16">
            <a:extLst>
              <a:ext uri="{FF2B5EF4-FFF2-40B4-BE49-F238E27FC236}">
                <a16:creationId xmlns:a16="http://schemas.microsoft.com/office/drawing/2014/main" id="{D13991D3-0F9D-A731-0BAE-15FF176034C4}"/>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18" name="Rectangle: Rounded Corners 17">
            <a:extLst>
              <a:ext uri="{FF2B5EF4-FFF2-40B4-BE49-F238E27FC236}">
                <a16:creationId xmlns:a16="http://schemas.microsoft.com/office/drawing/2014/main" id="{EA8ABDB8-39F0-6EEE-E1BA-3C8555E66F48}"/>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Tree>
    <p:extLst>
      <p:ext uri="{BB962C8B-B14F-4D97-AF65-F5344CB8AC3E}">
        <p14:creationId xmlns:p14="http://schemas.microsoft.com/office/powerpoint/2010/main" val="393059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2" grpId="0" animBg="1"/>
      <p:bldP spid="13" grpId="0" animBg="1"/>
      <p:bldP spid="15" grpId="0" animBg="1"/>
      <p:bldP spid="14"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C4C0-2A46-BD14-548B-A03A2F7B3FF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2D771AB-4F92-3987-E24B-E77F634DF644}"/>
              </a:ext>
            </a:extLst>
          </p:cNvPr>
          <p:cNvSpPr/>
          <p:nvPr/>
        </p:nvSpPr>
        <p:spPr>
          <a:xfrm>
            <a:off x="1332466" y="1286945"/>
            <a:ext cx="9145588" cy="574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11" name="Group 1">
            <a:extLst>
              <a:ext uri="{FF2B5EF4-FFF2-40B4-BE49-F238E27FC236}">
                <a16:creationId xmlns:a16="http://schemas.microsoft.com/office/drawing/2014/main" id="{D2B7809D-FB02-49F0-A4F9-5B225E915222}"/>
              </a:ext>
            </a:extLst>
          </p:cNvPr>
          <p:cNvGrpSpPr>
            <a:grpSpLocks/>
          </p:cNvGrpSpPr>
          <p:nvPr/>
        </p:nvGrpSpPr>
        <p:grpSpPr bwMode="auto">
          <a:xfrm>
            <a:off x="3487680" y="1451252"/>
            <a:ext cx="6972300" cy="5210175"/>
            <a:chOff x="2171700" y="1550988"/>
            <a:chExt cx="6972300" cy="5210175"/>
          </a:xfrm>
        </p:grpSpPr>
        <p:pic>
          <p:nvPicPr>
            <p:cNvPr id="12" name="Picture 3">
              <a:extLst>
                <a:ext uri="{FF2B5EF4-FFF2-40B4-BE49-F238E27FC236}">
                  <a16:creationId xmlns:a16="http://schemas.microsoft.com/office/drawing/2014/main" id="{FA437FEA-31F4-3C59-BAC4-427439EA6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a:extLst>
                <a:ext uri="{FF2B5EF4-FFF2-40B4-BE49-F238E27FC236}">
                  <a16:creationId xmlns:a16="http://schemas.microsoft.com/office/drawing/2014/main" id="{843C3496-275E-C704-FFF6-056216D25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a:extLst>
              <a:ext uri="{FF2B5EF4-FFF2-40B4-BE49-F238E27FC236}">
                <a16:creationId xmlns:a16="http://schemas.microsoft.com/office/drawing/2014/main" id="{252242EB-B771-AF75-DE3F-D14A28FD75E8}"/>
              </a:ext>
            </a:extLst>
          </p:cNvPr>
          <p:cNvSpPr/>
          <p:nvPr/>
        </p:nvSpPr>
        <p:spPr>
          <a:xfrm>
            <a:off x="5227358" y="1286945"/>
            <a:ext cx="5266677" cy="574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a:extLst>
              <a:ext uri="{FF2B5EF4-FFF2-40B4-BE49-F238E27FC236}">
                <a16:creationId xmlns:a16="http://schemas.microsoft.com/office/drawing/2014/main" id="{8AF0A460-A3F6-2D77-7FC1-3AF627FB0AA9}"/>
              </a:ext>
            </a:extLst>
          </p:cNvPr>
          <p:cNvSpPr/>
          <p:nvPr/>
        </p:nvSpPr>
        <p:spPr>
          <a:xfrm>
            <a:off x="5059877" y="145045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a:extLst>
              <a:ext uri="{FF2B5EF4-FFF2-40B4-BE49-F238E27FC236}">
                <a16:creationId xmlns:a16="http://schemas.microsoft.com/office/drawing/2014/main" id="{024799E8-860A-82C0-55B8-8A4B2C3D3A0F}"/>
              </a:ext>
            </a:extLst>
          </p:cNvPr>
          <p:cNvSpPr/>
          <p:nvPr/>
        </p:nvSpPr>
        <p:spPr>
          <a:xfrm>
            <a:off x="5059877" y="492232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a:extLst>
              <a:ext uri="{FF2B5EF4-FFF2-40B4-BE49-F238E27FC236}">
                <a16:creationId xmlns:a16="http://schemas.microsoft.com/office/drawing/2014/main" id="{815469BC-C223-D554-64C1-EDF3816614D8}"/>
              </a:ext>
            </a:extLst>
          </p:cNvPr>
          <p:cNvSpPr/>
          <p:nvPr/>
        </p:nvSpPr>
        <p:spPr>
          <a:xfrm>
            <a:off x="5075752" y="261250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a:extLst>
              <a:ext uri="{FF2B5EF4-FFF2-40B4-BE49-F238E27FC236}">
                <a16:creationId xmlns:a16="http://schemas.microsoft.com/office/drawing/2014/main" id="{047B41E6-9F4F-8793-1437-A06B5CE34404}"/>
              </a:ext>
            </a:extLst>
          </p:cNvPr>
          <p:cNvCxnSpPr/>
          <p:nvPr/>
        </p:nvCxnSpPr>
        <p:spPr>
          <a:xfrm>
            <a:off x="3569214" y="491438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A92339-4006-E0FE-1323-84309444D36D}"/>
              </a:ext>
            </a:extLst>
          </p:cNvPr>
          <p:cNvCxnSpPr/>
          <p:nvPr/>
        </p:nvCxnSpPr>
        <p:spPr>
          <a:xfrm>
            <a:off x="3473964" y="318559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3C37D0-34EE-A679-30E5-D923E0A63B0C}"/>
              </a:ext>
            </a:extLst>
          </p:cNvPr>
          <p:cNvCxnSpPr/>
          <p:nvPr/>
        </p:nvCxnSpPr>
        <p:spPr>
          <a:xfrm>
            <a:off x="3510476" y="376503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5517E03-D3C9-1DEB-4314-4E1F32962C12}"/>
              </a:ext>
            </a:extLst>
          </p:cNvPr>
          <p:cNvCxnSpPr/>
          <p:nvPr/>
        </p:nvCxnSpPr>
        <p:spPr>
          <a:xfrm>
            <a:off x="3534289" y="262203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AFEE10-1A3A-9024-E949-6969190AB389}"/>
              </a:ext>
            </a:extLst>
          </p:cNvPr>
          <p:cNvCxnSpPr/>
          <p:nvPr/>
        </p:nvCxnSpPr>
        <p:spPr>
          <a:xfrm>
            <a:off x="3473964" y="433812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9582357-B002-5D4F-1058-52CD2523F60F}"/>
              </a:ext>
            </a:extLst>
          </p:cNvPr>
          <p:cNvGrpSpPr/>
          <p:nvPr/>
        </p:nvGrpSpPr>
        <p:grpSpPr>
          <a:xfrm>
            <a:off x="5216234" y="1771926"/>
            <a:ext cx="5293569" cy="835180"/>
            <a:chOff x="3864757" y="1599406"/>
            <a:chExt cx="5293569" cy="835180"/>
          </a:xfrm>
        </p:grpSpPr>
        <p:pic>
          <p:nvPicPr>
            <p:cNvPr id="26" name="Picture 2">
              <a:extLst>
                <a:ext uri="{FF2B5EF4-FFF2-40B4-BE49-F238E27FC236}">
                  <a16:creationId xmlns:a16="http://schemas.microsoft.com/office/drawing/2014/main" id="{2442FC14-F5EE-F257-0C7D-E10F4672A2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A219D82F-01C4-8543-FC4C-51CAE263AD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a:extLst>
                <a:ext uri="{FF2B5EF4-FFF2-40B4-BE49-F238E27FC236}">
                  <a16:creationId xmlns:a16="http://schemas.microsoft.com/office/drawing/2014/main" id="{606E8644-C897-7286-A42B-2A741170DFB0}"/>
                </a:ext>
              </a:extLst>
            </p:cNvPr>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a:extLst>
                <a:ext uri="{FF2B5EF4-FFF2-40B4-BE49-F238E27FC236}">
                  <a16:creationId xmlns:a16="http://schemas.microsoft.com/office/drawing/2014/main" id="{B23F42D2-081D-907A-D065-E8C3ACEA97F6}"/>
                </a:ext>
              </a:extLst>
            </p:cNvPr>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a:extLst>
                <a:ext uri="{FF2B5EF4-FFF2-40B4-BE49-F238E27FC236}">
                  <a16:creationId xmlns:a16="http://schemas.microsoft.com/office/drawing/2014/main" id="{786FDCEC-8B5A-D93E-8DEF-F1E4BCE89210}"/>
                </a:ext>
              </a:extLst>
            </p:cNvPr>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B2D5D0D-2DA5-FE34-8009-F9FB4654DAC8}"/>
              </a:ext>
            </a:extLst>
          </p:cNvPr>
          <p:cNvGrpSpPr/>
          <p:nvPr/>
        </p:nvGrpSpPr>
        <p:grpSpPr>
          <a:xfrm>
            <a:off x="5216234" y="2370910"/>
            <a:ext cx="5288155" cy="817655"/>
            <a:chOff x="3864757" y="2198389"/>
            <a:chExt cx="5288155" cy="817655"/>
          </a:xfrm>
        </p:grpSpPr>
        <p:pic>
          <p:nvPicPr>
            <p:cNvPr id="32" name="Picture 2">
              <a:extLst>
                <a:ext uri="{FF2B5EF4-FFF2-40B4-BE49-F238E27FC236}">
                  <a16:creationId xmlns:a16="http://schemas.microsoft.com/office/drawing/2014/main" id="{37B5EDD5-6102-E650-37B6-444D9CC6F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a:extLst>
                <a:ext uri="{FF2B5EF4-FFF2-40B4-BE49-F238E27FC236}">
                  <a16:creationId xmlns:a16="http://schemas.microsoft.com/office/drawing/2014/main" id="{BBE1772F-F21B-2863-BE97-DF9A18C6C5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a:extLst>
                <a:ext uri="{FF2B5EF4-FFF2-40B4-BE49-F238E27FC236}">
                  <a16:creationId xmlns:a16="http://schemas.microsoft.com/office/drawing/2014/main" id="{64471E70-16EB-E394-C94A-77B16A0CA1BA}"/>
                </a:ext>
              </a:extLst>
            </p:cNvPr>
            <p:cNvSpPr/>
            <p:nvPr/>
          </p:nvSpPr>
          <p:spPr>
            <a:xfrm>
              <a:off x="3864757" y="2198389"/>
              <a:ext cx="501405" cy="307677"/>
            </a:xfrm>
            <a:prstGeom prst="cloudCallout">
              <a:avLst>
                <a:gd name="adj1" fmla="val 73877"/>
                <a:gd name="adj2" fmla="val 791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a:extLst>
                <a:ext uri="{FF2B5EF4-FFF2-40B4-BE49-F238E27FC236}">
                  <a16:creationId xmlns:a16="http://schemas.microsoft.com/office/drawing/2014/main" id="{DE2CC883-E31C-2DB0-1F4C-D59B03E2A667}"/>
                </a:ext>
              </a:extLst>
            </p:cNvPr>
            <p:cNvSpPr/>
            <p:nvPr/>
          </p:nvSpPr>
          <p:spPr>
            <a:xfrm>
              <a:off x="8684737" y="248050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a:extLst>
                <a:ext uri="{FF2B5EF4-FFF2-40B4-BE49-F238E27FC236}">
                  <a16:creationId xmlns:a16="http://schemas.microsoft.com/office/drawing/2014/main" id="{CB58EFA8-E1BB-3927-1C54-A506AA6CA98C}"/>
                </a:ext>
              </a:extLst>
            </p:cNvPr>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1F8E8A2E-FBE5-1BD8-887B-CC2B60690D1C}"/>
              </a:ext>
            </a:extLst>
          </p:cNvPr>
          <p:cNvGrpSpPr/>
          <p:nvPr/>
        </p:nvGrpSpPr>
        <p:grpSpPr>
          <a:xfrm>
            <a:off x="5276880" y="3090158"/>
            <a:ext cx="5227508" cy="726287"/>
            <a:chOff x="3925404" y="2917637"/>
            <a:chExt cx="5227508" cy="726287"/>
          </a:xfrm>
        </p:grpSpPr>
        <p:pic>
          <p:nvPicPr>
            <p:cNvPr id="38" name="Picture 2">
              <a:extLst>
                <a:ext uri="{FF2B5EF4-FFF2-40B4-BE49-F238E27FC236}">
                  <a16:creationId xmlns:a16="http://schemas.microsoft.com/office/drawing/2014/main" id="{F78D2062-CCAD-79A0-80A7-40793C3221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BC624BF7-78F8-A330-67AE-367893633D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a:extLst>
                <a:ext uri="{FF2B5EF4-FFF2-40B4-BE49-F238E27FC236}">
                  <a16:creationId xmlns:a16="http://schemas.microsoft.com/office/drawing/2014/main" id="{1065ECDC-9B06-39B0-9103-BC4674EDD88D}"/>
                </a:ext>
              </a:extLst>
            </p:cNvPr>
            <p:cNvSpPr/>
            <p:nvPr/>
          </p:nvSpPr>
          <p:spPr>
            <a:xfrm>
              <a:off x="3925404" y="2917637"/>
              <a:ext cx="479640" cy="307677"/>
            </a:xfrm>
            <a:prstGeom prst="cloudCallout">
              <a:avLst>
                <a:gd name="adj1" fmla="val 65521"/>
                <a:gd name="adj2" fmla="val 402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a:extLst>
                <a:ext uri="{FF2B5EF4-FFF2-40B4-BE49-F238E27FC236}">
                  <a16:creationId xmlns:a16="http://schemas.microsoft.com/office/drawing/2014/main" id="{524834BA-F272-95C4-6E1C-CD61A3811DA9}"/>
                </a:ext>
              </a:extLst>
            </p:cNvPr>
            <p:cNvSpPr/>
            <p:nvPr/>
          </p:nvSpPr>
          <p:spPr>
            <a:xfrm>
              <a:off x="8684737" y="310838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a:extLst>
                <a:ext uri="{FF2B5EF4-FFF2-40B4-BE49-F238E27FC236}">
                  <a16:creationId xmlns:a16="http://schemas.microsoft.com/office/drawing/2014/main" id="{6D3FF463-863F-9F35-EF3E-EE02E690883C}"/>
                </a:ext>
              </a:extLst>
            </p:cNvPr>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2D31F1B-5058-F241-8911-CC8A8B23ABEA}"/>
              </a:ext>
            </a:extLst>
          </p:cNvPr>
          <p:cNvGrpSpPr/>
          <p:nvPr/>
        </p:nvGrpSpPr>
        <p:grpSpPr>
          <a:xfrm>
            <a:off x="5275404" y="3725897"/>
            <a:ext cx="5228984" cy="666612"/>
            <a:chOff x="3923928" y="3553377"/>
            <a:chExt cx="5228984" cy="666612"/>
          </a:xfrm>
        </p:grpSpPr>
        <p:pic>
          <p:nvPicPr>
            <p:cNvPr id="44" name="Picture 2">
              <a:extLst>
                <a:ext uri="{FF2B5EF4-FFF2-40B4-BE49-F238E27FC236}">
                  <a16:creationId xmlns:a16="http://schemas.microsoft.com/office/drawing/2014/main" id="{CC3DACBB-881F-7D97-C3A4-F4BF1E29C4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a:extLst>
                <a:ext uri="{FF2B5EF4-FFF2-40B4-BE49-F238E27FC236}">
                  <a16:creationId xmlns:a16="http://schemas.microsoft.com/office/drawing/2014/main" id="{1B137E40-F863-7223-FA0A-1426795BB8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a:extLst>
                <a:ext uri="{FF2B5EF4-FFF2-40B4-BE49-F238E27FC236}">
                  <a16:creationId xmlns:a16="http://schemas.microsoft.com/office/drawing/2014/main" id="{94B1BC5A-65DD-E227-B8B3-23AE9E0C45EB}"/>
                </a:ext>
              </a:extLst>
            </p:cNvPr>
            <p:cNvSpPr/>
            <p:nvPr/>
          </p:nvSpPr>
          <p:spPr>
            <a:xfrm>
              <a:off x="3923928" y="3553377"/>
              <a:ext cx="514177" cy="307677"/>
            </a:xfrm>
            <a:prstGeom prst="cloudCallout">
              <a:avLst>
                <a:gd name="adj1" fmla="val 62337"/>
                <a:gd name="adj2" fmla="val 291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a:extLst>
                <a:ext uri="{FF2B5EF4-FFF2-40B4-BE49-F238E27FC236}">
                  <a16:creationId xmlns:a16="http://schemas.microsoft.com/office/drawing/2014/main" id="{F5BC38ED-90D4-3919-9066-A4473F33C72A}"/>
                </a:ext>
              </a:extLst>
            </p:cNvPr>
            <p:cNvSpPr/>
            <p:nvPr/>
          </p:nvSpPr>
          <p:spPr>
            <a:xfrm>
              <a:off x="8684737" y="3684454"/>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a:extLst>
                <a:ext uri="{FF2B5EF4-FFF2-40B4-BE49-F238E27FC236}">
                  <a16:creationId xmlns:a16="http://schemas.microsoft.com/office/drawing/2014/main" id="{6DACE41D-F073-C031-CA77-390C0D47E98B}"/>
                </a:ext>
              </a:extLst>
            </p:cNvPr>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32F7420C-E9C0-E549-62C7-31A689158A89}"/>
              </a:ext>
            </a:extLst>
          </p:cNvPr>
          <p:cNvGrpSpPr/>
          <p:nvPr/>
        </p:nvGrpSpPr>
        <p:grpSpPr>
          <a:xfrm>
            <a:off x="5235284" y="4134126"/>
            <a:ext cx="5293569" cy="835180"/>
            <a:chOff x="3864757" y="1599406"/>
            <a:chExt cx="5293569" cy="835180"/>
          </a:xfrm>
        </p:grpSpPr>
        <p:pic>
          <p:nvPicPr>
            <p:cNvPr id="137" name="Picture 2">
              <a:extLst>
                <a:ext uri="{FF2B5EF4-FFF2-40B4-BE49-F238E27FC236}">
                  <a16:creationId xmlns:a16="http://schemas.microsoft.com/office/drawing/2014/main" id="{4028CEAD-ABA7-DC36-90AB-CF63F61E00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3">
              <a:extLst>
                <a:ext uri="{FF2B5EF4-FFF2-40B4-BE49-F238E27FC236}">
                  <a16:creationId xmlns:a16="http://schemas.microsoft.com/office/drawing/2014/main" id="{EA100756-636E-4DA3-3FF9-6507069941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Cloud Callout 138">
              <a:extLst>
                <a:ext uri="{FF2B5EF4-FFF2-40B4-BE49-F238E27FC236}">
                  <a16:creationId xmlns:a16="http://schemas.microsoft.com/office/drawing/2014/main" id="{95593BC8-C733-557B-C374-7C29C9996DB5}"/>
                </a:ext>
              </a:extLst>
            </p:cNvPr>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140" name="Cloud Callout 139">
              <a:extLst>
                <a:ext uri="{FF2B5EF4-FFF2-40B4-BE49-F238E27FC236}">
                  <a16:creationId xmlns:a16="http://schemas.microsoft.com/office/drawing/2014/main" id="{12A4A018-8B1F-BF99-79E8-53B9727834AD}"/>
                </a:ext>
              </a:extLst>
            </p:cNvPr>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141" name="Straight Arrow Connector 140">
              <a:extLst>
                <a:ext uri="{FF2B5EF4-FFF2-40B4-BE49-F238E27FC236}">
                  <a16:creationId xmlns:a16="http://schemas.microsoft.com/office/drawing/2014/main" id="{ACE149E9-EAFF-563D-273B-11BD9A1C6071}"/>
                </a:ext>
              </a:extLst>
            </p:cNvPr>
            <p:cNvCxnSpPr>
              <a:stCxn id="137" idx="0"/>
              <a:endCxn id="138"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9F78602-1CCE-38D2-AEFA-32817928D9C6}"/>
              </a:ext>
            </a:extLst>
          </p:cNvPr>
          <p:cNvGrpSpPr/>
          <p:nvPr/>
        </p:nvGrpSpPr>
        <p:grpSpPr>
          <a:xfrm>
            <a:off x="5235284" y="4733110"/>
            <a:ext cx="5288155" cy="817655"/>
            <a:chOff x="3864757" y="2198389"/>
            <a:chExt cx="5288155" cy="817655"/>
          </a:xfrm>
        </p:grpSpPr>
        <p:pic>
          <p:nvPicPr>
            <p:cNvPr id="143" name="Picture 2">
              <a:extLst>
                <a:ext uri="{FF2B5EF4-FFF2-40B4-BE49-F238E27FC236}">
                  <a16:creationId xmlns:a16="http://schemas.microsoft.com/office/drawing/2014/main" id="{6857D4ED-9317-FD33-339F-35CACA9716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3">
              <a:extLst>
                <a:ext uri="{FF2B5EF4-FFF2-40B4-BE49-F238E27FC236}">
                  <a16:creationId xmlns:a16="http://schemas.microsoft.com/office/drawing/2014/main" id="{DC45A191-C452-D9F8-95C7-71BE3F92AB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Cloud Callout 144">
              <a:extLst>
                <a:ext uri="{FF2B5EF4-FFF2-40B4-BE49-F238E27FC236}">
                  <a16:creationId xmlns:a16="http://schemas.microsoft.com/office/drawing/2014/main" id="{B2EA0EBD-6F40-3CBB-E977-4EE9CBC7282A}"/>
                </a:ext>
              </a:extLst>
            </p:cNvPr>
            <p:cNvSpPr/>
            <p:nvPr/>
          </p:nvSpPr>
          <p:spPr>
            <a:xfrm>
              <a:off x="3864757" y="2198389"/>
              <a:ext cx="501405" cy="307677"/>
            </a:xfrm>
            <a:prstGeom prst="cloudCallout">
              <a:avLst>
                <a:gd name="adj1" fmla="val 73877"/>
                <a:gd name="adj2" fmla="val 791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146" name="Cloud Callout 145">
              <a:extLst>
                <a:ext uri="{FF2B5EF4-FFF2-40B4-BE49-F238E27FC236}">
                  <a16:creationId xmlns:a16="http://schemas.microsoft.com/office/drawing/2014/main" id="{2F5B541A-C92C-235F-D3FC-3C1BF4F6FFB7}"/>
                </a:ext>
              </a:extLst>
            </p:cNvPr>
            <p:cNvSpPr/>
            <p:nvPr/>
          </p:nvSpPr>
          <p:spPr>
            <a:xfrm>
              <a:off x="8684737" y="248050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147" name="Straight Arrow Connector 146">
              <a:extLst>
                <a:ext uri="{FF2B5EF4-FFF2-40B4-BE49-F238E27FC236}">
                  <a16:creationId xmlns:a16="http://schemas.microsoft.com/office/drawing/2014/main" id="{A719FF91-B621-A2C9-6DBF-6BF29B0364F6}"/>
                </a:ext>
              </a:extLst>
            </p:cNvPr>
            <p:cNvCxnSpPr>
              <a:stCxn id="143" idx="0"/>
              <a:endCxn id="144"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7CC93924-47AC-EA65-AA3A-37E6F261878D}"/>
              </a:ext>
            </a:extLst>
          </p:cNvPr>
          <p:cNvGrpSpPr/>
          <p:nvPr/>
        </p:nvGrpSpPr>
        <p:grpSpPr>
          <a:xfrm>
            <a:off x="5295930" y="5452358"/>
            <a:ext cx="5227508" cy="726287"/>
            <a:chOff x="3925404" y="2917637"/>
            <a:chExt cx="5227508" cy="726287"/>
          </a:xfrm>
        </p:grpSpPr>
        <p:pic>
          <p:nvPicPr>
            <p:cNvPr id="149" name="Picture 2">
              <a:extLst>
                <a:ext uri="{FF2B5EF4-FFF2-40B4-BE49-F238E27FC236}">
                  <a16:creationId xmlns:a16="http://schemas.microsoft.com/office/drawing/2014/main" id="{C196643D-0065-6ADE-F80D-DAE8780D22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3">
              <a:extLst>
                <a:ext uri="{FF2B5EF4-FFF2-40B4-BE49-F238E27FC236}">
                  <a16:creationId xmlns:a16="http://schemas.microsoft.com/office/drawing/2014/main" id="{75ABC15D-10D0-843C-9E40-E68E8182B2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Cloud Callout 150">
              <a:extLst>
                <a:ext uri="{FF2B5EF4-FFF2-40B4-BE49-F238E27FC236}">
                  <a16:creationId xmlns:a16="http://schemas.microsoft.com/office/drawing/2014/main" id="{7EDF0DDB-ED6E-522D-81E0-43CE666F0DDD}"/>
                </a:ext>
              </a:extLst>
            </p:cNvPr>
            <p:cNvSpPr/>
            <p:nvPr/>
          </p:nvSpPr>
          <p:spPr>
            <a:xfrm>
              <a:off x="3925404" y="2917637"/>
              <a:ext cx="479640" cy="307677"/>
            </a:xfrm>
            <a:prstGeom prst="cloudCallout">
              <a:avLst>
                <a:gd name="adj1" fmla="val 65521"/>
                <a:gd name="adj2" fmla="val 402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152" name="Cloud Callout 151">
              <a:extLst>
                <a:ext uri="{FF2B5EF4-FFF2-40B4-BE49-F238E27FC236}">
                  <a16:creationId xmlns:a16="http://schemas.microsoft.com/office/drawing/2014/main" id="{39B9EA45-FD13-AD97-5486-AA964FA5431B}"/>
                </a:ext>
              </a:extLst>
            </p:cNvPr>
            <p:cNvSpPr/>
            <p:nvPr/>
          </p:nvSpPr>
          <p:spPr>
            <a:xfrm>
              <a:off x="8684737" y="310838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153" name="Straight Arrow Connector 152">
              <a:extLst>
                <a:ext uri="{FF2B5EF4-FFF2-40B4-BE49-F238E27FC236}">
                  <a16:creationId xmlns:a16="http://schemas.microsoft.com/office/drawing/2014/main" id="{ED7E798B-FB72-D6CB-6C08-4A724B8749F9}"/>
                </a:ext>
              </a:extLst>
            </p:cNvPr>
            <p:cNvCxnSpPr>
              <a:stCxn id="149" idx="0"/>
              <a:endCxn id="150"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ADD46A9C-6D61-BB4F-08E1-2AC6283A50FE}"/>
              </a:ext>
            </a:extLst>
          </p:cNvPr>
          <p:cNvGrpSpPr/>
          <p:nvPr/>
        </p:nvGrpSpPr>
        <p:grpSpPr>
          <a:xfrm>
            <a:off x="5294454" y="6088097"/>
            <a:ext cx="5228984" cy="666612"/>
            <a:chOff x="3923928" y="3553377"/>
            <a:chExt cx="5228984" cy="666612"/>
          </a:xfrm>
        </p:grpSpPr>
        <p:pic>
          <p:nvPicPr>
            <p:cNvPr id="155" name="Picture 2">
              <a:extLst>
                <a:ext uri="{FF2B5EF4-FFF2-40B4-BE49-F238E27FC236}">
                  <a16:creationId xmlns:a16="http://schemas.microsoft.com/office/drawing/2014/main" id="{CDE95952-0007-48E2-3247-8CB84E7719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
              <a:extLst>
                <a:ext uri="{FF2B5EF4-FFF2-40B4-BE49-F238E27FC236}">
                  <a16:creationId xmlns:a16="http://schemas.microsoft.com/office/drawing/2014/main" id="{A77CE335-AAB7-4C26-9320-5906BF9B9F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 name="Cloud Callout 156">
              <a:extLst>
                <a:ext uri="{FF2B5EF4-FFF2-40B4-BE49-F238E27FC236}">
                  <a16:creationId xmlns:a16="http://schemas.microsoft.com/office/drawing/2014/main" id="{78A33F73-B6F6-F573-A220-EBC0672FE942}"/>
                </a:ext>
              </a:extLst>
            </p:cNvPr>
            <p:cNvSpPr/>
            <p:nvPr/>
          </p:nvSpPr>
          <p:spPr>
            <a:xfrm>
              <a:off x="3923928" y="3553377"/>
              <a:ext cx="514177" cy="307677"/>
            </a:xfrm>
            <a:prstGeom prst="cloudCallout">
              <a:avLst>
                <a:gd name="adj1" fmla="val 62337"/>
                <a:gd name="adj2" fmla="val 291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158" name="Cloud Callout 157">
              <a:extLst>
                <a:ext uri="{FF2B5EF4-FFF2-40B4-BE49-F238E27FC236}">
                  <a16:creationId xmlns:a16="http://schemas.microsoft.com/office/drawing/2014/main" id="{C422D30C-E194-8A14-EFEF-F0237D53DE6F}"/>
                </a:ext>
              </a:extLst>
            </p:cNvPr>
            <p:cNvSpPr/>
            <p:nvPr/>
          </p:nvSpPr>
          <p:spPr>
            <a:xfrm>
              <a:off x="8684737" y="3684454"/>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159" name="Straight Arrow Connector 158">
              <a:extLst>
                <a:ext uri="{FF2B5EF4-FFF2-40B4-BE49-F238E27FC236}">
                  <a16:creationId xmlns:a16="http://schemas.microsoft.com/office/drawing/2014/main" id="{774FBEBA-A63F-159E-005F-696A10793F71}"/>
                </a:ext>
              </a:extLst>
            </p:cNvPr>
            <p:cNvCxnSpPr>
              <a:stCxn id="155" idx="0"/>
              <a:endCxn id="156"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8B06E861-DF2C-F7B1-2A31-EE02309409C9}"/>
              </a:ext>
            </a:extLst>
          </p:cNvPr>
          <p:cNvGrpSpPr/>
          <p:nvPr/>
        </p:nvGrpSpPr>
        <p:grpSpPr>
          <a:xfrm>
            <a:off x="5197184" y="1162326"/>
            <a:ext cx="5293569" cy="835180"/>
            <a:chOff x="3864757" y="1599406"/>
            <a:chExt cx="5293569" cy="835180"/>
          </a:xfrm>
        </p:grpSpPr>
        <p:pic>
          <p:nvPicPr>
            <p:cNvPr id="161" name="Picture 2">
              <a:extLst>
                <a:ext uri="{FF2B5EF4-FFF2-40B4-BE49-F238E27FC236}">
                  <a16:creationId xmlns:a16="http://schemas.microsoft.com/office/drawing/2014/main" id="{C7F530ED-AA21-6EBC-C4A0-7132FE4E50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3">
              <a:extLst>
                <a:ext uri="{FF2B5EF4-FFF2-40B4-BE49-F238E27FC236}">
                  <a16:creationId xmlns:a16="http://schemas.microsoft.com/office/drawing/2014/main" id="{4793F5C5-BA6B-221E-4449-A04249EAE6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 name="Cloud Callout 162">
              <a:extLst>
                <a:ext uri="{FF2B5EF4-FFF2-40B4-BE49-F238E27FC236}">
                  <a16:creationId xmlns:a16="http://schemas.microsoft.com/office/drawing/2014/main" id="{AACD94FA-A97C-C5B1-6DF1-D2F6D2CF056A}"/>
                </a:ext>
              </a:extLst>
            </p:cNvPr>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164" name="Cloud Callout 163">
              <a:extLst>
                <a:ext uri="{FF2B5EF4-FFF2-40B4-BE49-F238E27FC236}">
                  <a16:creationId xmlns:a16="http://schemas.microsoft.com/office/drawing/2014/main" id="{54182953-4E7E-B528-8B49-2C83F1D5BA5B}"/>
                </a:ext>
              </a:extLst>
            </p:cNvPr>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165" name="Straight Arrow Connector 164">
              <a:extLst>
                <a:ext uri="{FF2B5EF4-FFF2-40B4-BE49-F238E27FC236}">
                  <a16:creationId xmlns:a16="http://schemas.microsoft.com/office/drawing/2014/main" id="{A0F65148-BD44-AF69-8341-3A7F0BAAE57A}"/>
                </a:ext>
              </a:extLst>
            </p:cNvPr>
            <p:cNvCxnSpPr>
              <a:stCxn id="161" idx="0"/>
              <a:endCxn id="162"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43FBFDCF-8681-EC91-3604-E0415E44524B}"/>
              </a:ext>
            </a:extLst>
          </p:cNvPr>
          <p:cNvGrpSpPr/>
          <p:nvPr/>
        </p:nvGrpSpPr>
        <p:grpSpPr>
          <a:xfrm>
            <a:off x="1780333" y="1905486"/>
            <a:ext cx="1798924" cy="4809274"/>
            <a:chOff x="428857" y="1277938"/>
            <a:chExt cx="1798924" cy="5264302"/>
          </a:xfrm>
        </p:grpSpPr>
        <p:sp>
          <p:nvSpPr>
            <p:cNvPr id="75" name="Left Bracket 74">
              <a:extLst>
                <a:ext uri="{FF2B5EF4-FFF2-40B4-BE49-F238E27FC236}">
                  <a16:creationId xmlns:a16="http://schemas.microsoft.com/office/drawing/2014/main" id="{8F87C213-8C48-1DEB-5834-FB06FCB75E34}"/>
                </a:ext>
              </a:extLst>
            </p:cNvPr>
            <p:cNvSpPr/>
            <p:nvPr/>
          </p:nvSpPr>
          <p:spPr>
            <a:xfrm>
              <a:off x="428857" y="1277938"/>
              <a:ext cx="1687339" cy="2075748"/>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76" name="Left Bracket 75">
              <a:extLst>
                <a:ext uri="{FF2B5EF4-FFF2-40B4-BE49-F238E27FC236}">
                  <a16:creationId xmlns:a16="http://schemas.microsoft.com/office/drawing/2014/main" id="{DB707983-BA2A-2758-6264-5BE8888354BD}"/>
                </a:ext>
              </a:extLst>
            </p:cNvPr>
            <p:cNvSpPr/>
            <p:nvPr/>
          </p:nvSpPr>
          <p:spPr>
            <a:xfrm>
              <a:off x="428857" y="2733364"/>
              <a:ext cx="1642519" cy="3808876"/>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77" name="TextBox 76">
              <a:extLst>
                <a:ext uri="{FF2B5EF4-FFF2-40B4-BE49-F238E27FC236}">
                  <a16:creationId xmlns:a16="http://schemas.microsoft.com/office/drawing/2014/main" id="{4255497E-9514-AEA4-8BE6-4AC7B145BDC6}"/>
                </a:ext>
              </a:extLst>
            </p:cNvPr>
            <p:cNvSpPr txBox="1"/>
            <p:nvPr/>
          </p:nvSpPr>
          <p:spPr>
            <a:xfrm>
              <a:off x="527222" y="1664043"/>
              <a:ext cx="1309816" cy="404276"/>
            </a:xfrm>
            <a:prstGeom prst="rect">
              <a:avLst/>
            </a:prstGeom>
            <a:noFill/>
          </p:spPr>
          <p:txBody>
            <a:bodyPr wrap="square" rtlCol="0">
              <a:spAutoFit/>
            </a:bodyPr>
            <a:lstStyle/>
            <a:p>
              <a:r>
                <a:rPr lang="en-ZA" dirty="0">
                  <a:solidFill>
                    <a:schemeClr val="bg2">
                      <a:lumMod val="50000"/>
                    </a:schemeClr>
                  </a:solidFill>
                </a:rPr>
                <a:t>Data</a:t>
              </a:r>
            </a:p>
          </p:txBody>
        </p:sp>
        <p:sp>
          <p:nvSpPr>
            <p:cNvPr id="78" name="TextBox 77">
              <a:extLst>
                <a:ext uri="{FF2B5EF4-FFF2-40B4-BE49-F238E27FC236}">
                  <a16:creationId xmlns:a16="http://schemas.microsoft.com/office/drawing/2014/main" id="{907DD446-043E-4AAE-4FAE-AC32BB3ABB38}"/>
                </a:ext>
              </a:extLst>
            </p:cNvPr>
            <p:cNvSpPr txBox="1"/>
            <p:nvPr/>
          </p:nvSpPr>
          <p:spPr>
            <a:xfrm>
              <a:off x="531337" y="2080056"/>
              <a:ext cx="1473843" cy="404276"/>
            </a:xfrm>
            <a:prstGeom prst="rect">
              <a:avLst/>
            </a:prstGeom>
            <a:noFill/>
          </p:spPr>
          <p:txBody>
            <a:bodyPr wrap="square" rtlCol="0">
              <a:spAutoFit/>
            </a:bodyPr>
            <a:lstStyle/>
            <a:p>
              <a:r>
                <a:rPr lang="en-ZA" dirty="0">
                  <a:solidFill>
                    <a:schemeClr val="bg2">
                      <a:lumMod val="50000"/>
                    </a:schemeClr>
                  </a:solidFill>
                </a:rPr>
                <a:t>Governance</a:t>
              </a:r>
            </a:p>
          </p:txBody>
        </p:sp>
        <p:sp>
          <p:nvSpPr>
            <p:cNvPr id="79" name="TextBox 78">
              <a:extLst>
                <a:ext uri="{FF2B5EF4-FFF2-40B4-BE49-F238E27FC236}">
                  <a16:creationId xmlns:a16="http://schemas.microsoft.com/office/drawing/2014/main" id="{AA677107-516E-7174-0D81-145AAF1B31B8}"/>
                </a:ext>
              </a:extLst>
            </p:cNvPr>
            <p:cNvSpPr txBox="1"/>
            <p:nvPr/>
          </p:nvSpPr>
          <p:spPr>
            <a:xfrm>
              <a:off x="527665" y="2849852"/>
              <a:ext cx="1621227" cy="404276"/>
            </a:xfrm>
            <a:prstGeom prst="rect">
              <a:avLst/>
            </a:prstGeom>
            <a:noFill/>
          </p:spPr>
          <p:txBody>
            <a:bodyPr wrap="square" rtlCol="0">
              <a:spAutoFit/>
            </a:bodyPr>
            <a:lstStyle/>
            <a:p>
              <a:r>
                <a:rPr lang="en-ZA" dirty="0">
                  <a:solidFill>
                    <a:schemeClr val="bg2">
                      <a:lumMod val="50000"/>
                    </a:schemeClr>
                  </a:solidFill>
                </a:rPr>
                <a:t>Council</a:t>
              </a:r>
            </a:p>
          </p:txBody>
        </p:sp>
        <p:sp>
          <p:nvSpPr>
            <p:cNvPr id="80" name="TextBox 79">
              <a:extLst>
                <a:ext uri="{FF2B5EF4-FFF2-40B4-BE49-F238E27FC236}">
                  <a16:creationId xmlns:a16="http://schemas.microsoft.com/office/drawing/2014/main" id="{310BE0CB-98C8-3454-A06E-E41EC599B759}"/>
                </a:ext>
              </a:extLst>
            </p:cNvPr>
            <p:cNvSpPr txBox="1"/>
            <p:nvPr/>
          </p:nvSpPr>
          <p:spPr>
            <a:xfrm>
              <a:off x="578392" y="3968422"/>
              <a:ext cx="1621227" cy="404276"/>
            </a:xfrm>
            <a:prstGeom prst="rect">
              <a:avLst/>
            </a:prstGeom>
            <a:noFill/>
          </p:spPr>
          <p:txBody>
            <a:bodyPr wrap="square" rtlCol="0">
              <a:spAutoFit/>
            </a:bodyPr>
            <a:lstStyle/>
            <a:p>
              <a:r>
                <a:rPr lang="en-ZA" dirty="0">
                  <a:solidFill>
                    <a:schemeClr val="bg2">
                      <a:lumMod val="50000"/>
                    </a:schemeClr>
                  </a:solidFill>
                </a:rPr>
                <a:t>Data</a:t>
              </a:r>
            </a:p>
          </p:txBody>
        </p:sp>
        <p:sp>
          <p:nvSpPr>
            <p:cNvPr id="81" name="TextBox 80">
              <a:extLst>
                <a:ext uri="{FF2B5EF4-FFF2-40B4-BE49-F238E27FC236}">
                  <a16:creationId xmlns:a16="http://schemas.microsoft.com/office/drawing/2014/main" id="{6F485663-2299-6E32-0262-91A0A5178800}"/>
                </a:ext>
              </a:extLst>
            </p:cNvPr>
            <p:cNvSpPr txBox="1"/>
            <p:nvPr/>
          </p:nvSpPr>
          <p:spPr>
            <a:xfrm>
              <a:off x="579909" y="4416960"/>
              <a:ext cx="1621227" cy="404276"/>
            </a:xfrm>
            <a:prstGeom prst="rect">
              <a:avLst/>
            </a:prstGeom>
            <a:noFill/>
          </p:spPr>
          <p:txBody>
            <a:bodyPr wrap="square" rtlCol="0">
              <a:spAutoFit/>
            </a:bodyPr>
            <a:lstStyle/>
            <a:p>
              <a:r>
                <a:rPr lang="en-ZA" dirty="0">
                  <a:solidFill>
                    <a:schemeClr val="bg2">
                      <a:lumMod val="50000"/>
                    </a:schemeClr>
                  </a:solidFill>
                </a:rPr>
                <a:t>Stewardship</a:t>
              </a:r>
            </a:p>
          </p:txBody>
        </p:sp>
        <p:sp>
          <p:nvSpPr>
            <p:cNvPr id="82" name="TextBox 81">
              <a:extLst>
                <a:ext uri="{FF2B5EF4-FFF2-40B4-BE49-F238E27FC236}">
                  <a16:creationId xmlns:a16="http://schemas.microsoft.com/office/drawing/2014/main" id="{C1DC38E5-64E3-6F4C-AB3B-6D8285C235D2}"/>
                </a:ext>
              </a:extLst>
            </p:cNvPr>
            <p:cNvSpPr txBox="1"/>
            <p:nvPr/>
          </p:nvSpPr>
          <p:spPr>
            <a:xfrm>
              <a:off x="606554" y="4846262"/>
              <a:ext cx="1621227" cy="404276"/>
            </a:xfrm>
            <a:prstGeom prst="rect">
              <a:avLst/>
            </a:prstGeom>
            <a:noFill/>
          </p:spPr>
          <p:txBody>
            <a:bodyPr wrap="square" rtlCol="0">
              <a:spAutoFit/>
            </a:bodyPr>
            <a:lstStyle/>
            <a:p>
              <a:r>
                <a:rPr lang="en-ZA" dirty="0">
                  <a:solidFill>
                    <a:schemeClr val="bg2">
                      <a:lumMod val="50000"/>
                    </a:schemeClr>
                  </a:solidFill>
                </a:rPr>
                <a:t>Council</a:t>
              </a:r>
            </a:p>
          </p:txBody>
        </p:sp>
      </p:grpSp>
      <p:sp>
        <p:nvSpPr>
          <p:cNvPr id="4" name="Rectangle: Rounded Corners 3">
            <a:extLst>
              <a:ext uri="{FF2B5EF4-FFF2-40B4-BE49-F238E27FC236}">
                <a16:creationId xmlns:a16="http://schemas.microsoft.com/office/drawing/2014/main" id="{A364000D-42EB-5AB0-5E0E-85D1D1895D9E}"/>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5" name="Rectangle: Rounded Corners 4">
            <a:extLst>
              <a:ext uri="{FF2B5EF4-FFF2-40B4-BE49-F238E27FC236}">
                <a16:creationId xmlns:a16="http://schemas.microsoft.com/office/drawing/2014/main" id="{ED631991-16B0-00AC-EC3A-B1AB41538BD3}"/>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7" name="Rectangle: Rounded Corners 6">
            <a:extLst>
              <a:ext uri="{FF2B5EF4-FFF2-40B4-BE49-F238E27FC236}">
                <a16:creationId xmlns:a16="http://schemas.microsoft.com/office/drawing/2014/main" id="{6F643F28-2788-4F7C-DAA5-EE643E9BEFC0}"/>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8" name="Rectangle: Rounded Corners 7">
            <a:extLst>
              <a:ext uri="{FF2B5EF4-FFF2-40B4-BE49-F238E27FC236}">
                <a16:creationId xmlns:a16="http://schemas.microsoft.com/office/drawing/2014/main" id="{2F4EEEBF-2578-074D-4343-82E2CB7DBF75}"/>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9" name="Rectangle: Rounded Corners 8">
            <a:extLst>
              <a:ext uri="{FF2B5EF4-FFF2-40B4-BE49-F238E27FC236}">
                <a16:creationId xmlns:a16="http://schemas.microsoft.com/office/drawing/2014/main" id="{F11B987A-E7DA-77F6-E544-3C50E9F43A24}"/>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10" name="Rectangle: Rounded Corners 9">
            <a:extLst>
              <a:ext uri="{FF2B5EF4-FFF2-40B4-BE49-F238E27FC236}">
                <a16:creationId xmlns:a16="http://schemas.microsoft.com/office/drawing/2014/main" id="{C9781E8B-9354-246F-D024-45D04E5F4B17}"/>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14" name="Rectangle: Rounded Corners 13">
            <a:extLst>
              <a:ext uri="{FF2B5EF4-FFF2-40B4-BE49-F238E27FC236}">
                <a16:creationId xmlns:a16="http://schemas.microsoft.com/office/drawing/2014/main" id="{253EAC9C-2478-3550-4D8F-A43AD1A4BFB7}"/>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16" name="Rectangle: Rounded Corners 15">
            <a:extLst>
              <a:ext uri="{FF2B5EF4-FFF2-40B4-BE49-F238E27FC236}">
                <a16:creationId xmlns:a16="http://schemas.microsoft.com/office/drawing/2014/main" id="{93AA2D90-8B12-BB8B-153D-EC671FBF8B50}"/>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
        <p:nvSpPr>
          <p:cNvPr id="2" name="Title 1">
            <a:extLst>
              <a:ext uri="{FF2B5EF4-FFF2-40B4-BE49-F238E27FC236}">
                <a16:creationId xmlns:a16="http://schemas.microsoft.com/office/drawing/2014/main" id="{1523EA70-5437-44DE-8E1B-E0C6ABECC0EA}"/>
              </a:ext>
            </a:extLst>
          </p:cNvPr>
          <p:cNvSpPr>
            <a:spLocks noGrp="1"/>
          </p:cNvSpPr>
          <p:nvPr>
            <p:ph type="title"/>
          </p:nvPr>
        </p:nvSpPr>
        <p:spPr>
          <a:xfrm>
            <a:off x="18968" y="777612"/>
            <a:ext cx="5698671" cy="529624"/>
          </a:xfrm>
        </p:spPr>
        <p:txBody>
          <a:bodyPr>
            <a:normAutofit fontScale="90000"/>
          </a:bodyPr>
          <a:lstStyle/>
          <a:p>
            <a:r>
              <a:rPr lang="en-ZA" dirty="0"/>
              <a:t>CHRO: </a:t>
            </a:r>
            <a:r>
              <a:rPr lang="en-ZA" sz="3100" dirty="0"/>
              <a:t>Human Understanding”</a:t>
            </a:r>
          </a:p>
        </p:txBody>
      </p:sp>
      <p:sp>
        <p:nvSpPr>
          <p:cNvPr id="51" name="Rectangle: Rounded Corners 50">
            <a:extLst>
              <a:ext uri="{FF2B5EF4-FFF2-40B4-BE49-F238E27FC236}">
                <a16:creationId xmlns:a16="http://schemas.microsoft.com/office/drawing/2014/main" id="{22394AB4-382E-8BA3-6A3E-A69A07AB54D4}"/>
              </a:ext>
            </a:extLst>
          </p:cNvPr>
          <p:cNvSpPr/>
          <p:nvPr/>
        </p:nvSpPr>
        <p:spPr>
          <a:xfrm rot="16200000">
            <a:off x="-2302105" y="3717771"/>
            <a:ext cx="5218056"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Tree>
    <p:extLst>
      <p:ext uri="{BB962C8B-B14F-4D97-AF65-F5344CB8AC3E}">
        <p14:creationId xmlns:p14="http://schemas.microsoft.com/office/powerpoint/2010/main" val="1556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10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1000"/>
                                        <p:tgtEl>
                                          <p:spTgt spid="136"/>
                                        </p:tgtEl>
                                      </p:cBhvr>
                                    </p:animEffect>
                                    <p:anim calcmode="lin" valueType="num">
                                      <p:cBhvr>
                                        <p:cTn id="45" dur="1000" fill="hold"/>
                                        <p:tgtEl>
                                          <p:spTgt spid="136"/>
                                        </p:tgtEl>
                                        <p:attrNameLst>
                                          <p:attrName>ppt_x</p:attrName>
                                        </p:attrNameLst>
                                      </p:cBhvr>
                                      <p:tavLst>
                                        <p:tav tm="0">
                                          <p:val>
                                            <p:strVal val="#ppt_x"/>
                                          </p:val>
                                        </p:tav>
                                        <p:tav tm="100000">
                                          <p:val>
                                            <p:strVal val="#ppt_x"/>
                                          </p:val>
                                        </p:tav>
                                      </p:tavLst>
                                    </p:anim>
                                    <p:anim calcmode="lin" valueType="num">
                                      <p:cBhvr>
                                        <p:cTn id="46"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fade">
                                      <p:cBhvr>
                                        <p:cTn id="51" dur="1000"/>
                                        <p:tgtEl>
                                          <p:spTgt spid="142"/>
                                        </p:tgtEl>
                                      </p:cBhvr>
                                    </p:animEffect>
                                    <p:anim calcmode="lin" valueType="num">
                                      <p:cBhvr>
                                        <p:cTn id="52" dur="1000" fill="hold"/>
                                        <p:tgtEl>
                                          <p:spTgt spid="142"/>
                                        </p:tgtEl>
                                        <p:attrNameLst>
                                          <p:attrName>ppt_x</p:attrName>
                                        </p:attrNameLst>
                                      </p:cBhvr>
                                      <p:tavLst>
                                        <p:tav tm="0">
                                          <p:val>
                                            <p:strVal val="#ppt_x"/>
                                          </p:val>
                                        </p:tav>
                                        <p:tav tm="100000">
                                          <p:val>
                                            <p:strVal val="#ppt_x"/>
                                          </p:val>
                                        </p:tav>
                                      </p:tavLst>
                                    </p:anim>
                                    <p:anim calcmode="lin" valueType="num">
                                      <p:cBhvr>
                                        <p:cTn id="53"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48"/>
                                        </p:tgtEl>
                                        <p:attrNameLst>
                                          <p:attrName>style.visibility</p:attrName>
                                        </p:attrNameLst>
                                      </p:cBhvr>
                                      <p:to>
                                        <p:strVal val="visible"/>
                                      </p:to>
                                    </p:set>
                                    <p:animEffect transition="in" filter="fade">
                                      <p:cBhvr>
                                        <p:cTn id="58" dur="1000"/>
                                        <p:tgtEl>
                                          <p:spTgt spid="148"/>
                                        </p:tgtEl>
                                      </p:cBhvr>
                                    </p:animEffect>
                                    <p:anim calcmode="lin" valueType="num">
                                      <p:cBhvr>
                                        <p:cTn id="59" dur="1000" fill="hold"/>
                                        <p:tgtEl>
                                          <p:spTgt spid="148"/>
                                        </p:tgtEl>
                                        <p:attrNameLst>
                                          <p:attrName>ppt_x</p:attrName>
                                        </p:attrNameLst>
                                      </p:cBhvr>
                                      <p:tavLst>
                                        <p:tav tm="0">
                                          <p:val>
                                            <p:strVal val="#ppt_x"/>
                                          </p:val>
                                        </p:tav>
                                        <p:tav tm="100000">
                                          <p:val>
                                            <p:strVal val="#ppt_x"/>
                                          </p:val>
                                        </p:tav>
                                      </p:tavLst>
                                    </p:anim>
                                    <p:anim calcmode="lin" valueType="num">
                                      <p:cBhvr>
                                        <p:cTn id="60"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54"/>
                                        </p:tgtEl>
                                        <p:attrNameLst>
                                          <p:attrName>style.visibility</p:attrName>
                                        </p:attrNameLst>
                                      </p:cBhvr>
                                      <p:to>
                                        <p:strVal val="visible"/>
                                      </p:to>
                                    </p:set>
                                    <p:animEffect transition="in" filter="fade">
                                      <p:cBhvr>
                                        <p:cTn id="65" dur="1000"/>
                                        <p:tgtEl>
                                          <p:spTgt spid="154"/>
                                        </p:tgtEl>
                                      </p:cBhvr>
                                    </p:animEffect>
                                    <p:anim calcmode="lin" valueType="num">
                                      <p:cBhvr>
                                        <p:cTn id="66" dur="1000" fill="hold"/>
                                        <p:tgtEl>
                                          <p:spTgt spid="154"/>
                                        </p:tgtEl>
                                        <p:attrNameLst>
                                          <p:attrName>ppt_x</p:attrName>
                                        </p:attrNameLst>
                                      </p:cBhvr>
                                      <p:tavLst>
                                        <p:tav tm="0">
                                          <p:val>
                                            <p:strVal val="#ppt_x"/>
                                          </p:val>
                                        </p:tav>
                                        <p:tav tm="100000">
                                          <p:val>
                                            <p:strVal val="#ppt_x"/>
                                          </p:val>
                                        </p:tav>
                                      </p:tavLst>
                                    </p:anim>
                                    <p:anim calcmode="lin" valueType="num">
                                      <p:cBhvr>
                                        <p:cTn id="67"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0"/>
                                        </p:tgtEl>
                                        <p:attrNameLst>
                                          <p:attrName>style.visibility</p:attrName>
                                        </p:attrNameLst>
                                      </p:cBhvr>
                                      <p:to>
                                        <p:strVal val="visible"/>
                                      </p:to>
                                    </p:set>
                                    <p:animEffect transition="in" filter="fade">
                                      <p:cBhvr>
                                        <p:cTn id="72" dur="1000"/>
                                        <p:tgtEl>
                                          <p:spTgt spid="160"/>
                                        </p:tgtEl>
                                      </p:cBhvr>
                                    </p:animEffect>
                                    <p:anim calcmode="lin" valueType="num">
                                      <p:cBhvr>
                                        <p:cTn id="73" dur="1000" fill="hold"/>
                                        <p:tgtEl>
                                          <p:spTgt spid="160"/>
                                        </p:tgtEl>
                                        <p:attrNameLst>
                                          <p:attrName>ppt_x</p:attrName>
                                        </p:attrNameLst>
                                      </p:cBhvr>
                                      <p:tavLst>
                                        <p:tav tm="0">
                                          <p:val>
                                            <p:strVal val="#ppt_x"/>
                                          </p:val>
                                        </p:tav>
                                        <p:tav tm="100000">
                                          <p:val>
                                            <p:strVal val="#ppt_x"/>
                                          </p:val>
                                        </p:tav>
                                      </p:tavLst>
                                    </p:anim>
                                    <p:anim calcmode="lin" valueType="num">
                                      <p:cBhvr>
                                        <p:cTn id="74" dur="1000" fill="hold"/>
                                        <p:tgtEl>
                                          <p:spTgt spid="160"/>
                                        </p:tgtEl>
                                        <p:attrNameLst>
                                          <p:attrName>ppt_y</p:attrName>
                                        </p:attrNameLst>
                                      </p:cBhvr>
                                      <p:tavLst>
                                        <p:tav tm="0">
                                          <p:val>
                                            <p:strVal val="#ppt_y+.1"/>
                                          </p:val>
                                        </p:tav>
                                        <p:tav tm="100000">
                                          <p:val>
                                            <p:strVal val="#ppt_y"/>
                                          </p:val>
                                        </p:tav>
                                      </p:tavLst>
                                    </p:anim>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P spid="7" grpId="0" animBg="1"/>
      <p:bldP spid="8" grpId="0" animBg="1"/>
      <p:bldP spid="9" grpId="0" animBg="1"/>
      <p:bldP spid="10" grpId="0" animBg="1"/>
      <p:bldP spid="14" grpId="0" animBg="1"/>
      <p:bldP spid="16" grpId="0" animBg="1"/>
      <p:bldP spid="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766F5-18B0-21B1-3B1B-FA506D9E0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A5B29-517D-05EC-7DEC-4DA87949EC64}"/>
              </a:ext>
            </a:extLst>
          </p:cNvPr>
          <p:cNvSpPr>
            <a:spLocks noGrp="1"/>
          </p:cNvSpPr>
          <p:nvPr>
            <p:ph type="title"/>
          </p:nvPr>
        </p:nvSpPr>
        <p:spPr>
          <a:xfrm>
            <a:off x="258792" y="777815"/>
            <a:ext cx="3959525" cy="646892"/>
          </a:xfrm>
        </p:spPr>
        <p:txBody>
          <a:bodyPr>
            <a:noAutofit/>
          </a:bodyPr>
          <a:lstStyle/>
          <a:p>
            <a:r>
              <a:rPr lang="en-ZA" dirty="0"/>
              <a:t>CIO: “Structure”</a:t>
            </a:r>
          </a:p>
        </p:txBody>
      </p:sp>
      <p:pic>
        <p:nvPicPr>
          <p:cNvPr id="5" name="Picture 4">
            <a:extLst>
              <a:ext uri="{FF2B5EF4-FFF2-40B4-BE49-F238E27FC236}">
                <a16:creationId xmlns:a16="http://schemas.microsoft.com/office/drawing/2014/main" id="{B187B0AC-3F19-E61D-C7C2-A9AE802F0087}"/>
              </a:ext>
            </a:extLst>
          </p:cNvPr>
          <p:cNvPicPr>
            <a:picLocks noChangeAspect="1"/>
          </p:cNvPicPr>
          <p:nvPr/>
        </p:nvPicPr>
        <p:blipFill>
          <a:blip r:embed="rId3"/>
          <a:stretch>
            <a:fillRect/>
          </a:stretch>
        </p:blipFill>
        <p:spPr>
          <a:xfrm>
            <a:off x="1781174" y="1425388"/>
            <a:ext cx="6515059" cy="4388816"/>
          </a:xfrm>
          <a:prstGeom prst="rect">
            <a:avLst/>
          </a:prstGeom>
        </p:spPr>
      </p:pic>
      <p:pic>
        <p:nvPicPr>
          <p:cNvPr id="3" name="Picture 2">
            <a:extLst>
              <a:ext uri="{FF2B5EF4-FFF2-40B4-BE49-F238E27FC236}">
                <a16:creationId xmlns:a16="http://schemas.microsoft.com/office/drawing/2014/main" id="{BF1585D6-90D7-1C3A-5106-15C07FA1E109}"/>
              </a:ext>
            </a:extLst>
          </p:cNvPr>
          <p:cNvPicPr>
            <a:picLocks noChangeAspect="1"/>
          </p:cNvPicPr>
          <p:nvPr/>
        </p:nvPicPr>
        <p:blipFill>
          <a:blip r:embed="rId4"/>
          <a:stretch>
            <a:fillRect/>
          </a:stretch>
        </p:blipFill>
        <p:spPr>
          <a:xfrm>
            <a:off x="8296233" y="2750951"/>
            <a:ext cx="2209279" cy="2710049"/>
          </a:xfrm>
          <a:prstGeom prst="rect">
            <a:avLst/>
          </a:prstGeom>
        </p:spPr>
      </p:pic>
      <p:sp>
        <p:nvSpPr>
          <p:cNvPr id="7" name="Rectangle: Rounded Corners 6">
            <a:extLst>
              <a:ext uri="{FF2B5EF4-FFF2-40B4-BE49-F238E27FC236}">
                <a16:creationId xmlns:a16="http://schemas.microsoft.com/office/drawing/2014/main" id="{6802E27A-B2A1-3751-A0A7-DA35468D321F}"/>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8" name="Rectangle: Rounded Corners 7">
            <a:extLst>
              <a:ext uri="{FF2B5EF4-FFF2-40B4-BE49-F238E27FC236}">
                <a16:creationId xmlns:a16="http://schemas.microsoft.com/office/drawing/2014/main" id="{1301BE62-2612-C826-29B6-2DD52C64090C}"/>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9" name="Rectangle: Rounded Corners 8">
            <a:extLst>
              <a:ext uri="{FF2B5EF4-FFF2-40B4-BE49-F238E27FC236}">
                <a16:creationId xmlns:a16="http://schemas.microsoft.com/office/drawing/2014/main" id="{05E590DB-92CF-67C3-95AE-21367EC9F901}"/>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10" name="Rectangle: Rounded Corners 9">
            <a:extLst>
              <a:ext uri="{FF2B5EF4-FFF2-40B4-BE49-F238E27FC236}">
                <a16:creationId xmlns:a16="http://schemas.microsoft.com/office/drawing/2014/main" id="{C8BD8879-5C60-C471-4EDE-11868CB5730D}"/>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11" name="Rectangle: Rounded Corners 10">
            <a:extLst>
              <a:ext uri="{FF2B5EF4-FFF2-40B4-BE49-F238E27FC236}">
                <a16:creationId xmlns:a16="http://schemas.microsoft.com/office/drawing/2014/main" id="{39D11121-B7C1-7443-39EC-75EFBCAE9DD6}"/>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12" name="Rectangle: Rounded Corners 11">
            <a:extLst>
              <a:ext uri="{FF2B5EF4-FFF2-40B4-BE49-F238E27FC236}">
                <a16:creationId xmlns:a16="http://schemas.microsoft.com/office/drawing/2014/main" id="{AF08F8FF-4269-C3C1-0E45-39B4D7F9C3BB}"/>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13" name="Rectangle: Rounded Corners 12">
            <a:extLst>
              <a:ext uri="{FF2B5EF4-FFF2-40B4-BE49-F238E27FC236}">
                <a16:creationId xmlns:a16="http://schemas.microsoft.com/office/drawing/2014/main" id="{A151D2D9-F21F-85A0-AC49-66569812F1BD}"/>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14" name="Rectangle: Rounded Corners 13">
            <a:extLst>
              <a:ext uri="{FF2B5EF4-FFF2-40B4-BE49-F238E27FC236}">
                <a16:creationId xmlns:a16="http://schemas.microsoft.com/office/drawing/2014/main" id="{17CE8C4D-C79F-51FE-D4FF-14CE0B82ABF9}"/>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
        <p:nvSpPr>
          <p:cNvPr id="16" name="Rectangle: Rounded Corners 15">
            <a:extLst>
              <a:ext uri="{FF2B5EF4-FFF2-40B4-BE49-F238E27FC236}">
                <a16:creationId xmlns:a16="http://schemas.microsoft.com/office/drawing/2014/main" id="{C67CA22D-1CC1-4DCB-B8FE-9E9598B10565}"/>
              </a:ext>
            </a:extLst>
          </p:cNvPr>
          <p:cNvSpPr/>
          <p:nvPr/>
        </p:nvSpPr>
        <p:spPr>
          <a:xfrm>
            <a:off x="8367622" y="1225091"/>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12. Reference Data Management</a:t>
            </a:r>
          </a:p>
        </p:txBody>
      </p:sp>
      <p:sp>
        <p:nvSpPr>
          <p:cNvPr id="17" name="Rectangle: Rounded Corners 16">
            <a:extLst>
              <a:ext uri="{FF2B5EF4-FFF2-40B4-BE49-F238E27FC236}">
                <a16:creationId xmlns:a16="http://schemas.microsoft.com/office/drawing/2014/main" id="{133B78CC-6193-D704-8C6A-4EA4B74C0153}"/>
              </a:ext>
            </a:extLst>
          </p:cNvPr>
          <p:cNvSpPr/>
          <p:nvPr/>
        </p:nvSpPr>
        <p:spPr>
          <a:xfrm>
            <a:off x="8367622" y="1516380"/>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13. Meta-data Management</a:t>
            </a:r>
          </a:p>
        </p:txBody>
      </p:sp>
      <p:sp>
        <p:nvSpPr>
          <p:cNvPr id="18" name="Rectangle: Rounded Corners 17">
            <a:extLst>
              <a:ext uri="{FF2B5EF4-FFF2-40B4-BE49-F238E27FC236}">
                <a16:creationId xmlns:a16="http://schemas.microsoft.com/office/drawing/2014/main" id="{2B90DFC2-D9A4-1F8C-5CC5-DC9C3AEE8FB3}"/>
              </a:ext>
            </a:extLst>
          </p:cNvPr>
          <p:cNvSpPr/>
          <p:nvPr/>
        </p:nvSpPr>
        <p:spPr>
          <a:xfrm>
            <a:off x="8367622" y="1811615"/>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14. Master Data Management</a:t>
            </a:r>
          </a:p>
        </p:txBody>
      </p:sp>
      <p:sp>
        <p:nvSpPr>
          <p:cNvPr id="19" name="Rectangle: Rounded Corners 18">
            <a:extLst>
              <a:ext uri="{FF2B5EF4-FFF2-40B4-BE49-F238E27FC236}">
                <a16:creationId xmlns:a16="http://schemas.microsoft.com/office/drawing/2014/main" id="{0386E5BC-D945-30C6-ABCB-68EB27F607FB}"/>
              </a:ext>
            </a:extLst>
          </p:cNvPr>
          <p:cNvSpPr/>
          <p:nvPr/>
        </p:nvSpPr>
        <p:spPr>
          <a:xfrm>
            <a:off x="8367621" y="2106036"/>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15. Business Intelligence Management</a:t>
            </a:r>
          </a:p>
        </p:txBody>
      </p:sp>
      <p:sp>
        <p:nvSpPr>
          <p:cNvPr id="25" name="Rectangle: Rounded Corners 24">
            <a:extLst>
              <a:ext uri="{FF2B5EF4-FFF2-40B4-BE49-F238E27FC236}">
                <a16:creationId xmlns:a16="http://schemas.microsoft.com/office/drawing/2014/main" id="{B89A97E9-6DDF-8F22-4E45-8422832E0FB7}"/>
              </a:ext>
            </a:extLst>
          </p:cNvPr>
          <p:cNvSpPr/>
          <p:nvPr/>
        </p:nvSpPr>
        <p:spPr>
          <a:xfrm>
            <a:off x="3409887" y="59573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16. Database Management</a:t>
            </a:r>
          </a:p>
        </p:txBody>
      </p:sp>
      <p:sp>
        <p:nvSpPr>
          <p:cNvPr id="26" name="Rectangle: Rounded Corners 25">
            <a:extLst>
              <a:ext uri="{FF2B5EF4-FFF2-40B4-BE49-F238E27FC236}">
                <a16:creationId xmlns:a16="http://schemas.microsoft.com/office/drawing/2014/main" id="{9AF19036-2F02-CAD7-F85E-B44BDCC65D7C}"/>
              </a:ext>
            </a:extLst>
          </p:cNvPr>
          <p:cNvSpPr/>
          <p:nvPr/>
        </p:nvSpPr>
        <p:spPr>
          <a:xfrm>
            <a:off x="6545794" y="5956194"/>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18. Backup &amp; Restoration</a:t>
            </a:r>
          </a:p>
        </p:txBody>
      </p:sp>
      <p:sp>
        <p:nvSpPr>
          <p:cNvPr id="27" name="Rectangle: Rounded Corners 26">
            <a:extLst>
              <a:ext uri="{FF2B5EF4-FFF2-40B4-BE49-F238E27FC236}">
                <a16:creationId xmlns:a16="http://schemas.microsoft.com/office/drawing/2014/main" id="{8EC07F22-9C1F-A06B-655F-1CCF0AF8FD7C}"/>
              </a:ext>
            </a:extLst>
          </p:cNvPr>
          <p:cNvSpPr/>
          <p:nvPr/>
        </p:nvSpPr>
        <p:spPr>
          <a:xfrm>
            <a:off x="273980" y="59573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16. Data Warehouse Management</a:t>
            </a:r>
          </a:p>
        </p:txBody>
      </p:sp>
      <p:sp>
        <p:nvSpPr>
          <p:cNvPr id="28" name="Rectangle: Rounded Corners 27">
            <a:extLst>
              <a:ext uri="{FF2B5EF4-FFF2-40B4-BE49-F238E27FC236}">
                <a16:creationId xmlns:a16="http://schemas.microsoft.com/office/drawing/2014/main" id="{80F04634-6555-9FB1-E5AE-C567CD86A37D}"/>
              </a:ext>
            </a:extLst>
          </p:cNvPr>
          <p:cNvSpPr/>
          <p:nvPr/>
        </p:nvSpPr>
        <p:spPr>
          <a:xfrm>
            <a:off x="273981" y="63672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16. Data Lake Management</a:t>
            </a:r>
          </a:p>
        </p:txBody>
      </p:sp>
      <p:sp>
        <p:nvSpPr>
          <p:cNvPr id="29" name="Rectangle: Rounded Corners 28">
            <a:extLst>
              <a:ext uri="{FF2B5EF4-FFF2-40B4-BE49-F238E27FC236}">
                <a16:creationId xmlns:a16="http://schemas.microsoft.com/office/drawing/2014/main" id="{C64892E3-735A-DB0C-C496-948BCEF07361}"/>
              </a:ext>
            </a:extLst>
          </p:cNvPr>
          <p:cNvSpPr/>
          <p:nvPr/>
        </p:nvSpPr>
        <p:spPr>
          <a:xfrm>
            <a:off x="8367620" y="2390669"/>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16. Big Data Analytics &amp; all forms of A.I.</a:t>
            </a:r>
          </a:p>
        </p:txBody>
      </p:sp>
      <p:sp>
        <p:nvSpPr>
          <p:cNvPr id="30" name="Rectangle: Rounded Corners 29">
            <a:extLst>
              <a:ext uri="{FF2B5EF4-FFF2-40B4-BE49-F238E27FC236}">
                <a16:creationId xmlns:a16="http://schemas.microsoft.com/office/drawing/2014/main" id="{8249E8F2-2C88-7F60-BBDF-D3CF287B763B}"/>
              </a:ext>
            </a:extLst>
          </p:cNvPr>
          <p:cNvSpPr/>
          <p:nvPr/>
        </p:nvSpPr>
        <p:spPr>
          <a:xfrm>
            <a:off x="6545793" y="63672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18. Archive &amp; Recall</a:t>
            </a:r>
          </a:p>
        </p:txBody>
      </p:sp>
      <p:sp>
        <p:nvSpPr>
          <p:cNvPr id="31" name="Rectangle: Rounded Corners 30">
            <a:extLst>
              <a:ext uri="{FF2B5EF4-FFF2-40B4-BE49-F238E27FC236}">
                <a16:creationId xmlns:a16="http://schemas.microsoft.com/office/drawing/2014/main" id="{26078A46-90BC-1E51-E65D-ED3EBCA52D91}"/>
              </a:ext>
            </a:extLst>
          </p:cNvPr>
          <p:cNvSpPr/>
          <p:nvPr/>
        </p:nvSpPr>
        <p:spPr>
          <a:xfrm rot="16200000">
            <a:off x="-1045407" y="3820668"/>
            <a:ext cx="2710051"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1. Information Value Chain</a:t>
            </a:r>
          </a:p>
        </p:txBody>
      </p:sp>
      <p:sp>
        <p:nvSpPr>
          <p:cNvPr id="32" name="Rectangle: Rounded Corners 31">
            <a:extLst>
              <a:ext uri="{FF2B5EF4-FFF2-40B4-BE49-F238E27FC236}">
                <a16:creationId xmlns:a16="http://schemas.microsoft.com/office/drawing/2014/main" id="{26865FAF-9917-76F2-F94F-CF10370DEC7F}"/>
              </a:ext>
            </a:extLst>
          </p:cNvPr>
          <p:cNvSpPr/>
          <p:nvPr/>
        </p:nvSpPr>
        <p:spPr>
          <a:xfrm>
            <a:off x="3405781" y="63672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17. Document &amp; Content Management</a:t>
            </a:r>
          </a:p>
        </p:txBody>
      </p:sp>
    </p:spTree>
    <p:extLst>
      <p:ext uri="{BB962C8B-B14F-4D97-AF65-F5344CB8AC3E}">
        <p14:creationId xmlns:p14="http://schemas.microsoft.com/office/powerpoint/2010/main" val="9211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FB5A-1CB9-4209-DF30-BB3497112A26}"/>
            </a:ext>
          </a:extLst>
        </p:cNvPr>
        <p:cNvGrpSpPr/>
        <p:nvPr/>
      </p:nvGrpSpPr>
      <p:grpSpPr>
        <a:xfrm>
          <a:off x="0" y="0"/>
          <a:ext cx="0" cy="0"/>
          <a:chOff x="0" y="0"/>
          <a:chExt cx="0" cy="0"/>
        </a:xfrm>
      </p:grpSpPr>
      <p:sp>
        <p:nvSpPr>
          <p:cNvPr id="105" name="Rectangle 104">
            <a:extLst>
              <a:ext uri="{FF2B5EF4-FFF2-40B4-BE49-F238E27FC236}">
                <a16:creationId xmlns:a16="http://schemas.microsoft.com/office/drawing/2014/main" id="{F1841F85-AB30-3897-3949-F357C54BB435}"/>
              </a:ext>
            </a:extLst>
          </p:cNvPr>
          <p:cNvSpPr/>
          <p:nvPr/>
        </p:nvSpPr>
        <p:spPr>
          <a:xfrm>
            <a:off x="1837322" y="1399124"/>
            <a:ext cx="8649447" cy="531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2" name="Title 1">
            <a:extLst>
              <a:ext uri="{FF2B5EF4-FFF2-40B4-BE49-F238E27FC236}">
                <a16:creationId xmlns:a16="http://schemas.microsoft.com/office/drawing/2014/main" id="{DD4EC4D6-37ED-019A-74AE-2CA50F0576FD}"/>
              </a:ext>
            </a:extLst>
          </p:cNvPr>
          <p:cNvSpPr>
            <a:spLocks noGrp="1"/>
          </p:cNvSpPr>
          <p:nvPr>
            <p:ph type="title"/>
          </p:nvPr>
        </p:nvSpPr>
        <p:spPr>
          <a:xfrm>
            <a:off x="-1" y="810758"/>
            <a:ext cx="3723619" cy="690147"/>
          </a:xfrm>
        </p:spPr>
        <p:txBody>
          <a:bodyPr>
            <a:normAutofit fontScale="90000"/>
          </a:bodyPr>
          <a:lstStyle/>
          <a:p>
            <a:r>
              <a:rPr lang="en-ZA" dirty="0"/>
              <a:t>CTO: “Medium”</a:t>
            </a:r>
          </a:p>
        </p:txBody>
      </p:sp>
      <p:grpSp>
        <p:nvGrpSpPr>
          <p:cNvPr id="5" name="Group 4">
            <a:extLst>
              <a:ext uri="{FF2B5EF4-FFF2-40B4-BE49-F238E27FC236}">
                <a16:creationId xmlns:a16="http://schemas.microsoft.com/office/drawing/2014/main" id="{B9EB7420-2A93-C01C-7CC6-FDC34F0C19DD}"/>
              </a:ext>
            </a:extLst>
          </p:cNvPr>
          <p:cNvGrpSpPr/>
          <p:nvPr/>
        </p:nvGrpSpPr>
        <p:grpSpPr>
          <a:xfrm>
            <a:off x="2927648" y="1428073"/>
            <a:ext cx="5863516" cy="5404056"/>
            <a:chOff x="1403648" y="485166"/>
            <a:chExt cx="5863516" cy="6346963"/>
          </a:xfrm>
        </p:grpSpPr>
        <p:sp>
          <p:nvSpPr>
            <p:cNvPr id="7" name="Rectangle 6">
              <a:extLst>
                <a:ext uri="{FF2B5EF4-FFF2-40B4-BE49-F238E27FC236}">
                  <a16:creationId xmlns:a16="http://schemas.microsoft.com/office/drawing/2014/main" id="{ED877256-741E-FCB1-D7FB-07FD1DE87AA3}"/>
                </a:ext>
              </a:extLst>
            </p:cNvPr>
            <p:cNvSpPr/>
            <p:nvPr/>
          </p:nvSpPr>
          <p:spPr>
            <a:xfrm>
              <a:off x="1403648" y="485166"/>
              <a:ext cx="2880320" cy="70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Rectangle 7">
              <a:extLst>
                <a:ext uri="{FF2B5EF4-FFF2-40B4-BE49-F238E27FC236}">
                  <a16:creationId xmlns:a16="http://schemas.microsoft.com/office/drawing/2014/main" id="{1EFF9598-2902-7227-D91B-6E91FDADDDFC}"/>
                </a:ext>
              </a:extLst>
            </p:cNvPr>
            <p:cNvSpPr/>
            <p:nvPr/>
          </p:nvSpPr>
          <p:spPr>
            <a:xfrm>
              <a:off x="1411441" y="6568112"/>
              <a:ext cx="5855723" cy="264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grpSp>
        <p:nvGrpSpPr>
          <p:cNvPr id="9" name="Group 1">
            <a:extLst>
              <a:ext uri="{FF2B5EF4-FFF2-40B4-BE49-F238E27FC236}">
                <a16:creationId xmlns:a16="http://schemas.microsoft.com/office/drawing/2014/main" id="{EED122D8-DDF5-3B7C-AABF-D594E207BFBC}"/>
              </a:ext>
            </a:extLst>
          </p:cNvPr>
          <p:cNvGrpSpPr>
            <a:grpSpLocks/>
          </p:cNvGrpSpPr>
          <p:nvPr/>
        </p:nvGrpSpPr>
        <p:grpSpPr bwMode="auto">
          <a:xfrm>
            <a:off x="3544669" y="1526365"/>
            <a:ext cx="6972300" cy="4436149"/>
            <a:chOff x="2171700" y="1550988"/>
            <a:chExt cx="6972300" cy="5210175"/>
          </a:xfrm>
        </p:grpSpPr>
        <p:pic>
          <p:nvPicPr>
            <p:cNvPr id="10" name="Picture 3">
              <a:extLst>
                <a:ext uri="{FF2B5EF4-FFF2-40B4-BE49-F238E27FC236}">
                  <a16:creationId xmlns:a16="http://schemas.microsoft.com/office/drawing/2014/main" id="{E4AE5BAA-7F0D-5ECE-8571-F9525F930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a:extLst>
                <a:ext uri="{FF2B5EF4-FFF2-40B4-BE49-F238E27FC236}">
                  <a16:creationId xmlns:a16="http://schemas.microsoft.com/office/drawing/2014/main" id="{F5E02E42-52D8-AD48-3AA9-072FD4FF6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a:extLst>
              <a:ext uri="{FF2B5EF4-FFF2-40B4-BE49-F238E27FC236}">
                <a16:creationId xmlns:a16="http://schemas.microsoft.com/office/drawing/2014/main" id="{53F07199-D02A-4B5D-21EA-DECA8226EB8D}"/>
              </a:ext>
            </a:extLst>
          </p:cNvPr>
          <p:cNvSpPr/>
          <p:nvPr/>
        </p:nvSpPr>
        <p:spPr>
          <a:xfrm>
            <a:off x="5399882" y="1458338"/>
            <a:ext cx="5266677" cy="5148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3" name="Right Brace 12">
            <a:extLst>
              <a:ext uri="{FF2B5EF4-FFF2-40B4-BE49-F238E27FC236}">
                <a16:creationId xmlns:a16="http://schemas.microsoft.com/office/drawing/2014/main" id="{E67C3918-C828-7237-F3A0-E5038CAA3FA9}"/>
              </a:ext>
            </a:extLst>
          </p:cNvPr>
          <p:cNvSpPr/>
          <p:nvPr/>
        </p:nvSpPr>
        <p:spPr>
          <a:xfrm>
            <a:off x="5116866" y="1486101"/>
            <a:ext cx="303213" cy="99482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a:extLst>
              <a:ext uri="{FF2B5EF4-FFF2-40B4-BE49-F238E27FC236}">
                <a16:creationId xmlns:a16="http://schemas.microsoft.com/office/drawing/2014/main" id="{068CE60B-B1B5-BFE1-F3B0-AA6AD6B7C1D7}"/>
              </a:ext>
            </a:extLst>
          </p:cNvPr>
          <p:cNvSpPr/>
          <p:nvPr/>
        </p:nvSpPr>
        <p:spPr>
          <a:xfrm>
            <a:off x="5131614" y="4481652"/>
            <a:ext cx="303213" cy="148006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5" name="Right Brace 14">
            <a:extLst>
              <a:ext uri="{FF2B5EF4-FFF2-40B4-BE49-F238E27FC236}">
                <a16:creationId xmlns:a16="http://schemas.microsoft.com/office/drawing/2014/main" id="{B393B8A3-34C6-2524-5D3C-68B982F0F4E4}"/>
              </a:ext>
            </a:extLst>
          </p:cNvPr>
          <p:cNvSpPr/>
          <p:nvPr/>
        </p:nvSpPr>
        <p:spPr>
          <a:xfrm>
            <a:off x="5131665" y="2496147"/>
            <a:ext cx="303213" cy="199099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6" name="Straight Connector 15">
            <a:extLst>
              <a:ext uri="{FF2B5EF4-FFF2-40B4-BE49-F238E27FC236}">
                <a16:creationId xmlns:a16="http://schemas.microsoft.com/office/drawing/2014/main" id="{2002461B-EE7B-030D-BD40-6115842178E5}"/>
              </a:ext>
            </a:extLst>
          </p:cNvPr>
          <p:cNvCxnSpPr/>
          <p:nvPr/>
        </p:nvCxnSpPr>
        <p:spPr>
          <a:xfrm>
            <a:off x="3560299" y="3993044"/>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D97ED9-89EE-4769-D85E-B3D3896651A4}"/>
              </a:ext>
            </a:extLst>
          </p:cNvPr>
          <p:cNvCxnSpPr/>
          <p:nvPr/>
        </p:nvCxnSpPr>
        <p:spPr>
          <a:xfrm>
            <a:off x="3530953" y="2486682"/>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F25EF-CD86-FB5F-5B2A-8631EF7F15FB}"/>
              </a:ext>
            </a:extLst>
          </p:cNvPr>
          <p:cNvCxnSpPr/>
          <p:nvPr/>
        </p:nvCxnSpPr>
        <p:spPr>
          <a:xfrm>
            <a:off x="3559227" y="3008454"/>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56DAE7-36BB-F213-A26E-0D78159FF51F}"/>
              </a:ext>
            </a:extLst>
          </p:cNvPr>
          <p:cNvCxnSpPr/>
          <p:nvPr/>
        </p:nvCxnSpPr>
        <p:spPr>
          <a:xfrm>
            <a:off x="3591278" y="1989024"/>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8F4B84-9008-E8BD-90EB-3FE131F2ED95}"/>
              </a:ext>
            </a:extLst>
          </p:cNvPr>
          <p:cNvCxnSpPr/>
          <p:nvPr/>
        </p:nvCxnSpPr>
        <p:spPr>
          <a:xfrm>
            <a:off x="3530953" y="3507399"/>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D361FE0D-492D-8C7D-6BF6-998606DBACEC}"/>
              </a:ext>
            </a:extLst>
          </p:cNvPr>
          <p:cNvGrpSpPr/>
          <p:nvPr/>
        </p:nvGrpSpPr>
        <p:grpSpPr>
          <a:xfrm>
            <a:off x="6926999" y="4839897"/>
            <a:ext cx="2280716" cy="574433"/>
            <a:chOff x="5518534" y="5266062"/>
            <a:chExt cx="2280716" cy="674661"/>
          </a:xfrm>
        </p:grpSpPr>
        <p:pic>
          <p:nvPicPr>
            <p:cNvPr id="79" name="Picture 9">
              <a:extLst>
                <a:ext uri="{FF2B5EF4-FFF2-40B4-BE49-F238E27FC236}">
                  <a16:creationId xmlns:a16="http://schemas.microsoft.com/office/drawing/2014/main" id="{AD1FCB7C-858A-2B36-2179-33E9696696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0" name="Straight Arrow Connector 79">
              <a:extLst>
                <a:ext uri="{FF2B5EF4-FFF2-40B4-BE49-F238E27FC236}">
                  <a16:creationId xmlns:a16="http://schemas.microsoft.com/office/drawing/2014/main" id="{6AF14EA9-8D37-29D1-E1AA-AF82E69D9879}"/>
                </a:ext>
              </a:extLst>
            </p:cNvPr>
            <p:cNvCxnSpPr>
              <a:stCxn id="79" idx="3"/>
              <a:endCxn id="114" idx="1"/>
            </p:cNvCxnSpPr>
            <p:nvPr/>
          </p:nvCxnSpPr>
          <p:spPr>
            <a:xfrm flipV="1">
              <a:off x="7274678" y="5266062"/>
              <a:ext cx="524572" cy="55783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4A15426-A89E-C70B-A67A-2F5B1FD4D2D3}"/>
                </a:ext>
              </a:extLst>
            </p:cNvPr>
            <p:cNvCxnSpPr>
              <a:stCxn id="79" idx="1"/>
              <a:endCxn id="113" idx="3"/>
            </p:cNvCxnSpPr>
            <p:nvPr/>
          </p:nvCxnSpPr>
          <p:spPr>
            <a:xfrm flipH="1" flipV="1">
              <a:off x="5518534" y="5272526"/>
              <a:ext cx="100831" cy="551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F0C6F3B-7372-4B06-3984-F3912C7AEE6A}"/>
                </a:ext>
              </a:extLst>
            </p:cNvPr>
            <p:cNvCxnSpPr>
              <a:stCxn id="79"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67315969-9041-70C1-5A82-804F7BCAFF45}"/>
              </a:ext>
            </a:extLst>
          </p:cNvPr>
          <p:cNvGrpSpPr/>
          <p:nvPr/>
        </p:nvGrpSpPr>
        <p:grpSpPr>
          <a:xfrm>
            <a:off x="5794050" y="3711391"/>
            <a:ext cx="4463398" cy="1382722"/>
            <a:chOff x="4385585" y="3996525"/>
            <a:chExt cx="4463398" cy="1623981"/>
          </a:xfrm>
        </p:grpSpPr>
        <p:grpSp>
          <p:nvGrpSpPr>
            <p:cNvPr id="103" name="Group 102">
              <a:extLst>
                <a:ext uri="{FF2B5EF4-FFF2-40B4-BE49-F238E27FC236}">
                  <a16:creationId xmlns:a16="http://schemas.microsoft.com/office/drawing/2014/main" id="{608379CB-2451-F6A1-6778-CB58EDBF10AD}"/>
                </a:ext>
              </a:extLst>
            </p:cNvPr>
            <p:cNvGrpSpPr/>
            <p:nvPr/>
          </p:nvGrpSpPr>
          <p:grpSpPr>
            <a:xfrm>
              <a:off x="4385585" y="3996525"/>
              <a:ext cx="4463398" cy="1623981"/>
              <a:chOff x="4184456" y="3996525"/>
              <a:chExt cx="4463398" cy="1623981"/>
            </a:xfrm>
          </p:grpSpPr>
          <p:cxnSp>
            <p:nvCxnSpPr>
              <p:cNvPr id="106" name="Straight Arrow Connector 105">
                <a:extLst>
                  <a:ext uri="{FF2B5EF4-FFF2-40B4-BE49-F238E27FC236}">
                    <a16:creationId xmlns:a16="http://schemas.microsoft.com/office/drawing/2014/main" id="{259709D8-69FD-8D2B-A263-DBE1C45AD0A5}"/>
                  </a:ext>
                </a:extLst>
              </p:cNvPr>
              <p:cNvCxnSpPr>
                <a:stCxn id="114" idx="0"/>
                <a:endCxn id="120"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7BD22978-0E17-613A-E1EE-98F4260FBC53}"/>
                  </a:ext>
                </a:extLst>
              </p:cNvPr>
              <p:cNvGrpSpPr/>
              <p:nvPr/>
            </p:nvGrpSpPr>
            <p:grpSpPr>
              <a:xfrm>
                <a:off x="4184456" y="3996525"/>
                <a:ext cx="4463398" cy="1623981"/>
                <a:chOff x="4184456" y="3996525"/>
                <a:chExt cx="4463398" cy="1623981"/>
              </a:xfrm>
            </p:grpSpPr>
            <p:grpSp>
              <p:nvGrpSpPr>
                <p:cNvPr id="108" name="Group 107">
                  <a:extLst>
                    <a:ext uri="{FF2B5EF4-FFF2-40B4-BE49-F238E27FC236}">
                      <a16:creationId xmlns:a16="http://schemas.microsoft.com/office/drawing/2014/main" id="{19A257AB-D997-D87A-07E0-B7CCE2E02F45}"/>
                    </a:ext>
                  </a:extLst>
                </p:cNvPr>
                <p:cNvGrpSpPr/>
                <p:nvPr/>
              </p:nvGrpSpPr>
              <p:grpSpPr>
                <a:xfrm>
                  <a:off x="4184456" y="3996525"/>
                  <a:ext cx="4463398" cy="1012861"/>
                  <a:chOff x="4184456" y="3996525"/>
                  <a:chExt cx="4463398" cy="1012861"/>
                </a:xfrm>
              </p:grpSpPr>
              <p:pic>
                <p:nvPicPr>
                  <p:cNvPr id="116" name="Picture 8">
                    <a:extLst>
                      <a:ext uri="{FF2B5EF4-FFF2-40B4-BE49-F238E27FC236}">
                        <a16:creationId xmlns:a16="http://schemas.microsoft.com/office/drawing/2014/main" id="{1935F558-17B3-E22B-725A-1C87B8E464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8" name="Straight Arrow Connector 117">
                    <a:extLst>
                      <a:ext uri="{FF2B5EF4-FFF2-40B4-BE49-F238E27FC236}">
                        <a16:creationId xmlns:a16="http://schemas.microsoft.com/office/drawing/2014/main" id="{8A1D2CE9-9946-BA9E-1623-48C5A9EA682C}"/>
                      </a:ext>
                    </a:extLst>
                  </p:cNvPr>
                  <p:cNvCxnSpPr>
                    <a:stCxn id="125" idx="2"/>
                    <a:endCxn id="116" idx="0"/>
                  </p:cNvCxnSpPr>
                  <p:nvPr/>
                </p:nvCxnSpPr>
                <p:spPr>
                  <a:xfrm flipH="1">
                    <a:off x="4457171" y="4234055"/>
                    <a:ext cx="622173" cy="20934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8F3DF573-4AC4-1EE3-8149-D82322EC1C9B}"/>
                      </a:ext>
                    </a:extLst>
                  </p:cNvPr>
                  <p:cNvCxnSpPr>
                    <a:stCxn id="124" idx="2"/>
                    <a:endCxn id="116" idx="0"/>
                  </p:cNvCxnSpPr>
                  <p:nvPr/>
                </p:nvCxnSpPr>
                <p:spPr>
                  <a:xfrm flipH="1">
                    <a:off x="4457171" y="4298845"/>
                    <a:ext cx="991309" cy="1445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0" name="Picture 8">
                    <a:extLst>
                      <a:ext uri="{FF2B5EF4-FFF2-40B4-BE49-F238E27FC236}">
                        <a16:creationId xmlns:a16="http://schemas.microsoft.com/office/drawing/2014/main" id="{3BD96B5D-41C7-6336-0876-11FF990399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a:extLst>
                      <a:ext uri="{FF2B5EF4-FFF2-40B4-BE49-F238E27FC236}">
                        <a16:creationId xmlns:a16="http://schemas.microsoft.com/office/drawing/2014/main" id="{80A827BB-CAB8-3FC8-EB89-818C6DC314A7}"/>
                      </a:ext>
                    </a:extLst>
                  </p:cNvPr>
                  <p:cNvCxnSpPr>
                    <a:stCxn id="127" idx="2"/>
                    <a:endCxn id="120"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C54B6862-860F-425C-0673-659DE7074313}"/>
                      </a:ext>
                    </a:extLst>
                  </p:cNvPr>
                  <p:cNvCxnSpPr>
                    <a:stCxn id="126" idx="3"/>
                    <a:endCxn id="120"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5">
                    <a:extLst>
                      <a:ext uri="{FF2B5EF4-FFF2-40B4-BE49-F238E27FC236}">
                        <a16:creationId xmlns:a16="http://schemas.microsoft.com/office/drawing/2014/main" id="{9E15E67C-76F5-9664-C876-30CAD972A6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6998" y="4062863"/>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7">
                    <a:extLst>
                      <a:ext uri="{FF2B5EF4-FFF2-40B4-BE49-F238E27FC236}">
                        <a16:creationId xmlns:a16="http://schemas.microsoft.com/office/drawing/2014/main" id="{3CF0B86A-569E-23DF-C75C-712C2404BA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1873" y="3996525"/>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7">
                    <a:extLst>
                      <a:ext uri="{FF2B5EF4-FFF2-40B4-BE49-F238E27FC236}">
                        <a16:creationId xmlns:a16="http://schemas.microsoft.com/office/drawing/2014/main" id="{AB991FC9-5F1B-43A7-479A-8A42788351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5">
                    <a:extLst>
                      <a:ext uri="{FF2B5EF4-FFF2-40B4-BE49-F238E27FC236}">
                        <a16:creationId xmlns:a16="http://schemas.microsoft.com/office/drawing/2014/main" id="{F275DCF2-1FF2-09C8-B12C-D6B4FEA803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9" name="Straight Arrow Connector 108">
                  <a:extLst>
                    <a:ext uri="{FF2B5EF4-FFF2-40B4-BE49-F238E27FC236}">
                      <a16:creationId xmlns:a16="http://schemas.microsoft.com/office/drawing/2014/main" id="{833896FE-4DE1-A635-039C-4471F4F2304D}"/>
                    </a:ext>
                  </a:extLst>
                </p:cNvPr>
                <p:cNvCxnSpPr>
                  <a:stCxn id="116"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F90EE5A-9486-0BF0-7C23-16F6C106C41B}"/>
                    </a:ext>
                  </a:extLst>
                </p:cNvPr>
                <p:cNvCxnSpPr>
                  <a:stCxn id="113"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256DEEA-7CFF-7A1C-4E24-21A896F47626}"/>
                    </a:ext>
                  </a:extLst>
                </p:cNvPr>
                <p:cNvCxnSpPr>
                  <a:stCxn id="114"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8DF4F99-B407-A8D2-CFDA-F1083C2610FB}"/>
                    </a:ext>
                  </a:extLst>
                </p:cNvPr>
                <p:cNvCxnSpPr>
                  <a:stCxn id="120"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3" name="Picture 10">
                  <a:extLst>
                    <a:ext uri="{FF2B5EF4-FFF2-40B4-BE49-F238E27FC236}">
                      <a16:creationId xmlns:a16="http://schemas.microsoft.com/office/drawing/2014/main" id="{C796CE02-949F-1102-4DC0-450394C12A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10">
                  <a:extLst>
                    <a:ext uri="{FF2B5EF4-FFF2-40B4-BE49-F238E27FC236}">
                      <a16:creationId xmlns:a16="http://schemas.microsoft.com/office/drawing/2014/main" id="{1C05965B-FD15-FD5C-6285-48E331E0D7C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Straight Arrow Connector 114">
                  <a:extLst>
                    <a:ext uri="{FF2B5EF4-FFF2-40B4-BE49-F238E27FC236}">
                      <a16:creationId xmlns:a16="http://schemas.microsoft.com/office/drawing/2014/main" id="{E5B29385-5D92-F436-E639-A2CE0C8D18CF}"/>
                    </a:ext>
                  </a:extLst>
                </p:cNvPr>
                <p:cNvCxnSpPr>
                  <a:stCxn id="113" idx="0"/>
                  <a:endCxn id="116"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99" name="TextBox 98">
              <a:extLst>
                <a:ext uri="{FF2B5EF4-FFF2-40B4-BE49-F238E27FC236}">
                  <a16:creationId xmlns:a16="http://schemas.microsoft.com/office/drawing/2014/main" id="{C6572A1B-5F44-BBA0-452D-3CF4F90D0C8E}"/>
                </a:ext>
              </a:extLst>
            </p:cNvPr>
            <p:cNvSpPr txBox="1"/>
            <p:nvPr/>
          </p:nvSpPr>
          <p:spPr>
            <a:xfrm>
              <a:off x="5781679" y="4796905"/>
              <a:ext cx="1519246" cy="68680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CTO Portfolio Image</a:t>
              </a:r>
            </a:p>
          </p:txBody>
        </p:sp>
      </p:grpSp>
      <p:grpSp>
        <p:nvGrpSpPr>
          <p:cNvPr id="62" name="Group 61">
            <a:extLst>
              <a:ext uri="{FF2B5EF4-FFF2-40B4-BE49-F238E27FC236}">
                <a16:creationId xmlns:a16="http://schemas.microsoft.com/office/drawing/2014/main" id="{F4D0D4D6-D10D-1664-DF96-C68910B3A6A1}"/>
              </a:ext>
            </a:extLst>
          </p:cNvPr>
          <p:cNvGrpSpPr/>
          <p:nvPr/>
        </p:nvGrpSpPr>
        <p:grpSpPr>
          <a:xfrm>
            <a:off x="6293678" y="2012490"/>
            <a:ext cx="3026473" cy="2340376"/>
            <a:chOff x="4885212" y="2538883"/>
            <a:chExt cx="3026473" cy="2340376"/>
          </a:xfrm>
        </p:grpSpPr>
        <p:grpSp>
          <p:nvGrpSpPr>
            <p:cNvPr id="24" name="Group 23">
              <a:extLst>
                <a:ext uri="{FF2B5EF4-FFF2-40B4-BE49-F238E27FC236}">
                  <a16:creationId xmlns:a16="http://schemas.microsoft.com/office/drawing/2014/main" id="{50908E62-8A32-772A-096D-84DD9D8A2FD4}"/>
                </a:ext>
              </a:extLst>
            </p:cNvPr>
            <p:cNvGrpSpPr/>
            <p:nvPr/>
          </p:nvGrpSpPr>
          <p:grpSpPr>
            <a:xfrm>
              <a:off x="4885212" y="2538883"/>
              <a:ext cx="3026473" cy="2340376"/>
              <a:chOff x="4885212" y="2538883"/>
              <a:chExt cx="3026473" cy="2340376"/>
            </a:xfrm>
          </p:grpSpPr>
          <p:grpSp>
            <p:nvGrpSpPr>
              <p:cNvPr id="45" name="Group 44">
                <a:extLst>
                  <a:ext uri="{FF2B5EF4-FFF2-40B4-BE49-F238E27FC236}">
                    <a16:creationId xmlns:a16="http://schemas.microsoft.com/office/drawing/2014/main" id="{CDA2A5C6-E5FF-55BD-7B36-0C841ACE8A13}"/>
                  </a:ext>
                </a:extLst>
              </p:cNvPr>
              <p:cNvGrpSpPr/>
              <p:nvPr/>
            </p:nvGrpSpPr>
            <p:grpSpPr>
              <a:xfrm>
                <a:off x="4885212" y="2538883"/>
                <a:ext cx="3026473" cy="2340376"/>
                <a:chOff x="4684083" y="2140691"/>
                <a:chExt cx="3026473" cy="2748728"/>
              </a:xfrm>
            </p:grpSpPr>
            <p:pic>
              <p:nvPicPr>
                <p:cNvPr id="46" name="Picture 5">
                  <a:extLst>
                    <a:ext uri="{FF2B5EF4-FFF2-40B4-BE49-F238E27FC236}">
                      <a16:creationId xmlns:a16="http://schemas.microsoft.com/office/drawing/2014/main" id="{2D12BED6-6FB7-EF24-0CCF-294ECE28D4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a:extLst>
                    <a:ext uri="{FF2B5EF4-FFF2-40B4-BE49-F238E27FC236}">
                      <a16:creationId xmlns:a16="http://schemas.microsoft.com/office/drawing/2014/main" id="{2600C94C-CEEA-CBB0-9130-2E7E530CE65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a:extLst>
                    <a:ext uri="{FF2B5EF4-FFF2-40B4-BE49-F238E27FC236}">
                      <a16:creationId xmlns:a16="http://schemas.microsoft.com/office/drawing/2014/main" id="{BCF0A573-0611-0319-A70C-3BF67EC99DE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a:extLst>
                    <a:ext uri="{FF2B5EF4-FFF2-40B4-BE49-F238E27FC236}">
                      <a16:creationId xmlns:a16="http://schemas.microsoft.com/office/drawing/2014/main" id="{6C9E2D72-66C5-A556-7DE3-9CA154A7192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a:extLst>
                    <a:ext uri="{FF2B5EF4-FFF2-40B4-BE49-F238E27FC236}">
                      <a16:creationId xmlns:a16="http://schemas.microsoft.com/office/drawing/2014/main" id="{4683F5FC-0376-8F3A-92CA-B2AFD79FE1A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7">
                  <a:extLst>
                    <a:ext uri="{FF2B5EF4-FFF2-40B4-BE49-F238E27FC236}">
                      <a16:creationId xmlns:a16="http://schemas.microsoft.com/office/drawing/2014/main" id="{3007FA35-4A9C-EDE9-66EF-5297B9E90E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1187" y="273273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7">
                  <a:extLst>
                    <a:ext uri="{FF2B5EF4-FFF2-40B4-BE49-F238E27FC236}">
                      <a16:creationId xmlns:a16="http://schemas.microsoft.com/office/drawing/2014/main" id="{88D217BF-A058-B495-3E78-00DD97898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Arrow Connector 52">
                  <a:extLst>
                    <a:ext uri="{FF2B5EF4-FFF2-40B4-BE49-F238E27FC236}">
                      <a16:creationId xmlns:a16="http://schemas.microsoft.com/office/drawing/2014/main" id="{8042BB32-E80A-7D25-FE01-F6D93BC5603F}"/>
                    </a:ext>
                  </a:extLst>
                </p:cNvPr>
                <p:cNvCxnSpPr/>
                <p:nvPr/>
              </p:nvCxnSpPr>
              <p:spPr>
                <a:xfrm>
                  <a:off x="5448480" y="3572432"/>
                  <a:ext cx="688257" cy="12782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43E5209-4BB5-E45C-9C4F-D01E657E8272}"/>
                    </a:ext>
                  </a:extLst>
                </p:cNvPr>
                <p:cNvCxnSpPr/>
                <p:nvPr/>
              </p:nvCxnSpPr>
              <p:spPr>
                <a:xfrm flipH="1">
                  <a:off x="6297766" y="2345104"/>
                  <a:ext cx="834872" cy="240077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B5BFBD5-DBB0-86E2-123B-F64B75403C9E}"/>
                    </a:ext>
                  </a:extLst>
                </p:cNvPr>
                <p:cNvCxnSpPr/>
                <p:nvPr/>
              </p:nvCxnSpPr>
              <p:spPr>
                <a:xfrm flipH="1">
                  <a:off x="6386156" y="2439988"/>
                  <a:ext cx="1088835" cy="233827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F04EDF4-A6E0-9248-11BE-879A7972C4F6}"/>
                    </a:ext>
                  </a:extLst>
                </p:cNvPr>
                <p:cNvCxnSpPr/>
                <p:nvPr/>
              </p:nvCxnSpPr>
              <p:spPr>
                <a:xfrm>
                  <a:off x="5150315" y="3639261"/>
                  <a:ext cx="863397" cy="125015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 name="Picture 5">
                  <a:extLst>
                    <a:ext uri="{FF2B5EF4-FFF2-40B4-BE49-F238E27FC236}">
                      <a16:creationId xmlns:a16="http://schemas.microsoft.com/office/drawing/2014/main" id="{34CDE54B-BF5D-1284-A245-3AB7D8C8DD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a:extLst>
                  <a:ext uri="{FF2B5EF4-FFF2-40B4-BE49-F238E27FC236}">
                    <a16:creationId xmlns:a16="http://schemas.microsoft.com/office/drawing/2014/main" id="{2F6ACBE2-0A09-BC4E-B31F-E5B56C6227C2}"/>
                  </a:ext>
                </a:extLst>
              </p:cNvPr>
              <p:cNvGrpSpPr/>
              <p:nvPr/>
            </p:nvGrpSpPr>
            <p:grpSpPr>
              <a:xfrm>
                <a:off x="4892557" y="2752406"/>
                <a:ext cx="2783563" cy="2113684"/>
                <a:chOff x="4892557" y="2752406"/>
                <a:chExt cx="2783563" cy="2113684"/>
              </a:xfrm>
            </p:grpSpPr>
            <p:grpSp>
              <p:nvGrpSpPr>
                <p:cNvPr id="84" name="Group 83">
                  <a:extLst>
                    <a:ext uri="{FF2B5EF4-FFF2-40B4-BE49-F238E27FC236}">
                      <a16:creationId xmlns:a16="http://schemas.microsoft.com/office/drawing/2014/main" id="{D86FA014-88AF-D817-2C1D-6989A083D005}"/>
                    </a:ext>
                  </a:extLst>
                </p:cNvPr>
                <p:cNvGrpSpPr/>
                <p:nvPr/>
              </p:nvGrpSpPr>
              <p:grpSpPr>
                <a:xfrm>
                  <a:off x="4892557" y="2829987"/>
                  <a:ext cx="2783563" cy="2036103"/>
                  <a:chOff x="4892557" y="2496262"/>
                  <a:chExt cx="2783563" cy="2391365"/>
                </a:xfrm>
              </p:grpSpPr>
              <p:pic>
                <p:nvPicPr>
                  <p:cNvPr id="86" name="Picture 5">
                    <a:extLst>
                      <a:ext uri="{FF2B5EF4-FFF2-40B4-BE49-F238E27FC236}">
                        <a16:creationId xmlns:a16="http://schemas.microsoft.com/office/drawing/2014/main" id="{65E18FFD-B18B-68CE-57B0-1AFC6200D0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7">
                    <a:extLst>
                      <a:ext uri="{FF2B5EF4-FFF2-40B4-BE49-F238E27FC236}">
                        <a16:creationId xmlns:a16="http://schemas.microsoft.com/office/drawing/2014/main" id="{06010C10-F649-FF00-5CC5-E836FA42E6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7">
                    <a:extLst>
                      <a:ext uri="{FF2B5EF4-FFF2-40B4-BE49-F238E27FC236}">
                        <a16:creationId xmlns:a16="http://schemas.microsoft.com/office/drawing/2014/main" id="{24F73DCA-B52C-B10A-29B8-80DBCDED267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5">
                    <a:extLst>
                      <a:ext uri="{FF2B5EF4-FFF2-40B4-BE49-F238E27FC236}">
                        <a16:creationId xmlns:a16="http://schemas.microsoft.com/office/drawing/2014/main" id="{A79E7CCA-C90A-7BFF-2006-B20CABD628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Group 89">
                    <a:extLst>
                      <a:ext uri="{FF2B5EF4-FFF2-40B4-BE49-F238E27FC236}">
                        <a16:creationId xmlns:a16="http://schemas.microsoft.com/office/drawing/2014/main" id="{5EEA0939-C7B6-DF59-D16F-A551DBD1460C}"/>
                      </a:ext>
                    </a:extLst>
                  </p:cNvPr>
                  <p:cNvGrpSpPr/>
                  <p:nvPr/>
                </p:nvGrpSpPr>
                <p:grpSpPr>
                  <a:xfrm>
                    <a:off x="4892557" y="2496262"/>
                    <a:ext cx="2649173" cy="2391365"/>
                    <a:chOff x="4691428" y="2496262"/>
                    <a:chExt cx="2649173" cy="2391365"/>
                  </a:xfrm>
                </p:grpSpPr>
                <p:cxnSp>
                  <p:nvCxnSpPr>
                    <p:cNvPr id="91" name="Straight Arrow Connector 90">
                      <a:extLst>
                        <a:ext uri="{FF2B5EF4-FFF2-40B4-BE49-F238E27FC236}">
                          <a16:creationId xmlns:a16="http://schemas.microsoft.com/office/drawing/2014/main" id="{25525078-53AC-7E7B-DC7B-BDF57F8CDA94}"/>
                        </a:ext>
                      </a:extLst>
                    </p:cNvPr>
                    <p:cNvCxnSpPr/>
                    <p:nvPr/>
                  </p:nvCxnSpPr>
                  <p:spPr>
                    <a:xfrm>
                      <a:off x="4691428" y="2496262"/>
                      <a:ext cx="1383159" cy="239136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AA3E178E-5FE3-93EF-2363-2FA4F0C549D3}"/>
                        </a:ext>
                      </a:extLst>
                    </p:cNvPr>
                    <p:cNvCxnSpPr/>
                    <p:nvPr/>
                  </p:nvCxnSpPr>
                  <p:spPr>
                    <a:xfrm flipH="1">
                      <a:off x="6532843" y="3672599"/>
                      <a:ext cx="807758" cy="11634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BCCABAC-D530-7812-643A-E3AD2B2E66F0}"/>
                        </a:ext>
                      </a:extLst>
                    </p:cNvPr>
                    <p:cNvCxnSpPr/>
                    <p:nvPr/>
                  </p:nvCxnSpPr>
                  <p:spPr>
                    <a:xfrm>
                      <a:off x="5418236" y="3025776"/>
                      <a:ext cx="807206" cy="175579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B6F9262-EAF3-F7E0-ACB8-D8AEB0D21A3B}"/>
                        </a:ext>
                      </a:extLst>
                    </p:cNvPr>
                    <p:cNvCxnSpPr/>
                    <p:nvPr/>
                  </p:nvCxnSpPr>
                  <p:spPr>
                    <a:xfrm>
                      <a:off x="5196323" y="2972397"/>
                      <a:ext cx="994802" cy="185115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026A581-68AB-E844-D742-454AE3E5DF3E}"/>
                        </a:ext>
                      </a:extLst>
                    </p:cNvPr>
                    <p:cNvCxnSpPr/>
                    <p:nvPr/>
                  </p:nvCxnSpPr>
                  <p:spPr>
                    <a:xfrm flipH="1">
                      <a:off x="6501180" y="3656831"/>
                      <a:ext cx="558650" cy="115995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2673ECC-7E51-DD65-263C-62850EA8D474}"/>
                        </a:ext>
                      </a:extLst>
                    </p:cNvPr>
                    <p:cNvCxnSpPr/>
                    <p:nvPr/>
                  </p:nvCxnSpPr>
                  <p:spPr>
                    <a:xfrm flipH="1">
                      <a:off x="6445623" y="3030908"/>
                      <a:ext cx="854699" cy="178007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36" name="Straight Arrow Connector 135">
                  <a:extLst>
                    <a:ext uri="{FF2B5EF4-FFF2-40B4-BE49-F238E27FC236}">
                      <a16:creationId xmlns:a16="http://schemas.microsoft.com/office/drawing/2014/main" id="{885856F2-9B82-6DB9-E592-BCE23B4C953E}"/>
                    </a:ext>
                  </a:extLst>
                </p:cNvPr>
                <p:cNvCxnSpPr/>
                <p:nvPr/>
              </p:nvCxnSpPr>
              <p:spPr>
                <a:xfrm>
                  <a:off x="5501503" y="2752406"/>
                  <a:ext cx="977201" cy="201656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43" name="Straight Arrow Connector 142">
              <a:extLst>
                <a:ext uri="{FF2B5EF4-FFF2-40B4-BE49-F238E27FC236}">
                  <a16:creationId xmlns:a16="http://schemas.microsoft.com/office/drawing/2014/main" id="{46A11138-E041-0164-73C9-DBAD32F30F8B}"/>
                </a:ext>
              </a:extLst>
            </p:cNvPr>
            <p:cNvCxnSpPr/>
            <p:nvPr/>
          </p:nvCxnSpPr>
          <p:spPr>
            <a:xfrm flipH="1">
              <a:off x="6542317" y="3293967"/>
              <a:ext cx="709179" cy="148382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01002EC5-9D08-DBC9-6C2E-2DBDCAC86D53}"/>
              </a:ext>
            </a:extLst>
          </p:cNvPr>
          <p:cNvGrpSpPr/>
          <p:nvPr/>
        </p:nvGrpSpPr>
        <p:grpSpPr>
          <a:xfrm>
            <a:off x="1837322" y="1526364"/>
            <a:ext cx="1798924" cy="4489483"/>
            <a:chOff x="428857" y="1277938"/>
            <a:chExt cx="1798924" cy="5264302"/>
          </a:xfrm>
        </p:grpSpPr>
        <p:sp>
          <p:nvSpPr>
            <p:cNvPr id="78" name="Left Bracket 77">
              <a:extLst>
                <a:ext uri="{FF2B5EF4-FFF2-40B4-BE49-F238E27FC236}">
                  <a16:creationId xmlns:a16="http://schemas.microsoft.com/office/drawing/2014/main" id="{C4A62822-B3F0-1BB5-CA59-F16BCE146343}"/>
                </a:ext>
              </a:extLst>
            </p:cNvPr>
            <p:cNvSpPr/>
            <p:nvPr/>
          </p:nvSpPr>
          <p:spPr>
            <a:xfrm>
              <a:off x="428857" y="1277938"/>
              <a:ext cx="1687339" cy="2075748"/>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83" name="Left Bracket 82">
              <a:extLst>
                <a:ext uri="{FF2B5EF4-FFF2-40B4-BE49-F238E27FC236}">
                  <a16:creationId xmlns:a16="http://schemas.microsoft.com/office/drawing/2014/main" id="{F387A86C-F5F6-9780-B282-B89468B0AC55}"/>
                </a:ext>
              </a:extLst>
            </p:cNvPr>
            <p:cNvSpPr/>
            <p:nvPr/>
          </p:nvSpPr>
          <p:spPr>
            <a:xfrm>
              <a:off x="428857" y="2733364"/>
              <a:ext cx="1642519" cy="3808876"/>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85" name="TextBox 84">
              <a:extLst>
                <a:ext uri="{FF2B5EF4-FFF2-40B4-BE49-F238E27FC236}">
                  <a16:creationId xmlns:a16="http://schemas.microsoft.com/office/drawing/2014/main" id="{C9300DF5-3C18-06A6-90C0-0BB82F8FE500}"/>
                </a:ext>
              </a:extLst>
            </p:cNvPr>
            <p:cNvSpPr txBox="1"/>
            <p:nvPr/>
          </p:nvSpPr>
          <p:spPr>
            <a:xfrm>
              <a:off x="527222" y="1664043"/>
              <a:ext cx="1309816" cy="433073"/>
            </a:xfrm>
            <a:prstGeom prst="rect">
              <a:avLst/>
            </a:prstGeom>
            <a:noFill/>
          </p:spPr>
          <p:txBody>
            <a:bodyPr wrap="square" rtlCol="0">
              <a:spAutoFit/>
            </a:bodyPr>
            <a:lstStyle/>
            <a:p>
              <a:r>
                <a:rPr lang="en-ZA" dirty="0">
                  <a:solidFill>
                    <a:schemeClr val="bg2">
                      <a:lumMod val="50000"/>
                    </a:schemeClr>
                  </a:solidFill>
                </a:rPr>
                <a:t>Data</a:t>
              </a:r>
            </a:p>
          </p:txBody>
        </p:sp>
        <p:sp>
          <p:nvSpPr>
            <p:cNvPr id="98" name="TextBox 97">
              <a:extLst>
                <a:ext uri="{FF2B5EF4-FFF2-40B4-BE49-F238E27FC236}">
                  <a16:creationId xmlns:a16="http://schemas.microsoft.com/office/drawing/2014/main" id="{3DA3A5FF-6E58-988D-6BE0-9EC533293D1C}"/>
                </a:ext>
              </a:extLst>
            </p:cNvPr>
            <p:cNvSpPr txBox="1"/>
            <p:nvPr/>
          </p:nvSpPr>
          <p:spPr>
            <a:xfrm>
              <a:off x="531337" y="2080056"/>
              <a:ext cx="1473843" cy="433073"/>
            </a:xfrm>
            <a:prstGeom prst="rect">
              <a:avLst/>
            </a:prstGeom>
            <a:noFill/>
          </p:spPr>
          <p:txBody>
            <a:bodyPr wrap="square" rtlCol="0">
              <a:spAutoFit/>
            </a:bodyPr>
            <a:lstStyle/>
            <a:p>
              <a:r>
                <a:rPr lang="en-ZA" dirty="0">
                  <a:solidFill>
                    <a:schemeClr val="bg2">
                      <a:lumMod val="50000"/>
                    </a:schemeClr>
                  </a:solidFill>
                </a:rPr>
                <a:t>Governance</a:t>
              </a:r>
            </a:p>
          </p:txBody>
        </p:sp>
        <p:sp>
          <p:nvSpPr>
            <p:cNvPr id="100" name="TextBox 99">
              <a:extLst>
                <a:ext uri="{FF2B5EF4-FFF2-40B4-BE49-F238E27FC236}">
                  <a16:creationId xmlns:a16="http://schemas.microsoft.com/office/drawing/2014/main" id="{34BEACB7-0A3D-6AC8-7BEE-250A1463C3F1}"/>
                </a:ext>
              </a:extLst>
            </p:cNvPr>
            <p:cNvSpPr txBox="1"/>
            <p:nvPr/>
          </p:nvSpPr>
          <p:spPr>
            <a:xfrm>
              <a:off x="527665" y="2849852"/>
              <a:ext cx="1621227" cy="433073"/>
            </a:xfrm>
            <a:prstGeom prst="rect">
              <a:avLst/>
            </a:prstGeom>
            <a:noFill/>
          </p:spPr>
          <p:txBody>
            <a:bodyPr wrap="square" rtlCol="0">
              <a:spAutoFit/>
            </a:bodyPr>
            <a:lstStyle/>
            <a:p>
              <a:r>
                <a:rPr lang="en-ZA" dirty="0">
                  <a:solidFill>
                    <a:schemeClr val="bg2">
                      <a:lumMod val="50000"/>
                    </a:schemeClr>
                  </a:solidFill>
                </a:rPr>
                <a:t>Council</a:t>
              </a:r>
            </a:p>
          </p:txBody>
        </p:sp>
        <p:sp>
          <p:nvSpPr>
            <p:cNvPr id="101" name="TextBox 100">
              <a:extLst>
                <a:ext uri="{FF2B5EF4-FFF2-40B4-BE49-F238E27FC236}">
                  <a16:creationId xmlns:a16="http://schemas.microsoft.com/office/drawing/2014/main" id="{87080594-64E3-3E3C-569D-8580F141098B}"/>
                </a:ext>
              </a:extLst>
            </p:cNvPr>
            <p:cNvSpPr txBox="1"/>
            <p:nvPr/>
          </p:nvSpPr>
          <p:spPr>
            <a:xfrm>
              <a:off x="578392" y="3968422"/>
              <a:ext cx="1621227" cy="433073"/>
            </a:xfrm>
            <a:prstGeom prst="rect">
              <a:avLst/>
            </a:prstGeom>
            <a:noFill/>
          </p:spPr>
          <p:txBody>
            <a:bodyPr wrap="square" rtlCol="0">
              <a:spAutoFit/>
            </a:bodyPr>
            <a:lstStyle/>
            <a:p>
              <a:r>
                <a:rPr lang="en-ZA" dirty="0">
                  <a:solidFill>
                    <a:schemeClr val="bg2">
                      <a:lumMod val="50000"/>
                    </a:schemeClr>
                  </a:solidFill>
                </a:rPr>
                <a:t>Data</a:t>
              </a:r>
            </a:p>
          </p:txBody>
        </p:sp>
        <p:sp>
          <p:nvSpPr>
            <p:cNvPr id="102" name="TextBox 101">
              <a:extLst>
                <a:ext uri="{FF2B5EF4-FFF2-40B4-BE49-F238E27FC236}">
                  <a16:creationId xmlns:a16="http://schemas.microsoft.com/office/drawing/2014/main" id="{DFFD8227-4A83-87F0-4071-0FE20790AC37}"/>
                </a:ext>
              </a:extLst>
            </p:cNvPr>
            <p:cNvSpPr txBox="1"/>
            <p:nvPr/>
          </p:nvSpPr>
          <p:spPr>
            <a:xfrm>
              <a:off x="579909" y="4416960"/>
              <a:ext cx="1621227" cy="433073"/>
            </a:xfrm>
            <a:prstGeom prst="rect">
              <a:avLst/>
            </a:prstGeom>
            <a:noFill/>
          </p:spPr>
          <p:txBody>
            <a:bodyPr wrap="square" rtlCol="0">
              <a:spAutoFit/>
            </a:bodyPr>
            <a:lstStyle/>
            <a:p>
              <a:r>
                <a:rPr lang="en-ZA" dirty="0">
                  <a:solidFill>
                    <a:schemeClr val="bg2">
                      <a:lumMod val="50000"/>
                    </a:schemeClr>
                  </a:solidFill>
                </a:rPr>
                <a:t>Stewardship</a:t>
              </a:r>
            </a:p>
          </p:txBody>
        </p:sp>
        <p:sp>
          <p:nvSpPr>
            <p:cNvPr id="104" name="TextBox 103">
              <a:extLst>
                <a:ext uri="{FF2B5EF4-FFF2-40B4-BE49-F238E27FC236}">
                  <a16:creationId xmlns:a16="http://schemas.microsoft.com/office/drawing/2014/main" id="{2107BF20-A137-9921-274E-489EB0276060}"/>
                </a:ext>
              </a:extLst>
            </p:cNvPr>
            <p:cNvSpPr txBox="1"/>
            <p:nvPr/>
          </p:nvSpPr>
          <p:spPr>
            <a:xfrm>
              <a:off x="606554" y="4846261"/>
              <a:ext cx="1621227" cy="433073"/>
            </a:xfrm>
            <a:prstGeom prst="rect">
              <a:avLst/>
            </a:prstGeom>
            <a:noFill/>
          </p:spPr>
          <p:txBody>
            <a:bodyPr wrap="square" rtlCol="0">
              <a:spAutoFit/>
            </a:bodyPr>
            <a:lstStyle/>
            <a:p>
              <a:r>
                <a:rPr lang="en-ZA" dirty="0">
                  <a:solidFill>
                    <a:schemeClr val="bg2">
                      <a:lumMod val="50000"/>
                    </a:schemeClr>
                  </a:solidFill>
                </a:rPr>
                <a:t>Council</a:t>
              </a:r>
            </a:p>
          </p:txBody>
        </p:sp>
      </p:grpSp>
      <p:sp>
        <p:nvSpPr>
          <p:cNvPr id="4" name="Rectangle: Rounded Corners 3">
            <a:extLst>
              <a:ext uri="{FF2B5EF4-FFF2-40B4-BE49-F238E27FC236}">
                <a16:creationId xmlns:a16="http://schemas.microsoft.com/office/drawing/2014/main" id="{F98A9E11-3DA1-6AFB-11F3-195C9F1FEEA4}"/>
              </a:ext>
            </a:extLst>
          </p:cNvPr>
          <p:cNvSpPr/>
          <p:nvPr/>
        </p:nvSpPr>
        <p:spPr>
          <a:xfrm>
            <a:off x="9895369" y="637677"/>
            <a:ext cx="2264543"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Platform Management</a:t>
            </a:r>
          </a:p>
        </p:txBody>
      </p:sp>
      <p:sp>
        <p:nvSpPr>
          <p:cNvPr id="6" name="Rectangle: Rounded Corners 5">
            <a:extLst>
              <a:ext uri="{FF2B5EF4-FFF2-40B4-BE49-F238E27FC236}">
                <a16:creationId xmlns:a16="http://schemas.microsoft.com/office/drawing/2014/main" id="{30DF3667-EA66-49B2-63F5-005E33EFFA33}"/>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21" name="Rectangle: Rounded Corners 20">
            <a:extLst>
              <a:ext uri="{FF2B5EF4-FFF2-40B4-BE49-F238E27FC236}">
                <a16:creationId xmlns:a16="http://schemas.microsoft.com/office/drawing/2014/main" id="{792761B6-32F5-4B92-3FD6-A6CB3EA76273}"/>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23" name="Rectangle: Rounded Corners 22">
            <a:extLst>
              <a:ext uri="{FF2B5EF4-FFF2-40B4-BE49-F238E27FC236}">
                <a16:creationId xmlns:a16="http://schemas.microsoft.com/office/drawing/2014/main" id="{FA1FF402-AB4F-4672-3662-1867C530E2DF}"/>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25" name="Rectangle: Rounded Corners 24">
            <a:extLst>
              <a:ext uri="{FF2B5EF4-FFF2-40B4-BE49-F238E27FC236}">
                <a16:creationId xmlns:a16="http://schemas.microsoft.com/office/drawing/2014/main" id="{436AF995-1174-48D6-69FD-6BB28F252129}"/>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26" name="Rectangle: Rounded Corners 25">
            <a:extLst>
              <a:ext uri="{FF2B5EF4-FFF2-40B4-BE49-F238E27FC236}">
                <a16:creationId xmlns:a16="http://schemas.microsoft.com/office/drawing/2014/main" id="{AF6C5FB7-A369-D23A-BF68-BBDDAA36E43E}"/>
              </a:ext>
            </a:extLst>
          </p:cNvPr>
          <p:cNvSpPr/>
          <p:nvPr/>
        </p:nvSpPr>
        <p:spPr>
          <a:xfrm>
            <a:off x="9907256" y="1057435"/>
            <a:ext cx="224208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Service Management</a:t>
            </a:r>
          </a:p>
        </p:txBody>
      </p:sp>
      <p:sp>
        <p:nvSpPr>
          <p:cNvPr id="27" name="Rectangle: Rounded Corners 26">
            <a:extLst>
              <a:ext uri="{FF2B5EF4-FFF2-40B4-BE49-F238E27FC236}">
                <a16:creationId xmlns:a16="http://schemas.microsoft.com/office/drawing/2014/main" id="{9673F205-5F17-2D4C-9CBE-3814D4D6FB99}"/>
              </a:ext>
            </a:extLst>
          </p:cNvPr>
          <p:cNvSpPr/>
          <p:nvPr/>
        </p:nvSpPr>
        <p:spPr>
          <a:xfrm>
            <a:off x="9900566" y="1474818"/>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Hardware Management</a:t>
            </a:r>
          </a:p>
        </p:txBody>
      </p:sp>
      <p:sp>
        <p:nvSpPr>
          <p:cNvPr id="28" name="Rectangle: Rounded Corners 27">
            <a:extLst>
              <a:ext uri="{FF2B5EF4-FFF2-40B4-BE49-F238E27FC236}">
                <a16:creationId xmlns:a16="http://schemas.microsoft.com/office/drawing/2014/main" id="{9826B451-1F27-F053-4760-66215D7A2C33}"/>
              </a:ext>
            </a:extLst>
          </p:cNvPr>
          <p:cNvSpPr/>
          <p:nvPr/>
        </p:nvSpPr>
        <p:spPr>
          <a:xfrm>
            <a:off x="9895369" y="1909586"/>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Configuration Management</a:t>
            </a:r>
          </a:p>
        </p:txBody>
      </p:sp>
      <p:sp>
        <p:nvSpPr>
          <p:cNvPr id="29" name="Rectangle: Rounded Corners 28">
            <a:extLst>
              <a:ext uri="{FF2B5EF4-FFF2-40B4-BE49-F238E27FC236}">
                <a16:creationId xmlns:a16="http://schemas.microsoft.com/office/drawing/2014/main" id="{753B6E19-4205-F126-DAC0-C1B275ACA747}"/>
              </a:ext>
            </a:extLst>
          </p:cNvPr>
          <p:cNvSpPr/>
          <p:nvPr/>
        </p:nvSpPr>
        <p:spPr>
          <a:xfrm>
            <a:off x="9907377" y="2338155"/>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Network Management</a:t>
            </a:r>
          </a:p>
        </p:txBody>
      </p:sp>
      <p:sp>
        <p:nvSpPr>
          <p:cNvPr id="30" name="Rectangle: Rounded Corners 29">
            <a:extLst>
              <a:ext uri="{FF2B5EF4-FFF2-40B4-BE49-F238E27FC236}">
                <a16:creationId xmlns:a16="http://schemas.microsoft.com/office/drawing/2014/main" id="{90E272E8-FCF2-8872-7495-1757FA04CEA6}"/>
              </a:ext>
            </a:extLst>
          </p:cNvPr>
          <p:cNvSpPr/>
          <p:nvPr/>
        </p:nvSpPr>
        <p:spPr>
          <a:xfrm>
            <a:off x="9910620" y="2785527"/>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Equipment Management</a:t>
            </a:r>
          </a:p>
        </p:txBody>
      </p:sp>
      <p:sp>
        <p:nvSpPr>
          <p:cNvPr id="31" name="Rectangle: Rounded Corners 30">
            <a:extLst>
              <a:ext uri="{FF2B5EF4-FFF2-40B4-BE49-F238E27FC236}">
                <a16:creationId xmlns:a16="http://schemas.microsoft.com/office/drawing/2014/main" id="{FA37A925-B5FB-0EB2-7F63-233B73994BE4}"/>
              </a:ext>
            </a:extLst>
          </p:cNvPr>
          <p:cNvSpPr/>
          <p:nvPr/>
        </p:nvSpPr>
        <p:spPr>
          <a:xfrm>
            <a:off x="9898810" y="3232024"/>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Cloud Management</a:t>
            </a:r>
          </a:p>
        </p:txBody>
      </p:sp>
      <p:sp>
        <p:nvSpPr>
          <p:cNvPr id="32" name="Rectangle: Rounded Corners 31">
            <a:extLst>
              <a:ext uri="{FF2B5EF4-FFF2-40B4-BE49-F238E27FC236}">
                <a16:creationId xmlns:a16="http://schemas.microsoft.com/office/drawing/2014/main" id="{03F7B854-3231-AD16-BC53-E7AC19F70FDB}"/>
              </a:ext>
            </a:extLst>
          </p:cNvPr>
          <p:cNvSpPr/>
          <p:nvPr/>
        </p:nvSpPr>
        <p:spPr>
          <a:xfrm>
            <a:off x="9913052" y="3678521"/>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License Management</a:t>
            </a:r>
          </a:p>
        </p:txBody>
      </p:sp>
      <p:sp>
        <p:nvSpPr>
          <p:cNvPr id="33" name="Rectangle: Rounded Corners 32">
            <a:extLst>
              <a:ext uri="{FF2B5EF4-FFF2-40B4-BE49-F238E27FC236}">
                <a16:creationId xmlns:a16="http://schemas.microsoft.com/office/drawing/2014/main" id="{A617872F-BB24-3E98-F598-E5EF3D27CC59}"/>
              </a:ext>
            </a:extLst>
          </p:cNvPr>
          <p:cNvSpPr/>
          <p:nvPr/>
        </p:nvSpPr>
        <p:spPr>
          <a:xfrm>
            <a:off x="6476302" y="1225071"/>
            <a:ext cx="284022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Cyber Security Management</a:t>
            </a:r>
          </a:p>
        </p:txBody>
      </p:sp>
      <p:sp>
        <p:nvSpPr>
          <p:cNvPr id="34" name="Rectangle: Rounded Corners 33">
            <a:extLst>
              <a:ext uri="{FF2B5EF4-FFF2-40B4-BE49-F238E27FC236}">
                <a16:creationId xmlns:a16="http://schemas.microsoft.com/office/drawing/2014/main" id="{49651919-33F3-C081-9F6A-CB178006ECF0}"/>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35" name="Rectangle: Rounded Corners 34">
            <a:extLst>
              <a:ext uri="{FF2B5EF4-FFF2-40B4-BE49-F238E27FC236}">
                <a16:creationId xmlns:a16="http://schemas.microsoft.com/office/drawing/2014/main" id="{0D2E772C-4C52-4AC2-636B-454130C72FFF}"/>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36" name="Rectangle: Rounded Corners 35">
            <a:extLst>
              <a:ext uri="{FF2B5EF4-FFF2-40B4-BE49-F238E27FC236}">
                <a16:creationId xmlns:a16="http://schemas.microsoft.com/office/drawing/2014/main" id="{34D98DCC-D217-D44A-C37E-C4DCA73E21F6}"/>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37" name="Rectangle: Rounded Corners 36">
            <a:extLst>
              <a:ext uri="{FF2B5EF4-FFF2-40B4-BE49-F238E27FC236}">
                <a16:creationId xmlns:a16="http://schemas.microsoft.com/office/drawing/2014/main" id="{92867E84-56E3-5B8C-4980-626CFEC22B75}"/>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
        <p:nvSpPr>
          <p:cNvPr id="38" name="Rectangle: Rounded Corners 37">
            <a:extLst>
              <a:ext uri="{FF2B5EF4-FFF2-40B4-BE49-F238E27FC236}">
                <a16:creationId xmlns:a16="http://schemas.microsoft.com/office/drawing/2014/main" id="{91C4AA8A-763A-920C-5BEF-C407923EF7F6}"/>
              </a:ext>
            </a:extLst>
          </p:cNvPr>
          <p:cNvSpPr/>
          <p:nvPr/>
        </p:nvSpPr>
        <p:spPr>
          <a:xfrm rot="16200000">
            <a:off x="-1938261" y="3485799"/>
            <a:ext cx="448948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
        <p:nvSpPr>
          <p:cNvPr id="39" name="Rectangle: Rounded Corners 38">
            <a:extLst>
              <a:ext uri="{FF2B5EF4-FFF2-40B4-BE49-F238E27FC236}">
                <a16:creationId xmlns:a16="http://schemas.microsoft.com/office/drawing/2014/main" id="{C8F9F128-C2D2-0EB2-176F-7AA186D59679}"/>
              </a:ext>
            </a:extLst>
          </p:cNvPr>
          <p:cNvSpPr/>
          <p:nvPr/>
        </p:nvSpPr>
        <p:spPr>
          <a:xfrm>
            <a:off x="9895369" y="5515762"/>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Storage Management</a:t>
            </a:r>
          </a:p>
        </p:txBody>
      </p:sp>
      <p:sp>
        <p:nvSpPr>
          <p:cNvPr id="40" name="Rectangle: Rounded Corners 39">
            <a:extLst>
              <a:ext uri="{FF2B5EF4-FFF2-40B4-BE49-F238E27FC236}">
                <a16:creationId xmlns:a16="http://schemas.microsoft.com/office/drawing/2014/main" id="{8CC52907-4A79-8722-4F7C-D011634884EF}"/>
              </a:ext>
            </a:extLst>
          </p:cNvPr>
          <p:cNvSpPr/>
          <p:nvPr/>
        </p:nvSpPr>
        <p:spPr>
          <a:xfrm>
            <a:off x="9889357" y="5108600"/>
            <a:ext cx="224208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Integration Management</a:t>
            </a:r>
          </a:p>
        </p:txBody>
      </p:sp>
      <p:sp>
        <p:nvSpPr>
          <p:cNvPr id="41" name="Rectangle: Rounded Corners 40">
            <a:extLst>
              <a:ext uri="{FF2B5EF4-FFF2-40B4-BE49-F238E27FC236}">
                <a16:creationId xmlns:a16="http://schemas.microsoft.com/office/drawing/2014/main" id="{018DA99F-6E3C-6204-48C3-08EA50A53B29}"/>
              </a:ext>
            </a:extLst>
          </p:cNvPr>
          <p:cNvSpPr/>
          <p:nvPr/>
        </p:nvSpPr>
        <p:spPr>
          <a:xfrm>
            <a:off x="9891053" y="5932996"/>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Server Management</a:t>
            </a:r>
          </a:p>
        </p:txBody>
      </p:sp>
      <p:sp>
        <p:nvSpPr>
          <p:cNvPr id="42" name="Rectangle: Rounded Corners 41">
            <a:extLst>
              <a:ext uri="{FF2B5EF4-FFF2-40B4-BE49-F238E27FC236}">
                <a16:creationId xmlns:a16="http://schemas.microsoft.com/office/drawing/2014/main" id="{A74D6F26-D270-3E82-BF0A-3421DC3CA09A}"/>
              </a:ext>
            </a:extLst>
          </p:cNvPr>
          <p:cNvSpPr/>
          <p:nvPr/>
        </p:nvSpPr>
        <p:spPr>
          <a:xfrm>
            <a:off x="9905354" y="6361912"/>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Other Management</a:t>
            </a:r>
          </a:p>
        </p:txBody>
      </p:sp>
    </p:spTree>
    <p:extLst>
      <p:ext uri="{BB962C8B-B14F-4D97-AF65-F5344CB8AC3E}">
        <p14:creationId xmlns:p14="http://schemas.microsoft.com/office/powerpoint/2010/main" val="24415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10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4" grpId="0" animBg="1"/>
      <p:bldP spid="6" grpId="0" animBg="1"/>
      <p:bldP spid="21"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848CD-D5D0-042C-023C-0F811F718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6079D-12E7-5B97-8EEB-31E4EF38F74E}"/>
              </a:ext>
            </a:extLst>
          </p:cNvPr>
          <p:cNvSpPr>
            <a:spLocks noGrp="1"/>
          </p:cNvSpPr>
          <p:nvPr>
            <p:ph type="title"/>
          </p:nvPr>
        </p:nvSpPr>
        <p:spPr>
          <a:xfrm>
            <a:off x="0" y="723265"/>
            <a:ext cx="6288657" cy="570615"/>
          </a:xfrm>
        </p:spPr>
        <p:txBody>
          <a:bodyPr>
            <a:normAutofit fontScale="90000"/>
          </a:bodyPr>
          <a:lstStyle/>
          <a:p>
            <a:r>
              <a:rPr lang="en-ZA" dirty="0"/>
              <a:t>CDO, CIO &amp; CTO: “Common”</a:t>
            </a:r>
          </a:p>
        </p:txBody>
      </p:sp>
      <p:pic>
        <p:nvPicPr>
          <p:cNvPr id="4" name="Picture 3">
            <a:extLst>
              <a:ext uri="{FF2B5EF4-FFF2-40B4-BE49-F238E27FC236}">
                <a16:creationId xmlns:a16="http://schemas.microsoft.com/office/drawing/2014/main" id="{51A976D1-CFF4-357A-1CC8-9C085E802CEC}"/>
              </a:ext>
            </a:extLst>
          </p:cNvPr>
          <p:cNvPicPr>
            <a:picLocks noChangeAspect="1"/>
          </p:cNvPicPr>
          <p:nvPr/>
        </p:nvPicPr>
        <p:blipFill>
          <a:blip r:embed="rId3"/>
          <a:stretch>
            <a:fillRect/>
          </a:stretch>
        </p:blipFill>
        <p:spPr>
          <a:xfrm>
            <a:off x="7665148" y="2152650"/>
            <a:ext cx="2258428" cy="4375150"/>
          </a:xfrm>
          <a:prstGeom prst="rect">
            <a:avLst/>
          </a:prstGeom>
        </p:spPr>
      </p:pic>
      <p:pic>
        <p:nvPicPr>
          <p:cNvPr id="8" name="Picture 7">
            <a:extLst>
              <a:ext uri="{FF2B5EF4-FFF2-40B4-BE49-F238E27FC236}">
                <a16:creationId xmlns:a16="http://schemas.microsoft.com/office/drawing/2014/main" id="{88428E04-29F6-BE89-6FAE-C90F03FE1797}"/>
              </a:ext>
            </a:extLst>
          </p:cNvPr>
          <p:cNvPicPr>
            <a:picLocks noChangeAspect="1"/>
          </p:cNvPicPr>
          <p:nvPr/>
        </p:nvPicPr>
        <p:blipFill>
          <a:blip r:embed="rId4"/>
          <a:stretch>
            <a:fillRect/>
          </a:stretch>
        </p:blipFill>
        <p:spPr>
          <a:xfrm>
            <a:off x="563911" y="1264290"/>
            <a:ext cx="7101236" cy="5593710"/>
          </a:xfrm>
          <a:prstGeom prst="rect">
            <a:avLst/>
          </a:prstGeom>
        </p:spPr>
      </p:pic>
      <p:sp>
        <p:nvSpPr>
          <p:cNvPr id="5" name="Rectangle: Rounded Corners 4">
            <a:extLst>
              <a:ext uri="{FF2B5EF4-FFF2-40B4-BE49-F238E27FC236}">
                <a16:creationId xmlns:a16="http://schemas.microsoft.com/office/drawing/2014/main" id="{19D0B837-F3A3-93A7-4222-FD41963DEAB5}"/>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6" name="Rectangle: Rounded Corners 5">
            <a:extLst>
              <a:ext uri="{FF2B5EF4-FFF2-40B4-BE49-F238E27FC236}">
                <a16:creationId xmlns:a16="http://schemas.microsoft.com/office/drawing/2014/main" id="{7B8CAD90-3640-82EC-6575-5C94D1E5A185}"/>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7" name="Rectangle: Rounded Corners 6">
            <a:extLst>
              <a:ext uri="{FF2B5EF4-FFF2-40B4-BE49-F238E27FC236}">
                <a16:creationId xmlns:a16="http://schemas.microsoft.com/office/drawing/2014/main" id="{32C10234-6DCD-F5A6-8383-4360976BAC06}"/>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9" name="Rectangle: Rounded Corners 8">
            <a:extLst>
              <a:ext uri="{FF2B5EF4-FFF2-40B4-BE49-F238E27FC236}">
                <a16:creationId xmlns:a16="http://schemas.microsoft.com/office/drawing/2014/main" id="{DCE53F70-58E4-1757-D1F6-C6EAC8B4580C}"/>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10" name="Rectangle: Rounded Corners 9">
            <a:extLst>
              <a:ext uri="{FF2B5EF4-FFF2-40B4-BE49-F238E27FC236}">
                <a16:creationId xmlns:a16="http://schemas.microsoft.com/office/drawing/2014/main" id="{09D7D4CD-669F-5F95-E6CB-94DE47D43306}"/>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11" name="Rectangle: Rounded Corners 10">
            <a:extLst>
              <a:ext uri="{FF2B5EF4-FFF2-40B4-BE49-F238E27FC236}">
                <a16:creationId xmlns:a16="http://schemas.microsoft.com/office/drawing/2014/main" id="{97E97BD5-05B5-FD46-5FDB-D7C011DA0E38}"/>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12" name="Rectangle: Rounded Corners 11">
            <a:extLst>
              <a:ext uri="{FF2B5EF4-FFF2-40B4-BE49-F238E27FC236}">
                <a16:creationId xmlns:a16="http://schemas.microsoft.com/office/drawing/2014/main" id="{C57A8784-4AE5-0427-94EC-B6B545296887}"/>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13" name="Rectangle: Rounded Corners 12">
            <a:extLst>
              <a:ext uri="{FF2B5EF4-FFF2-40B4-BE49-F238E27FC236}">
                <a16:creationId xmlns:a16="http://schemas.microsoft.com/office/drawing/2014/main" id="{9E38673C-1DDA-A842-D899-2958DDB909DA}"/>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
        <p:nvSpPr>
          <p:cNvPr id="14" name="Rectangle: Rounded Corners 13">
            <a:extLst>
              <a:ext uri="{FF2B5EF4-FFF2-40B4-BE49-F238E27FC236}">
                <a16:creationId xmlns:a16="http://schemas.microsoft.com/office/drawing/2014/main" id="{5520525F-BFFE-FA5D-7F9B-D344CA2CFEC9}"/>
              </a:ext>
            </a:extLst>
          </p:cNvPr>
          <p:cNvSpPr/>
          <p:nvPr/>
        </p:nvSpPr>
        <p:spPr>
          <a:xfrm rot="16200000">
            <a:off x="-1801437" y="3197347"/>
            <a:ext cx="4222112"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
        <p:nvSpPr>
          <p:cNvPr id="15" name="Rectangle: Rounded Corners 14">
            <a:extLst>
              <a:ext uri="{FF2B5EF4-FFF2-40B4-BE49-F238E27FC236}">
                <a16:creationId xmlns:a16="http://schemas.microsoft.com/office/drawing/2014/main" id="{0C15F508-9ADB-3526-CAD6-6C9DE22B5F56}"/>
              </a:ext>
            </a:extLst>
          </p:cNvPr>
          <p:cNvSpPr/>
          <p:nvPr/>
        </p:nvSpPr>
        <p:spPr>
          <a:xfrm>
            <a:off x="9868447" y="1523641"/>
            <a:ext cx="2264543"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Platform Management</a:t>
            </a:r>
          </a:p>
        </p:txBody>
      </p:sp>
      <p:sp>
        <p:nvSpPr>
          <p:cNvPr id="16" name="Rectangle: Rounded Corners 15">
            <a:extLst>
              <a:ext uri="{FF2B5EF4-FFF2-40B4-BE49-F238E27FC236}">
                <a16:creationId xmlns:a16="http://schemas.microsoft.com/office/drawing/2014/main" id="{0200FC63-9460-717E-C9F3-7AA4C86C91EF}"/>
              </a:ext>
            </a:extLst>
          </p:cNvPr>
          <p:cNvSpPr/>
          <p:nvPr/>
        </p:nvSpPr>
        <p:spPr>
          <a:xfrm>
            <a:off x="9868447" y="1088873"/>
            <a:ext cx="224208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Service Management</a:t>
            </a:r>
          </a:p>
        </p:txBody>
      </p:sp>
      <p:sp>
        <p:nvSpPr>
          <p:cNvPr id="17" name="Rectangle: Rounded Corners 16">
            <a:extLst>
              <a:ext uri="{FF2B5EF4-FFF2-40B4-BE49-F238E27FC236}">
                <a16:creationId xmlns:a16="http://schemas.microsoft.com/office/drawing/2014/main" id="{81C9B96C-35E2-B4C0-C6CF-7B9C88206CE8}"/>
              </a:ext>
            </a:extLst>
          </p:cNvPr>
          <p:cNvSpPr/>
          <p:nvPr/>
        </p:nvSpPr>
        <p:spPr>
          <a:xfrm>
            <a:off x="9879918" y="1955057"/>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Environment Management</a:t>
            </a:r>
          </a:p>
        </p:txBody>
      </p:sp>
      <p:sp>
        <p:nvSpPr>
          <p:cNvPr id="18" name="Rectangle: Rounded Corners 17">
            <a:extLst>
              <a:ext uri="{FF2B5EF4-FFF2-40B4-BE49-F238E27FC236}">
                <a16:creationId xmlns:a16="http://schemas.microsoft.com/office/drawing/2014/main" id="{168D635C-179A-F853-3A2C-6E3E22D7BB6C}"/>
              </a:ext>
            </a:extLst>
          </p:cNvPr>
          <p:cNvSpPr/>
          <p:nvPr/>
        </p:nvSpPr>
        <p:spPr>
          <a:xfrm>
            <a:off x="9874721" y="2389825"/>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Configuration Management</a:t>
            </a:r>
          </a:p>
        </p:txBody>
      </p:sp>
      <p:sp>
        <p:nvSpPr>
          <p:cNvPr id="19" name="Rectangle: Rounded Corners 18">
            <a:extLst>
              <a:ext uri="{FF2B5EF4-FFF2-40B4-BE49-F238E27FC236}">
                <a16:creationId xmlns:a16="http://schemas.microsoft.com/office/drawing/2014/main" id="{FE0D15CE-6990-B028-65ED-4008025CA1F0}"/>
              </a:ext>
            </a:extLst>
          </p:cNvPr>
          <p:cNvSpPr/>
          <p:nvPr/>
        </p:nvSpPr>
        <p:spPr>
          <a:xfrm>
            <a:off x="9886729" y="2818394"/>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Incident Management</a:t>
            </a:r>
          </a:p>
        </p:txBody>
      </p:sp>
      <p:sp>
        <p:nvSpPr>
          <p:cNvPr id="20" name="Rectangle: Rounded Corners 19">
            <a:extLst>
              <a:ext uri="{FF2B5EF4-FFF2-40B4-BE49-F238E27FC236}">
                <a16:creationId xmlns:a16="http://schemas.microsoft.com/office/drawing/2014/main" id="{C23FEE12-CD74-BF04-9E75-95AB9E90A15B}"/>
              </a:ext>
            </a:extLst>
          </p:cNvPr>
          <p:cNvSpPr/>
          <p:nvPr/>
        </p:nvSpPr>
        <p:spPr>
          <a:xfrm>
            <a:off x="9889972" y="3265766"/>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Request Management</a:t>
            </a:r>
          </a:p>
        </p:txBody>
      </p:sp>
      <p:sp>
        <p:nvSpPr>
          <p:cNvPr id="21" name="Rectangle: Rounded Corners 20">
            <a:extLst>
              <a:ext uri="{FF2B5EF4-FFF2-40B4-BE49-F238E27FC236}">
                <a16:creationId xmlns:a16="http://schemas.microsoft.com/office/drawing/2014/main" id="{753D5F0F-163D-7CFF-EFC8-224839959BF3}"/>
              </a:ext>
            </a:extLst>
          </p:cNvPr>
          <p:cNvSpPr/>
          <p:nvPr/>
        </p:nvSpPr>
        <p:spPr>
          <a:xfrm>
            <a:off x="9878162" y="3712263"/>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Problem Management</a:t>
            </a:r>
          </a:p>
        </p:txBody>
      </p:sp>
      <p:sp>
        <p:nvSpPr>
          <p:cNvPr id="22" name="Rectangle: Rounded Corners 21">
            <a:extLst>
              <a:ext uri="{FF2B5EF4-FFF2-40B4-BE49-F238E27FC236}">
                <a16:creationId xmlns:a16="http://schemas.microsoft.com/office/drawing/2014/main" id="{B010B7FB-6EC8-0547-CE57-FCF5561C8EBA}"/>
              </a:ext>
            </a:extLst>
          </p:cNvPr>
          <p:cNvSpPr/>
          <p:nvPr/>
        </p:nvSpPr>
        <p:spPr>
          <a:xfrm>
            <a:off x="9892404" y="4158760"/>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Access Management</a:t>
            </a:r>
          </a:p>
        </p:txBody>
      </p:sp>
      <p:sp>
        <p:nvSpPr>
          <p:cNvPr id="24" name="Rectangle: Rounded Corners 23">
            <a:extLst>
              <a:ext uri="{FF2B5EF4-FFF2-40B4-BE49-F238E27FC236}">
                <a16:creationId xmlns:a16="http://schemas.microsoft.com/office/drawing/2014/main" id="{47E78E8F-7E56-883D-DF71-9AD3568EAE0B}"/>
              </a:ext>
            </a:extLst>
          </p:cNvPr>
          <p:cNvSpPr/>
          <p:nvPr/>
        </p:nvSpPr>
        <p:spPr>
          <a:xfrm>
            <a:off x="9902928" y="4588204"/>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Capacity Management</a:t>
            </a:r>
          </a:p>
        </p:txBody>
      </p:sp>
      <p:sp>
        <p:nvSpPr>
          <p:cNvPr id="25" name="Rectangle: Rounded Corners 24">
            <a:extLst>
              <a:ext uri="{FF2B5EF4-FFF2-40B4-BE49-F238E27FC236}">
                <a16:creationId xmlns:a16="http://schemas.microsoft.com/office/drawing/2014/main" id="{3A831018-26D8-5B92-4D06-FBAA7BCBD5E5}"/>
              </a:ext>
            </a:extLst>
          </p:cNvPr>
          <p:cNvSpPr/>
          <p:nvPr/>
        </p:nvSpPr>
        <p:spPr>
          <a:xfrm>
            <a:off x="9914936" y="5016773"/>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Availability Management</a:t>
            </a:r>
          </a:p>
        </p:txBody>
      </p:sp>
      <p:sp>
        <p:nvSpPr>
          <p:cNvPr id="26" name="Rectangle: Rounded Corners 25">
            <a:extLst>
              <a:ext uri="{FF2B5EF4-FFF2-40B4-BE49-F238E27FC236}">
                <a16:creationId xmlns:a16="http://schemas.microsoft.com/office/drawing/2014/main" id="{D863F792-A63C-B7C1-E211-351C82F57531}"/>
              </a:ext>
            </a:extLst>
          </p:cNvPr>
          <p:cNvSpPr/>
          <p:nvPr/>
        </p:nvSpPr>
        <p:spPr>
          <a:xfrm>
            <a:off x="9918179" y="5464145"/>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Resource Management</a:t>
            </a:r>
          </a:p>
        </p:txBody>
      </p:sp>
      <p:sp>
        <p:nvSpPr>
          <p:cNvPr id="27" name="Rectangle: Rounded Corners 26">
            <a:extLst>
              <a:ext uri="{FF2B5EF4-FFF2-40B4-BE49-F238E27FC236}">
                <a16:creationId xmlns:a16="http://schemas.microsoft.com/office/drawing/2014/main" id="{275DC5BD-BCC7-CC6B-A8C7-B244DCDA5DCB}"/>
              </a:ext>
            </a:extLst>
          </p:cNvPr>
          <p:cNvSpPr/>
          <p:nvPr/>
        </p:nvSpPr>
        <p:spPr>
          <a:xfrm>
            <a:off x="9906369" y="5910642"/>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Interoperability</a:t>
            </a:r>
          </a:p>
        </p:txBody>
      </p:sp>
      <p:sp>
        <p:nvSpPr>
          <p:cNvPr id="28" name="Rectangle: Rounded Corners 27">
            <a:extLst>
              <a:ext uri="{FF2B5EF4-FFF2-40B4-BE49-F238E27FC236}">
                <a16:creationId xmlns:a16="http://schemas.microsoft.com/office/drawing/2014/main" id="{542B502D-BFAC-8A5F-A5B5-045A0F6D4797}"/>
              </a:ext>
            </a:extLst>
          </p:cNvPr>
          <p:cNvSpPr/>
          <p:nvPr/>
        </p:nvSpPr>
        <p:spPr>
          <a:xfrm>
            <a:off x="9920611" y="6357139"/>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Access Management</a:t>
            </a:r>
          </a:p>
        </p:txBody>
      </p:sp>
      <p:sp>
        <p:nvSpPr>
          <p:cNvPr id="29" name="Rectangle: Rounded Corners 28">
            <a:extLst>
              <a:ext uri="{FF2B5EF4-FFF2-40B4-BE49-F238E27FC236}">
                <a16:creationId xmlns:a16="http://schemas.microsoft.com/office/drawing/2014/main" id="{D2F8FFBE-8DDF-16E4-D7A6-088FEEB409E7}"/>
              </a:ext>
            </a:extLst>
          </p:cNvPr>
          <p:cNvSpPr/>
          <p:nvPr/>
        </p:nvSpPr>
        <p:spPr>
          <a:xfrm>
            <a:off x="9862698" y="659127"/>
            <a:ext cx="224208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Test Management</a:t>
            </a:r>
          </a:p>
        </p:txBody>
      </p:sp>
    </p:spTree>
    <p:extLst>
      <p:ext uri="{BB962C8B-B14F-4D97-AF65-F5344CB8AC3E}">
        <p14:creationId xmlns:p14="http://schemas.microsoft.com/office/powerpoint/2010/main" val="14031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DE5F-94C9-97C8-A958-0B4E5BF37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176BB-DE58-36B1-BA2C-31AFFF8EACEA}"/>
              </a:ext>
            </a:extLst>
          </p:cNvPr>
          <p:cNvSpPr>
            <a:spLocks noGrp="1"/>
          </p:cNvSpPr>
          <p:nvPr>
            <p:ph type="title"/>
          </p:nvPr>
        </p:nvSpPr>
        <p:spPr>
          <a:xfrm>
            <a:off x="838200" y="815545"/>
            <a:ext cx="10515600" cy="5453449"/>
          </a:xfrm>
        </p:spPr>
        <p:txBody>
          <a:bodyPr>
            <a:normAutofit/>
          </a:bodyPr>
          <a:lstStyle/>
          <a:p>
            <a:pPr algn="ctr"/>
            <a:r>
              <a:rPr lang="en-ZA" dirty="0"/>
              <a:t>7. Version Developments over the years</a:t>
            </a:r>
            <a:endParaRPr lang="en-ZA" sz="2000" dirty="0"/>
          </a:p>
        </p:txBody>
      </p:sp>
    </p:spTree>
    <p:extLst>
      <p:ext uri="{BB962C8B-B14F-4D97-AF65-F5344CB8AC3E}">
        <p14:creationId xmlns:p14="http://schemas.microsoft.com/office/powerpoint/2010/main" val="2524730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Enterprise Data Management V4.0</a:t>
            </a:r>
            <a:br>
              <a:rPr lang="en-ZA" dirty="0"/>
            </a:br>
            <a:endParaRPr lang="en-ZA" dirty="0"/>
          </a:p>
        </p:txBody>
      </p:sp>
      <p:sp>
        <p:nvSpPr>
          <p:cNvPr id="5" name="Rectangle 4"/>
          <p:cNvSpPr/>
          <p:nvPr/>
        </p:nvSpPr>
        <p:spPr>
          <a:xfrm>
            <a:off x="622300" y="2341564"/>
            <a:ext cx="7797800" cy="3246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68F237FA-2DE6-E27C-DA8E-C558E7AB43E9}"/>
              </a:ext>
            </a:extLst>
          </p:cNvPr>
          <p:cNvPicPr>
            <a:picLocks noChangeAspect="1"/>
          </p:cNvPicPr>
          <p:nvPr/>
        </p:nvPicPr>
        <p:blipFill>
          <a:blip r:embed="rId3"/>
          <a:stretch>
            <a:fillRect/>
          </a:stretch>
        </p:blipFill>
        <p:spPr>
          <a:xfrm>
            <a:off x="283243" y="984784"/>
            <a:ext cx="9956131" cy="5873216"/>
          </a:xfrm>
          <a:prstGeom prst="rect">
            <a:avLst/>
          </a:prstGeom>
        </p:spPr>
      </p:pic>
      <p:pic>
        <p:nvPicPr>
          <p:cNvPr id="11" name="Picture 10">
            <a:extLst>
              <a:ext uri="{FF2B5EF4-FFF2-40B4-BE49-F238E27FC236}">
                <a16:creationId xmlns:a16="http://schemas.microsoft.com/office/drawing/2014/main" id="{16333277-707F-AEF0-95DA-6A0CA8D8FD33}"/>
              </a:ext>
            </a:extLst>
          </p:cNvPr>
          <p:cNvPicPr>
            <a:picLocks noChangeAspect="1"/>
          </p:cNvPicPr>
          <p:nvPr/>
        </p:nvPicPr>
        <p:blipFill>
          <a:blip r:embed="rId4"/>
          <a:stretch>
            <a:fillRect/>
          </a:stretch>
        </p:blipFill>
        <p:spPr>
          <a:xfrm>
            <a:off x="10546682" y="965299"/>
            <a:ext cx="1362075" cy="482402"/>
          </a:xfrm>
          <a:prstGeom prst="rect">
            <a:avLst/>
          </a:prstGeom>
        </p:spPr>
      </p:pic>
      <p:pic>
        <p:nvPicPr>
          <p:cNvPr id="13" name="Picture 12">
            <a:extLst>
              <a:ext uri="{FF2B5EF4-FFF2-40B4-BE49-F238E27FC236}">
                <a16:creationId xmlns:a16="http://schemas.microsoft.com/office/drawing/2014/main" id="{B0219C46-93D2-9315-89AF-45F8D64F11AD}"/>
              </a:ext>
            </a:extLst>
          </p:cNvPr>
          <p:cNvPicPr>
            <a:picLocks noChangeAspect="1"/>
          </p:cNvPicPr>
          <p:nvPr/>
        </p:nvPicPr>
        <p:blipFill>
          <a:blip r:embed="rId5"/>
          <a:stretch>
            <a:fillRect/>
          </a:stretch>
        </p:blipFill>
        <p:spPr>
          <a:xfrm>
            <a:off x="10578431" y="1447701"/>
            <a:ext cx="1324359" cy="2238276"/>
          </a:xfrm>
          <a:prstGeom prst="rect">
            <a:avLst/>
          </a:prstGeom>
        </p:spPr>
      </p:pic>
    </p:spTree>
    <p:extLst>
      <p:ext uri="{BB962C8B-B14F-4D97-AF65-F5344CB8AC3E}">
        <p14:creationId xmlns:p14="http://schemas.microsoft.com/office/powerpoint/2010/main" val="317899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63D9C-0B05-EB8D-FC99-1CE791DB7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58AF3-DA51-03F8-BF68-467D6AF91F54}"/>
              </a:ext>
            </a:extLst>
          </p:cNvPr>
          <p:cNvSpPr>
            <a:spLocks noGrp="1"/>
          </p:cNvSpPr>
          <p:nvPr>
            <p:ph type="title"/>
          </p:nvPr>
        </p:nvSpPr>
        <p:spPr>
          <a:xfrm>
            <a:off x="838200" y="2694257"/>
            <a:ext cx="10515600" cy="1325563"/>
          </a:xfrm>
        </p:spPr>
        <p:txBody>
          <a:bodyPr>
            <a:normAutofit/>
          </a:bodyPr>
          <a:lstStyle/>
          <a:p>
            <a:r>
              <a:rPr lang="en-US" sz="4000" dirty="0"/>
              <a:t>How the E-Team beat all the opposing A-Teams</a:t>
            </a:r>
          </a:p>
        </p:txBody>
      </p:sp>
    </p:spTree>
    <p:extLst>
      <p:ext uri="{BB962C8B-B14F-4D97-AF65-F5344CB8AC3E}">
        <p14:creationId xmlns:p14="http://schemas.microsoft.com/office/powerpoint/2010/main" val="1529485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DE5B-2F03-5009-E99B-FD681D2EE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60203-F158-40D0-9116-B1197157147F}"/>
              </a:ext>
            </a:extLst>
          </p:cNvPr>
          <p:cNvSpPr>
            <a:spLocks noGrp="1"/>
          </p:cNvSpPr>
          <p:nvPr>
            <p:ph type="title"/>
          </p:nvPr>
        </p:nvSpPr>
        <p:spPr/>
        <p:txBody>
          <a:bodyPr/>
          <a:lstStyle/>
          <a:p>
            <a:r>
              <a:rPr lang="en-US" dirty="0"/>
              <a:t>Aligning the Business to manage data V4.0</a:t>
            </a:r>
          </a:p>
        </p:txBody>
      </p:sp>
      <p:pic>
        <p:nvPicPr>
          <p:cNvPr id="4" name="Picture 3">
            <a:extLst>
              <a:ext uri="{FF2B5EF4-FFF2-40B4-BE49-F238E27FC236}">
                <a16:creationId xmlns:a16="http://schemas.microsoft.com/office/drawing/2014/main" id="{3507B848-2F94-F63F-0D19-91EB6E611C2F}"/>
              </a:ext>
            </a:extLst>
          </p:cNvPr>
          <p:cNvPicPr>
            <a:picLocks noChangeAspect="1"/>
          </p:cNvPicPr>
          <p:nvPr/>
        </p:nvPicPr>
        <p:blipFill>
          <a:blip r:embed="rId2"/>
          <a:stretch>
            <a:fillRect/>
          </a:stretch>
        </p:blipFill>
        <p:spPr>
          <a:xfrm>
            <a:off x="1319970" y="1821309"/>
            <a:ext cx="9306962" cy="4780230"/>
          </a:xfrm>
          <a:prstGeom prst="rect">
            <a:avLst/>
          </a:prstGeom>
        </p:spPr>
      </p:pic>
      <p:sp>
        <p:nvSpPr>
          <p:cNvPr id="5" name="Rectangle 4">
            <a:extLst>
              <a:ext uri="{FF2B5EF4-FFF2-40B4-BE49-F238E27FC236}">
                <a16:creationId xmlns:a16="http://schemas.microsoft.com/office/drawing/2014/main" id="{F3E608A5-D9F5-C039-8CF0-D4F0A115E084}"/>
              </a:ext>
            </a:extLst>
          </p:cNvPr>
          <p:cNvSpPr/>
          <p:nvPr/>
        </p:nvSpPr>
        <p:spPr>
          <a:xfrm>
            <a:off x="1253765" y="1690688"/>
            <a:ext cx="9106293" cy="6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D086627A-7D8E-F49F-6CE1-38595B70DA4E}"/>
              </a:ext>
            </a:extLst>
          </p:cNvPr>
          <p:cNvSpPr/>
          <p:nvPr/>
        </p:nvSpPr>
        <p:spPr>
          <a:xfrm rot="16200000">
            <a:off x="-1263224" y="4220515"/>
            <a:ext cx="3266455"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1. Information Value Chain</a:t>
            </a:r>
          </a:p>
        </p:txBody>
      </p:sp>
    </p:spTree>
    <p:extLst>
      <p:ext uri="{BB962C8B-B14F-4D97-AF65-F5344CB8AC3E}">
        <p14:creationId xmlns:p14="http://schemas.microsoft.com/office/powerpoint/2010/main" val="244104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CBF67-8DF3-C745-E4F2-A19C534EDDDF}"/>
              </a:ext>
            </a:extLst>
          </p:cNvPr>
          <p:cNvPicPr>
            <a:picLocks noChangeAspect="1"/>
          </p:cNvPicPr>
          <p:nvPr/>
        </p:nvPicPr>
        <p:blipFill>
          <a:blip r:embed="rId3"/>
          <a:stretch>
            <a:fillRect/>
          </a:stretch>
        </p:blipFill>
        <p:spPr>
          <a:xfrm>
            <a:off x="734437" y="1233847"/>
            <a:ext cx="8329980" cy="5624153"/>
          </a:xfrm>
          <a:prstGeom prst="rect">
            <a:avLst/>
          </a:prstGeom>
        </p:spPr>
      </p:pic>
      <p:sp>
        <p:nvSpPr>
          <p:cNvPr id="2" name="Title 1"/>
          <p:cNvSpPr>
            <a:spLocks noGrp="1"/>
          </p:cNvSpPr>
          <p:nvPr>
            <p:ph type="title"/>
          </p:nvPr>
        </p:nvSpPr>
        <p:spPr/>
        <p:txBody>
          <a:bodyPr/>
          <a:lstStyle/>
          <a:p>
            <a:r>
              <a:rPr lang="en-ZA" dirty="0"/>
              <a:t>Enterprise Data Management V5.0</a:t>
            </a:r>
            <a:br>
              <a:rPr lang="en-ZA" dirty="0"/>
            </a:br>
            <a:endParaRPr lang="en-ZA" dirty="0"/>
          </a:p>
        </p:txBody>
      </p:sp>
      <p:sp>
        <p:nvSpPr>
          <p:cNvPr id="6" name="Rectangle 5"/>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4" name="Picture 43">
            <a:extLst>
              <a:ext uri="{FF2B5EF4-FFF2-40B4-BE49-F238E27FC236}">
                <a16:creationId xmlns:a16="http://schemas.microsoft.com/office/drawing/2014/main" id="{F5A1B5A5-AEF4-0C60-9DCA-2CC25C34704E}"/>
              </a:ext>
            </a:extLst>
          </p:cNvPr>
          <p:cNvPicPr>
            <a:picLocks noChangeAspect="1"/>
          </p:cNvPicPr>
          <p:nvPr/>
        </p:nvPicPr>
        <p:blipFill>
          <a:blip r:embed="rId4"/>
          <a:stretch>
            <a:fillRect/>
          </a:stretch>
        </p:blipFill>
        <p:spPr>
          <a:xfrm>
            <a:off x="9672317" y="990601"/>
            <a:ext cx="1124244" cy="1477268"/>
          </a:xfrm>
          <a:prstGeom prst="rect">
            <a:avLst/>
          </a:prstGeom>
        </p:spPr>
      </p:pic>
    </p:spTree>
    <p:extLst>
      <p:ext uri="{BB962C8B-B14F-4D97-AF65-F5344CB8AC3E}">
        <p14:creationId xmlns:p14="http://schemas.microsoft.com/office/powerpoint/2010/main" val="3083215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79394-F327-AF0A-1CD5-0DBBAACFB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B6820-E7BC-6BF4-C284-3210FA164DBF}"/>
              </a:ext>
            </a:extLst>
          </p:cNvPr>
          <p:cNvSpPr>
            <a:spLocks noGrp="1"/>
          </p:cNvSpPr>
          <p:nvPr>
            <p:ph type="title"/>
          </p:nvPr>
        </p:nvSpPr>
        <p:spPr/>
        <p:txBody>
          <a:bodyPr/>
          <a:lstStyle/>
          <a:p>
            <a:r>
              <a:rPr lang="en-US" dirty="0"/>
              <a:t>Implement the Metadata to enable Technical Support of the Data Management Capabilities</a:t>
            </a:r>
          </a:p>
        </p:txBody>
      </p:sp>
      <p:sp>
        <p:nvSpPr>
          <p:cNvPr id="5" name="Rectangle 4">
            <a:extLst>
              <a:ext uri="{FF2B5EF4-FFF2-40B4-BE49-F238E27FC236}">
                <a16:creationId xmlns:a16="http://schemas.microsoft.com/office/drawing/2014/main" id="{E9F452FF-1B25-C4B7-78F6-322D0067201B}"/>
              </a:ext>
            </a:extLst>
          </p:cNvPr>
          <p:cNvSpPr/>
          <p:nvPr/>
        </p:nvSpPr>
        <p:spPr>
          <a:xfrm>
            <a:off x="1253765" y="1690688"/>
            <a:ext cx="9106293" cy="6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E09ABB-CA42-5613-FD44-519DA082572A}"/>
              </a:ext>
            </a:extLst>
          </p:cNvPr>
          <p:cNvPicPr>
            <a:picLocks noChangeAspect="1"/>
          </p:cNvPicPr>
          <p:nvPr/>
        </p:nvPicPr>
        <p:blipFill>
          <a:blip r:embed="rId2"/>
          <a:stretch>
            <a:fillRect/>
          </a:stretch>
        </p:blipFill>
        <p:spPr>
          <a:xfrm>
            <a:off x="1445591" y="2488440"/>
            <a:ext cx="9003699" cy="3218939"/>
          </a:xfrm>
          <a:prstGeom prst="rect">
            <a:avLst/>
          </a:prstGeom>
        </p:spPr>
      </p:pic>
    </p:spTree>
    <p:extLst>
      <p:ext uri="{BB962C8B-B14F-4D97-AF65-F5344CB8AC3E}">
        <p14:creationId xmlns:p14="http://schemas.microsoft.com/office/powerpoint/2010/main" val="420950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D7E8-F7DC-AE22-B67B-1C7707DFF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31F9F-D996-9BE9-6693-2C17CDF0CC21}"/>
              </a:ext>
            </a:extLst>
          </p:cNvPr>
          <p:cNvSpPr>
            <a:spLocks noGrp="1"/>
          </p:cNvSpPr>
          <p:nvPr>
            <p:ph type="title"/>
          </p:nvPr>
        </p:nvSpPr>
        <p:spPr/>
        <p:txBody>
          <a:bodyPr/>
          <a:lstStyle/>
          <a:p>
            <a:r>
              <a:rPr lang="en-ZA" dirty="0"/>
              <a:t>Enterprise Data Management V6.0</a:t>
            </a:r>
            <a:br>
              <a:rPr lang="en-ZA" dirty="0"/>
            </a:br>
            <a:endParaRPr lang="en-ZA" dirty="0"/>
          </a:p>
        </p:txBody>
      </p:sp>
      <p:sp>
        <p:nvSpPr>
          <p:cNvPr id="6" name="Rectangle 5">
            <a:extLst>
              <a:ext uri="{FF2B5EF4-FFF2-40B4-BE49-F238E27FC236}">
                <a16:creationId xmlns:a16="http://schemas.microsoft.com/office/drawing/2014/main" id="{6AA725AF-8148-B84A-4A54-C940F3C0A5C7}"/>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 name="Group 14">
            <a:extLst>
              <a:ext uri="{FF2B5EF4-FFF2-40B4-BE49-F238E27FC236}">
                <a16:creationId xmlns:a16="http://schemas.microsoft.com/office/drawing/2014/main" id="{8B6F4C4E-28DB-0B87-39ED-6CB744B22651}"/>
              </a:ext>
            </a:extLst>
          </p:cNvPr>
          <p:cNvGrpSpPr/>
          <p:nvPr/>
        </p:nvGrpSpPr>
        <p:grpSpPr>
          <a:xfrm>
            <a:off x="1160491" y="2882900"/>
            <a:ext cx="8377209" cy="5651500"/>
            <a:chOff x="1066654" y="1098550"/>
            <a:chExt cx="8377209" cy="5651500"/>
          </a:xfrm>
        </p:grpSpPr>
        <p:grpSp>
          <p:nvGrpSpPr>
            <p:cNvPr id="14" name="Group 13">
              <a:extLst>
                <a:ext uri="{FF2B5EF4-FFF2-40B4-BE49-F238E27FC236}">
                  <a16:creationId xmlns:a16="http://schemas.microsoft.com/office/drawing/2014/main" id="{0902ED4F-286C-8946-2D71-9D245F5EA7FE}"/>
                </a:ext>
              </a:extLst>
            </p:cNvPr>
            <p:cNvGrpSpPr/>
            <p:nvPr/>
          </p:nvGrpSpPr>
          <p:grpSpPr>
            <a:xfrm>
              <a:off x="1066654" y="1098550"/>
              <a:ext cx="8377209" cy="5651500"/>
              <a:chOff x="1414491" y="0"/>
              <a:chExt cx="9363018" cy="6858000"/>
            </a:xfrm>
          </p:grpSpPr>
          <p:pic>
            <p:nvPicPr>
              <p:cNvPr id="5" name="Picture 4">
                <a:extLst>
                  <a:ext uri="{FF2B5EF4-FFF2-40B4-BE49-F238E27FC236}">
                    <a16:creationId xmlns:a16="http://schemas.microsoft.com/office/drawing/2014/main" id="{B744EB12-60B6-3576-FB70-8D8CADFD2F83}"/>
                  </a:ext>
                </a:extLst>
              </p:cNvPr>
              <p:cNvPicPr>
                <a:picLocks noChangeAspect="1"/>
              </p:cNvPicPr>
              <p:nvPr/>
            </p:nvPicPr>
            <p:blipFill>
              <a:blip r:embed="rId3"/>
              <a:stretch>
                <a:fillRect/>
              </a:stretch>
            </p:blipFill>
            <p:spPr>
              <a:xfrm>
                <a:off x="1414491" y="0"/>
                <a:ext cx="9363018" cy="6858000"/>
              </a:xfrm>
              <a:prstGeom prst="rect">
                <a:avLst/>
              </a:prstGeom>
            </p:spPr>
          </p:pic>
          <p:pic>
            <p:nvPicPr>
              <p:cNvPr id="13" name="Picture 12">
                <a:extLst>
                  <a:ext uri="{FF2B5EF4-FFF2-40B4-BE49-F238E27FC236}">
                    <a16:creationId xmlns:a16="http://schemas.microsoft.com/office/drawing/2014/main" id="{F8F3B773-3892-17F6-CF90-8EF3CF83597A}"/>
                  </a:ext>
                </a:extLst>
              </p:cNvPr>
              <p:cNvPicPr>
                <a:picLocks noChangeAspect="1"/>
              </p:cNvPicPr>
              <p:nvPr/>
            </p:nvPicPr>
            <p:blipFill>
              <a:blip r:embed="rId4"/>
              <a:stretch>
                <a:fillRect/>
              </a:stretch>
            </p:blipFill>
            <p:spPr>
              <a:xfrm>
                <a:off x="3008645" y="2787333"/>
                <a:ext cx="1097541" cy="3705541"/>
              </a:xfrm>
              <a:prstGeom prst="rect">
                <a:avLst/>
              </a:prstGeom>
            </p:spPr>
          </p:pic>
        </p:grpSp>
        <p:pic>
          <p:nvPicPr>
            <p:cNvPr id="44" name="Picture 43">
              <a:extLst>
                <a:ext uri="{FF2B5EF4-FFF2-40B4-BE49-F238E27FC236}">
                  <a16:creationId xmlns:a16="http://schemas.microsoft.com/office/drawing/2014/main" id="{9F857109-05A6-C186-C7E3-1F8FC6642BCD}"/>
                </a:ext>
              </a:extLst>
            </p:cNvPr>
            <p:cNvPicPr>
              <a:picLocks noChangeAspect="1"/>
            </p:cNvPicPr>
            <p:nvPr/>
          </p:nvPicPr>
          <p:blipFill>
            <a:blip r:embed="rId5"/>
            <a:stretch>
              <a:fillRect/>
            </a:stretch>
          </p:blipFill>
          <p:spPr>
            <a:xfrm>
              <a:off x="7436409" y="4076095"/>
              <a:ext cx="1124244" cy="1477268"/>
            </a:xfrm>
            <a:prstGeom prst="rect">
              <a:avLst/>
            </a:prstGeom>
          </p:spPr>
        </p:pic>
      </p:grpSp>
      <p:sp>
        <p:nvSpPr>
          <p:cNvPr id="3" name="Rectangle: Rounded Corners 2">
            <a:extLst>
              <a:ext uri="{FF2B5EF4-FFF2-40B4-BE49-F238E27FC236}">
                <a16:creationId xmlns:a16="http://schemas.microsoft.com/office/drawing/2014/main" id="{1490392B-819A-3697-E5AB-B99AD268F2B0}"/>
              </a:ext>
            </a:extLst>
          </p:cNvPr>
          <p:cNvSpPr/>
          <p:nvPr/>
        </p:nvSpPr>
        <p:spPr>
          <a:xfrm rot="16200000">
            <a:off x="-657057" y="5244740"/>
            <a:ext cx="2054121"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 Information Value Chain</a:t>
            </a:r>
          </a:p>
        </p:txBody>
      </p:sp>
    </p:spTree>
    <p:extLst>
      <p:ext uri="{BB962C8B-B14F-4D97-AF65-F5344CB8AC3E}">
        <p14:creationId xmlns:p14="http://schemas.microsoft.com/office/powerpoint/2010/main" val="23634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8D46-0D4E-7C32-556F-77ABB5F871CA}"/>
              </a:ext>
            </a:extLst>
          </p:cNvPr>
          <p:cNvSpPr>
            <a:spLocks noGrp="1"/>
          </p:cNvSpPr>
          <p:nvPr>
            <p:ph type="title"/>
          </p:nvPr>
        </p:nvSpPr>
        <p:spPr/>
        <p:txBody>
          <a:bodyPr/>
          <a:lstStyle/>
          <a:p>
            <a:r>
              <a:rPr lang="en-US" dirty="0"/>
              <a:t>Decision Making Information Components</a:t>
            </a:r>
          </a:p>
        </p:txBody>
      </p:sp>
      <p:pic>
        <p:nvPicPr>
          <p:cNvPr id="7" name="Picture 6">
            <a:extLst>
              <a:ext uri="{FF2B5EF4-FFF2-40B4-BE49-F238E27FC236}">
                <a16:creationId xmlns:a16="http://schemas.microsoft.com/office/drawing/2014/main" id="{A1DA9021-73FC-39FB-0E01-688A3B591E89}"/>
              </a:ext>
            </a:extLst>
          </p:cNvPr>
          <p:cNvPicPr>
            <a:picLocks noChangeAspect="1"/>
          </p:cNvPicPr>
          <p:nvPr/>
        </p:nvPicPr>
        <p:blipFill>
          <a:blip r:embed="rId2"/>
          <a:stretch>
            <a:fillRect/>
          </a:stretch>
        </p:blipFill>
        <p:spPr>
          <a:xfrm>
            <a:off x="1391602" y="2060257"/>
            <a:ext cx="6619875" cy="4200525"/>
          </a:xfrm>
          <a:prstGeom prst="rect">
            <a:avLst/>
          </a:prstGeom>
        </p:spPr>
      </p:pic>
      <p:sp>
        <p:nvSpPr>
          <p:cNvPr id="8" name="Right Brace 7">
            <a:extLst>
              <a:ext uri="{FF2B5EF4-FFF2-40B4-BE49-F238E27FC236}">
                <a16:creationId xmlns:a16="http://schemas.microsoft.com/office/drawing/2014/main" id="{EB765F22-1206-01F9-593A-03083A43B5B6}"/>
              </a:ext>
            </a:extLst>
          </p:cNvPr>
          <p:cNvSpPr/>
          <p:nvPr/>
        </p:nvSpPr>
        <p:spPr>
          <a:xfrm>
            <a:off x="8061332" y="2060256"/>
            <a:ext cx="669917" cy="147986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9" name="Right Brace 8">
            <a:extLst>
              <a:ext uri="{FF2B5EF4-FFF2-40B4-BE49-F238E27FC236}">
                <a16:creationId xmlns:a16="http://schemas.microsoft.com/office/drawing/2014/main" id="{7F5619B6-EC25-C951-6C14-BE8DCC18D7D9}"/>
              </a:ext>
            </a:extLst>
          </p:cNvPr>
          <p:cNvSpPr/>
          <p:nvPr/>
        </p:nvSpPr>
        <p:spPr>
          <a:xfrm>
            <a:off x="8018271" y="4713288"/>
            <a:ext cx="712978" cy="154749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0" name="Right Brace 9">
            <a:extLst>
              <a:ext uri="{FF2B5EF4-FFF2-40B4-BE49-F238E27FC236}">
                <a16:creationId xmlns:a16="http://schemas.microsoft.com/office/drawing/2014/main" id="{FF16428A-5133-BB16-722C-6CFC9C7339F2}"/>
              </a:ext>
            </a:extLst>
          </p:cNvPr>
          <p:cNvSpPr/>
          <p:nvPr/>
        </p:nvSpPr>
        <p:spPr>
          <a:xfrm>
            <a:off x="8051142" y="3568701"/>
            <a:ext cx="680107" cy="1144831"/>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1" name="Left Brace 10">
            <a:extLst>
              <a:ext uri="{FF2B5EF4-FFF2-40B4-BE49-F238E27FC236}">
                <a16:creationId xmlns:a16="http://schemas.microsoft.com/office/drawing/2014/main" id="{2F2FEB73-19C9-C7FC-646E-EAC37F094D91}"/>
              </a:ext>
            </a:extLst>
          </p:cNvPr>
          <p:cNvSpPr/>
          <p:nvPr/>
        </p:nvSpPr>
        <p:spPr>
          <a:xfrm rot="10800000" flipH="1">
            <a:off x="1220011" y="2620641"/>
            <a:ext cx="215545"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2" name="Left Brace 11">
            <a:extLst>
              <a:ext uri="{FF2B5EF4-FFF2-40B4-BE49-F238E27FC236}">
                <a16:creationId xmlns:a16="http://schemas.microsoft.com/office/drawing/2014/main" id="{E775735D-BF21-A3ED-2505-4BC51A05BD99}"/>
              </a:ext>
            </a:extLst>
          </p:cNvPr>
          <p:cNvSpPr/>
          <p:nvPr/>
        </p:nvSpPr>
        <p:spPr>
          <a:xfrm rot="10800000" flipH="1">
            <a:off x="1220011" y="3196903"/>
            <a:ext cx="215545"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3" name="Left Brace 12">
            <a:extLst>
              <a:ext uri="{FF2B5EF4-FFF2-40B4-BE49-F238E27FC236}">
                <a16:creationId xmlns:a16="http://schemas.microsoft.com/office/drawing/2014/main" id="{4C1A75BC-0E02-51DF-0688-3F4057034D0E}"/>
              </a:ext>
            </a:extLst>
          </p:cNvPr>
          <p:cNvSpPr/>
          <p:nvPr/>
        </p:nvSpPr>
        <p:spPr>
          <a:xfrm rot="10800000" flipH="1">
            <a:off x="1220011" y="3769991"/>
            <a:ext cx="215545"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Left Brace 13">
            <a:extLst>
              <a:ext uri="{FF2B5EF4-FFF2-40B4-BE49-F238E27FC236}">
                <a16:creationId xmlns:a16="http://schemas.microsoft.com/office/drawing/2014/main" id="{A8220C6C-40DC-E216-CC42-77B6AE27F3AE}"/>
              </a:ext>
            </a:extLst>
          </p:cNvPr>
          <p:cNvSpPr/>
          <p:nvPr/>
        </p:nvSpPr>
        <p:spPr>
          <a:xfrm rot="10800000" flipH="1">
            <a:off x="1220011" y="4349428"/>
            <a:ext cx="215545"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5" name="Left Brace 14">
            <a:extLst>
              <a:ext uri="{FF2B5EF4-FFF2-40B4-BE49-F238E27FC236}">
                <a16:creationId xmlns:a16="http://schemas.microsoft.com/office/drawing/2014/main" id="{EE04F576-14E0-1C5C-D851-CAF50C07E857}"/>
              </a:ext>
            </a:extLst>
          </p:cNvPr>
          <p:cNvSpPr/>
          <p:nvPr/>
        </p:nvSpPr>
        <p:spPr>
          <a:xfrm rot="10800000" flipH="1">
            <a:off x="1220011" y="4922516"/>
            <a:ext cx="215545"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6" name="Left Brace 15">
            <a:extLst>
              <a:ext uri="{FF2B5EF4-FFF2-40B4-BE49-F238E27FC236}">
                <a16:creationId xmlns:a16="http://schemas.microsoft.com/office/drawing/2014/main" id="{B691D2BA-34A0-E82F-DD5B-3334583DF3DA}"/>
              </a:ext>
            </a:extLst>
          </p:cNvPr>
          <p:cNvSpPr/>
          <p:nvPr/>
        </p:nvSpPr>
        <p:spPr>
          <a:xfrm rot="10800000" flipH="1">
            <a:off x="1220011" y="5498778"/>
            <a:ext cx="215545"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Curved Left Arrow 28">
            <a:extLst>
              <a:ext uri="{FF2B5EF4-FFF2-40B4-BE49-F238E27FC236}">
                <a16:creationId xmlns:a16="http://schemas.microsoft.com/office/drawing/2014/main" id="{B484CCD7-B8C5-1693-84BC-227A55071BBD}"/>
              </a:ext>
            </a:extLst>
          </p:cNvPr>
          <p:cNvSpPr/>
          <p:nvPr/>
        </p:nvSpPr>
        <p:spPr>
          <a:xfrm rot="10800000" flipV="1">
            <a:off x="1161274" y="2160267"/>
            <a:ext cx="222729"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0" name="Curved Left Arrow 29">
            <a:extLst>
              <a:ext uri="{FF2B5EF4-FFF2-40B4-BE49-F238E27FC236}">
                <a16:creationId xmlns:a16="http://schemas.microsoft.com/office/drawing/2014/main" id="{AFD52D3B-DC95-296D-7299-411B43DE10BD}"/>
              </a:ext>
            </a:extLst>
          </p:cNvPr>
          <p:cNvSpPr/>
          <p:nvPr/>
        </p:nvSpPr>
        <p:spPr>
          <a:xfrm rot="10800000" flipV="1">
            <a:off x="1161274" y="2703191"/>
            <a:ext cx="222729"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1" name="Curved Left Arrow 30">
            <a:extLst>
              <a:ext uri="{FF2B5EF4-FFF2-40B4-BE49-F238E27FC236}">
                <a16:creationId xmlns:a16="http://schemas.microsoft.com/office/drawing/2014/main" id="{D4FB0B88-FB2C-F84B-261C-569EED0BC5FC}"/>
              </a:ext>
            </a:extLst>
          </p:cNvPr>
          <p:cNvSpPr/>
          <p:nvPr/>
        </p:nvSpPr>
        <p:spPr>
          <a:xfrm rot="10800000" flipV="1">
            <a:off x="1164450" y="3261992"/>
            <a:ext cx="224526"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2" name="Curved Left Arrow 31">
            <a:extLst>
              <a:ext uri="{FF2B5EF4-FFF2-40B4-BE49-F238E27FC236}">
                <a16:creationId xmlns:a16="http://schemas.microsoft.com/office/drawing/2014/main" id="{B73D62FD-3E14-5A4E-88AA-AE5EBDA90917}"/>
              </a:ext>
            </a:extLst>
          </p:cNvPr>
          <p:cNvSpPr/>
          <p:nvPr/>
        </p:nvSpPr>
        <p:spPr>
          <a:xfrm rot="10800000" flipV="1">
            <a:off x="1161274" y="3836666"/>
            <a:ext cx="222729"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3" name="Curved Left Arrow 32">
            <a:extLst>
              <a:ext uri="{FF2B5EF4-FFF2-40B4-BE49-F238E27FC236}">
                <a16:creationId xmlns:a16="http://schemas.microsoft.com/office/drawing/2014/main" id="{AA351D08-1F2F-A8EC-6805-0C2D664465D8}"/>
              </a:ext>
            </a:extLst>
          </p:cNvPr>
          <p:cNvSpPr/>
          <p:nvPr/>
        </p:nvSpPr>
        <p:spPr>
          <a:xfrm rot="10800000" flipV="1">
            <a:off x="1161274" y="4420866"/>
            <a:ext cx="222729"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4" name="Curved Left Arrow 33">
            <a:extLst>
              <a:ext uri="{FF2B5EF4-FFF2-40B4-BE49-F238E27FC236}">
                <a16:creationId xmlns:a16="http://schemas.microsoft.com/office/drawing/2014/main" id="{A3C8D1AE-37EB-9401-3560-930B98EC144C}"/>
              </a:ext>
            </a:extLst>
          </p:cNvPr>
          <p:cNvSpPr/>
          <p:nvPr/>
        </p:nvSpPr>
        <p:spPr>
          <a:xfrm rot="10800000" flipV="1">
            <a:off x="1161274" y="5001892"/>
            <a:ext cx="222729"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5" name="Curved Left Arrow 34">
            <a:extLst>
              <a:ext uri="{FF2B5EF4-FFF2-40B4-BE49-F238E27FC236}">
                <a16:creationId xmlns:a16="http://schemas.microsoft.com/office/drawing/2014/main" id="{38667BF4-9D4B-73A5-0E35-CCFF90886352}"/>
              </a:ext>
            </a:extLst>
          </p:cNvPr>
          <p:cNvSpPr/>
          <p:nvPr/>
        </p:nvSpPr>
        <p:spPr>
          <a:xfrm rot="10800000" flipV="1">
            <a:off x="1164450" y="5559103"/>
            <a:ext cx="224526"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nvGrpSpPr>
          <p:cNvPr id="28" name="Group 27">
            <a:extLst>
              <a:ext uri="{FF2B5EF4-FFF2-40B4-BE49-F238E27FC236}">
                <a16:creationId xmlns:a16="http://schemas.microsoft.com/office/drawing/2014/main" id="{428B5B2B-2F68-64AD-C89D-F4DEFD9D8596}"/>
              </a:ext>
            </a:extLst>
          </p:cNvPr>
          <p:cNvGrpSpPr>
            <a:grpSpLocks/>
          </p:cNvGrpSpPr>
          <p:nvPr/>
        </p:nvGrpSpPr>
        <p:grpSpPr bwMode="auto">
          <a:xfrm rot="10800000" flipH="1">
            <a:off x="7836758" y="2693986"/>
            <a:ext cx="343115" cy="1919759"/>
            <a:chOff x="3406407" y="2186634"/>
            <a:chExt cx="227460" cy="1919759"/>
          </a:xfrm>
        </p:grpSpPr>
        <p:sp>
          <p:nvSpPr>
            <p:cNvPr id="29" name="Curved Left Arrow 43">
              <a:extLst>
                <a:ext uri="{FF2B5EF4-FFF2-40B4-BE49-F238E27FC236}">
                  <a16:creationId xmlns:a16="http://schemas.microsoft.com/office/drawing/2014/main" id="{59070B82-1CA9-CC5F-3D51-C43D2365288F}"/>
                </a:ext>
              </a:extLst>
            </p:cNvPr>
            <p:cNvSpPr/>
            <p:nvPr/>
          </p:nvSpPr>
          <p:spPr>
            <a:xfrm rot="10800000" flipH="1" flipV="1">
              <a:off x="3406407" y="2186634"/>
              <a:ext cx="196851"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44">
              <a:extLst>
                <a:ext uri="{FF2B5EF4-FFF2-40B4-BE49-F238E27FC236}">
                  <a16:creationId xmlns:a16="http://schemas.microsoft.com/office/drawing/2014/main" id="{579EE0F2-50BF-DD72-707C-692A10A65159}"/>
                </a:ext>
              </a:extLst>
            </p:cNvPr>
            <p:cNvSpPr/>
            <p:nvPr/>
          </p:nvSpPr>
          <p:spPr>
            <a:xfrm rot="10800000" flipH="1" flipV="1">
              <a:off x="3421141" y="2949105"/>
              <a:ext cx="212726" cy="1157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sp>
        <p:nvSpPr>
          <p:cNvPr id="31" name="Curved Left Arrow 45">
            <a:extLst>
              <a:ext uri="{FF2B5EF4-FFF2-40B4-BE49-F238E27FC236}">
                <a16:creationId xmlns:a16="http://schemas.microsoft.com/office/drawing/2014/main" id="{73990AC5-B67A-D6C6-7CF5-2222106E21B3}"/>
              </a:ext>
            </a:extLst>
          </p:cNvPr>
          <p:cNvSpPr/>
          <p:nvPr/>
        </p:nvSpPr>
        <p:spPr>
          <a:xfrm rot="10800000" flipH="1" flipV="1">
            <a:off x="5876925" y="4557712"/>
            <a:ext cx="240691"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46">
            <a:extLst>
              <a:ext uri="{FF2B5EF4-FFF2-40B4-BE49-F238E27FC236}">
                <a16:creationId xmlns:a16="http://schemas.microsoft.com/office/drawing/2014/main" id="{922A1103-B917-8247-8739-EC8D3B5ADE11}"/>
              </a:ext>
            </a:extLst>
          </p:cNvPr>
          <p:cNvSpPr/>
          <p:nvPr/>
        </p:nvSpPr>
        <p:spPr>
          <a:xfrm rot="10800000" flipH="1" flipV="1">
            <a:off x="5868779" y="5109840"/>
            <a:ext cx="242487"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47">
            <a:extLst>
              <a:ext uri="{FF2B5EF4-FFF2-40B4-BE49-F238E27FC236}">
                <a16:creationId xmlns:a16="http://schemas.microsoft.com/office/drawing/2014/main" id="{CAFB8527-CD85-4165-CC0E-7AA8583F4DB7}"/>
              </a:ext>
            </a:extLst>
          </p:cNvPr>
          <p:cNvSpPr/>
          <p:nvPr/>
        </p:nvSpPr>
        <p:spPr>
          <a:xfrm rot="10800000" flipH="1" flipV="1">
            <a:off x="5865605" y="5728965"/>
            <a:ext cx="240691"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49">
            <a:extLst>
              <a:ext uri="{FF2B5EF4-FFF2-40B4-BE49-F238E27FC236}">
                <a16:creationId xmlns:a16="http://schemas.microsoft.com/office/drawing/2014/main" id="{4B0491DF-3299-E98D-AF3A-40DB8ACA3B9E}"/>
              </a:ext>
            </a:extLst>
          </p:cNvPr>
          <p:cNvSpPr/>
          <p:nvPr/>
        </p:nvSpPr>
        <p:spPr>
          <a:xfrm flipH="1" flipV="1">
            <a:off x="292099" y="2049140"/>
            <a:ext cx="807010" cy="4075114"/>
          </a:xfrm>
          <a:prstGeom prst="curvedLeftArrow">
            <a:avLst>
              <a:gd name="adj1" fmla="val 9139"/>
              <a:gd name="adj2" fmla="val 24782"/>
              <a:gd name="adj3" fmla="val 11041"/>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latin typeface="Helvetica" panose="020B0604020202020204" pitchFamily="2" charset="0"/>
            </a:endParaRPr>
          </a:p>
        </p:txBody>
      </p:sp>
      <p:sp>
        <p:nvSpPr>
          <p:cNvPr id="36" name="Left Brace 35">
            <a:extLst>
              <a:ext uri="{FF2B5EF4-FFF2-40B4-BE49-F238E27FC236}">
                <a16:creationId xmlns:a16="http://schemas.microsoft.com/office/drawing/2014/main" id="{46EEA044-8AEC-3255-FAE7-8FD582C8A618}"/>
              </a:ext>
            </a:extLst>
          </p:cNvPr>
          <p:cNvSpPr/>
          <p:nvPr/>
        </p:nvSpPr>
        <p:spPr>
          <a:xfrm rot="10800000" flipH="1">
            <a:off x="1220011" y="2049141"/>
            <a:ext cx="215545"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37" name="Curved Left Arrow 54">
            <a:extLst>
              <a:ext uri="{FF2B5EF4-FFF2-40B4-BE49-F238E27FC236}">
                <a16:creationId xmlns:a16="http://schemas.microsoft.com/office/drawing/2014/main" id="{1D1890BF-3F3B-655E-E11B-57CD3AC61571}"/>
              </a:ext>
            </a:extLst>
          </p:cNvPr>
          <p:cNvSpPr/>
          <p:nvPr/>
        </p:nvSpPr>
        <p:spPr>
          <a:xfrm rot="10800000" flipH="1" flipV="1">
            <a:off x="5843588" y="2217737"/>
            <a:ext cx="240691"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8" name="Curved Left Arrow 55">
            <a:extLst>
              <a:ext uri="{FF2B5EF4-FFF2-40B4-BE49-F238E27FC236}">
                <a16:creationId xmlns:a16="http://schemas.microsoft.com/office/drawing/2014/main" id="{EE86C544-BDB9-46E7-C29B-755825E9A5E8}"/>
              </a:ext>
            </a:extLst>
          </p:cNvPr>
          <p:cNvSpPr/>
          <p:nvPr/>
        </p:nvSpPr>
        <p:spPr>
          <a:xfrm rot="10800000" flipH="1" flipV="1">
            <a:off x="5868988" y="2808287"/>
            <a:ext cx="242488"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9" name="Curved Left Arrow 56">
            <a:extLst>
              <a:ext uri="{FF2B5EF4-FFF2-40B4-BE49-F238E27FC236}">
                <a16:creationId xmlns:a16="http://schemas.microsoft.com/office/drawing/2014/main" id="{CA999B26-1310-DD75-2AB5-59212BA5C391}"/>
              </a:ext>
            </a:extLst>
          </p:cNvPr>
          <p:cNvSpPr/>
          <p:nvPr/>
        </p:nvSpPr>
        <p:spPr>
          <a:xfrm rot="10800000" flipH="1" flipV="1">
            <a:off x="5870575" y="3324223"/>
            <a:ext cx="240691"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0" name="Curved Left Arrow 57">
            <a:extLst>
              <a:ext uri="{FF2B5EF4-FFF2-40B4-BE49-F238E27FC236}">
                <a16:creationId xmlns:a16="http://schemas.microsoft.com/office/drawing/2014/main" id="{F6409DC5-3ED3-AB19-2BCD-130A51DD5E2A}"/>
              </a:ext>
            </a:extLst>
          </p:cNvPr>
          <p:cNvSpPr/>
          <p:nvPr/>
        </p:nvSpPr>
        <p:spPr>
          <a:xfrm rot="10800000" flipH="1" flipV="1">
            <a:off x="5899150" y="3919537"/>
            <a:ext cx="240691"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Tree>
    <p:extLst>
      <p:ext uri="{BB962C8B-B14F-4D97-AF65-F5344CB8AC3E}">
        <p14:creationId xmlns:p14="http://schemas.microsoft.com/office/powerpoint/2010/main" val="16092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childTnLst>
                          </p:cTn>
                        </p:par>
                        <p:par>
                          <p:cTn id="39" fill="hold">
                            <p:stCondLst>
                              <p:cond delay="4000"/>
                            </p:stCondLst>
                            <p:childTnLst>
                              <p:par>
                                <p:cTn id="40" presetID="22" presetClass="entr" presetSubtype="1" fill="hold" grpId="0" nodeType="afterEffect">
                                  <p:stCondLst>
                                    <p:cond delay="75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500"/>
                                        <p:tgtEl>
                                          <p:spTgt spid="40"/>
                                        </p:tgtEl>
                                      </p:cBhvr>
                                    </p:animEffect>
                                  </p:childTnLst>
                                </p:cTn>
                              </p:par>
                            </p:childTnLst>
                          </p:cTn>
                        </p:par>
                        <p:par>
                          <p:cTn id="43" fill="hold">
                            <p:stCondLst>
                              <p:cond delay="525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par>
                          <p:cTn id="47" fill="hold">
                            <p:stCondLst>
                              <p:cond delay="5750"/>
                            </p:stCondLst>
                            <p:childTnLst>
                              <p:par>
                                <p:cTn id="48" presetID="2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6750"/>
                            </p:stCondLst>
                            <p:childTnLst>
                              <p:par>
                                <p:cTn id="56" presetID="22" presetClass="entr" presetSubtype="1"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up)">
                                      <p:cBhvr>
                                        <p:cTn id="58" dur="500"/>
                                        <p:tgtEl>
                                          <p:spTgt spid="32"/>
                                        </p:tgtEl>
                                      </p:cBhvr>
                                    </p:animEffect>
                                  </p:childTnLst>
                                </p:cTn>
                              </p:par>
                            </p:childTnLst>
                          </p:cTn>
                        </p:par>
                        <p:par>
                          <p:cTn id="59" fill="hold">
                            <p:stCondLst>
                              <p:cond delay="7250"/>
                            </p:stCondLst>
                            <p:childTnLst>
                              <p:par>
                                <p:cTn id="60" presetID="22" presetClass="entr" presetSubtype="1"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500"/>
                                        <p:tgtEl>
                                          <p:spTgt spid="25"/>
                                        </p:tgtEl>
                                      </p:cBhvr>
                                    </p:animEffect>
                                  </p:childTnLst>
                                </p:cTn>
                              </p:par>
                            </p:childTnLst>
                          </p:cTn>
                        </p:par>
                        <p:par>
                          <p:cTn id="63" fill="hold">
                            <p:stCondLst>
                              <p:cond delay="7750"/>
                            </p:stCondLst>
                            <p:childTnLst>
                              <p:par>
                                <p:cTn id="64" presetID="22" presetClass="entr" presetSubtype="1" fill="hold" grpId="0" nodeType="afterEffect">
                                  <p:stCondLst>
                                    <p:cond delay="750"/>
                                  </p:stCondLst>
                                  <p:childTnLst>
                                    <p:set>
                                      <p:cBhvr>
                                        <p:cTn id="65" dur="1" fill="hold">
                                          <p:stCondLst>
                                            <p:cond delay="0"/>
                                          </p:stCondLst>
                                        </p:cTn>
                                        <p:tgtEl>
                                          <p:spTgt spid="33"/>
                                        </p:tgtEl>
                                        <p:attrNameLst>
                                          <p:attrName>style.visibility</p:attrName>
                                        </p:attrNameLst>
                                      </p:cBhvr>
                                      <p:to>
                                        <p:strVal val="visible"/>
                                      </p:to>
                                    </p:set>
                                    <p:animEffect transition="in" filter="wipe(up)">
                                      <p:cBhvr>
                                        <p:cTn id="66" dur="500"/>
                                        <p:tgtEl>
                                          <p:spTgt spid="33"/>
                                        </p:tgtEl>
                                      </p:cBhvr>
                                    </p:animEffect>
                                  </p:childTnLst>
                                </p:cTn>
                              </p:par>
                            </p:childTnLst>
                          </p:cTn>
                        </p:par>
                        <p:par>
                          <p:cTn id="67" fill="hold">
                            <p:stCondLst>
                              <p:cond delay="9000"/>
                            </p:stCondLst>
                            <p:childTnLst>
                              <p:par>
                                <p:cTn id="68" presetID="22" presetClass="entr" presetSubtype="4"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31" grpId="0" animBg="1"/>
      <p:bldP spid="32" grpId="0" animBg="1"/>
      <p:bldP spid="33" grpId="0" animBg="1"/>
      <p:bldP spid="35" grpId="0" animBg="1"/>
      <p:bldP spid="37"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8D46-0D4E-7C32-556F-77ABB5F871CA}"/>
              </a:ext>
            </a:extLst>
          </p:cNvPr>
          <p:cNvSpPr>
            <a:spLocks noGrp="1"/>
          </p:cNvSpPr>
          <p:nvPr>
            <p:ph type="title"/>
          </p:nvPr>
        </p:nvSpPr>
        <p:spPr>
          <a:solidFill>
            <a:srgbClr val="FFFF00"/>
          </a:solidFill>
        </p:spPr>
        <p:txBody>
          <a:bodyPr/>
          <a:lstStyle/>
          <a:p>
            <a:r>
              <a:rPr lang="en-US" dirty="0">
                <a:solidFill>
                  <a:srgbClr val="FF0000"/>
                </a:solidFill>
              </a:rPr>
              <a:t>A. I. mechanisms to evolve humanity</a:t>
            </a:r>
          </a:p>
        </p:txBody>
      </p:sp>
      <p:pic>
        <p:nvPicPr>
          <p:cNvPr id="7" name="Picture 6">
            <a:extLst>
              <a:ext uri="{FF2B5EF4-FFF2-40B4-BE49-F238E27FC236}">
                <a16:creationId xmlns:a16="http://schemas.microsoft.com/office/drawing/2014/main" id="{A1DA9021-73FC-39FB-0E01-688A3B591E89}"/>
              </a:ext>
            </a:extLst>
          </p:cNvPr>
          <p:cNvPicPr>
            <a:picLocks noChangeAspect="1"/>
          </p:cNvPicPr>
          <p:nvPr/>
        </p:nvPicPr>
        <p:blipFill>
          <a:blip r:embed="rId2"/>
          <a:stretch>
            <a:fillRect/>
          </a:stretch>
        </p:blipFill>
        <p:spPr>
          <a:xfrm>
            <a:off x="272982" y="2072957"/>
            <a:ext cx="6016694" cy="3817787"/>
          </a:xfrm>
          <a:prstGeom prst="rect">
            <a:avLst/>
          </a:prstGeom>
        </p:spPr>
      </p:pic>
      <p:pic>
        <p:nvPicPr>
          <p:cNvPr id="4" name="Picture 3">
            <a:extLst>
              <a:ext uri="{FF2B5EF4-FFF2-40B4-BE49-F238E27FC236}">
                <a16:creationId xmlns:a16="http://schemas.microsoft.com/office/drawing/2014/main" id="{D29B49D9-6D17-1641-6590-B7A270DCCD2D}"/>
              </a:ext>
            </a:extLst>
          </p:cNvPr>
          <p:cNvPicPr>
            <a:picLocks noChangeAspect="1"/>
          </p:cNvPicPr>
          <p:nvPr/>
        </p:nvPicPr>
        <p:blipFill>
          <a:blip r:embed="rId3"/>
          <a:stretch>
            <a:fillRect/>
          </a:stretch>
        </p:blipFill>
        <p:spPr>
          <a:xfrm>
            <a:off x="6289676" y="1803401"/>
            <a:ext cx="5664578" cy="4087344"/>
          </a:xfrm>
          <a:prstGeom prst="rect">
            <a:avLst/>
          </a:prstGeom>
        </p:spPr>
      </p:pic>
      <p:sp>
        <p:nvSpPr>
          <p:cNvPr id="3" name="Rectangle 2">
            <a:extLst>
              <a:ext uri="{FF2B5EF4-FFF2-40B4-BE49-F238E27FC236}">
                <a16:creationId xmlns:a16="http://schemas.microsoft.com/office/drawing/2014/main" id="{3EE0FA7A-551C-DEEB-453D-CA77A99CB677}"/>
              </a:ext>
            </a:extLst>
          </p:cNvPr>
          <p:cNvSpPr/>
          <p:nvPr/>
        </p:nvSpPr>
        <p:spPr>
          <a:xfrm>
            <a:off x="6167887" y="1690688"/>
            <a:ext cx="362309" cy="38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712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5E32-88E2-CCD3-F77E-256EAEF4936C}"/>
              </a:ext>
            </a:extLst>
          </p:cNvPr>
          <p:cNvSpPr>
            <a:spLocks noGrp="1"/>
          </p:cNvSpPr>
          <p:nvPr>
            <p:ph type="title"/>
          </p:nvPr>
        </p:nvSpPr>
        <p:spPr/>
        <p:txBody>
          <a:bodyPr>
            <a:normAutofit/>
          </a:bodyPr>
          <a:lstStyle/>
          <a:p>
            <a:r>
              <a:rPr lang="en-US" dirty="0"/>
              <a:t>Map the Information to the underlying Data</a:t>
            </a:r>
          </a:p>
        </p:txBody>
      </p:sp>
      <p:sp>
        <p:nvSpPr>
          <p:cNvPr id="5" name="Rectangle 4">
            <a:extLst>
              <a:ext uri="{FF2B5EF4-FFF2-40B4-BE49-F238E27FC236}">
                <a16:creationId xmlns:a16="http://schemas.microsoft.com/office/drawing/2014/main" id="{98FADA81-04C3-DE1E-11E8-5FA133762AC5}"/>
              </a:ext>
            </a:extLst>
          </p:cNvPr>
          <p:cNvSpPr/>
          <p:nvPr/>
        </p:nvSpPr>
        <p:spPr>
          <a:xfrm>
            <a:off x="1253765" y="1690688"/>
            <a:ext cx="9106293" cy="6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128E2F-F7D3-181D-9D7B-719458B8CBA9}"/>
              </a:ext>
            </a:extLst>
          </p:cNvPr>
          <p:cNvPicPr>
            <a:picLocks noChangeAspect="1"/>
          </p:cNvPicPr>
          <p:nvPr/>
        </p:nvPicPr>
        <p:blipFill>
          <a:blip r:embed="rId2"/>
          <a:stretch>
            <a:fillRect/>
          </a:stretch>
        </p:blipFill>
        <p:spPr>
          <a:xfrm>
            <a:off x="134728" y="1690688"/>
            <a:ext cx="11842219" cy="4633912"/>
          </a:xfrm>
          <a:prstGeom prst="rect">
            <a:avLst/>
          </a:prstGeom>
        </p:spPr>
      </p:pic>
    </p:spTree>
    <p:extLst>
      <p:ext uri="{BB962C8B-B14F-4D97-AF65-F5344CB8AC3E}">
        <p14:creationId xmlns:p14="http://schemas.microsoft.com/office/powerpoint/2010/main" val="868918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AF92-2FD0-2628-33F2-3CEFEBF8B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CB966-F5F3-B61D-1F43-1ACE37D3CE7F}"/>
              </a:ext>
            </a:extLst>
          </p:cNvPr>
          <p:cNvSpPr>
            <a:spLocks noGrp="1"/>
          </p:cNvSpPr>
          <p:nvPr>
            <p:ph type="title"/>
          </p:nvPr>
        </p:nvSpPr>
        <p:spPr/>
        <p:txBody>
          <a:bodyPr/>
          <a:lstStyle/>
          <a:p>
            <a:r>
              <a:rPr lang="en-ZA" dirty="0"/>
              <a:t>Enterprise Data Management V6.0</a:t>
            </a:r>
            <a:br>
              <a:rPr lang="en-ZA" dirty="0"/>
            </a:br>
            <a:endParaRPr lang="en-ZA" dirty="0"/>
          </a:p>
        </p:txBody>
      </p:sp>
      <p:sp>
        <p:nvSpPr>
          <p:cNvPr id="6" name="Rectangle 5">
            <a:extLst>
              <a:ext uri="{FF2B5EF4-FFF2-40B4-BE49-F238E27FC236}">
                <a16:creationId xmlns:a16="http://schemas.microsoft.com/office/drawing/2014/main" id="{5E1F38DA-AEA1-A9FE-03D8-D1ED3F192184}"/>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 name="Group 14">
            <a:extLst>
              <a:ext uri="{FF2B5EF4-FFF2-40B4-BE49-F238E27FC236}">
                <a16:creationId xmlns:a16="http://schemas.microsoft.com/office/drawing/2014/main" id="{0C10C514-EE54-7124-609C-EBDF509C9740}"/>
              </a:ext>
            </a:extLst>
          </p:cNvPr>
          <p:cNvGrpSpPr/>
          <p:nvPr/>
        </p:nvGrpSpPr>
        <p:grpSpPr>
          <a:xfrm>
            <a:off x="1462894" y="1206500"/>
            <a:ext cx="8377209" cy="5651500"/>
            <a:chOff x="1066654" y="1098550"/>
            <a:chExt cx="8377209" cy="5651500"/>
          </a:xfrm>
        </p:grpSpPr>
        <p:grpSp>
          <p:nvGrpSpPr>
            <p:cNvPr id="14" name="Group 13">
              <a:extLst>
                <a:ext uri="{FF2B5EF4-FFF2-40B4-BE49-F238E27FC236}">
                  <a16:creationId xmlns:a16="http://schemas.microsoft.com/office/drawing/2014/main" id="{BE5C10DB-F414-134F-5D94-23D0A65B59F5}"/>
                </a:ext>
              </a:extLst>
            </p:cNvPr>
            <p:cNvGrpSpPr/>
            <p:nvPr/>
          </p:nvGrpSpPr>
          <p:grpSpPr>
            <a:xfrm>
              <a:off x="1066654" y="1098550"/>
              <a:ext cx="8377209" cy="5651500"/>
              <a:chOff x="1414491" y="0"/>
              <a:chExt cx="9363018" cy="6858000"/>
            </a:xfrm>
          </p:grpSpPr>
          <p:pic>
            <p:nvPicPr>
              <p:cNvPr id="5" name="Picture 4">
                <a:extLst>
                  <a:ext uri="{FF2B5EF4-FFF2-40B4-BE49-F238E27FC236}">
                    <a16:creationId xmlns:a16="http://schemas.microsoft.com/office/drawing/2014/main" id="{A6BCBDA4-5B50-22C2-FE56-EF0AD3C002BC}"/>
                  </a:ext>
                </a:extLst>
              </p:cNvPr>
              <p:cNvPicPr>
                <a:picLocks noChangeAspect="1"/>
              </p:cNvPicPr>
              <p:nvPr/>
            </p:nvPicPr>
            <p:blipFill>
              <a:blip r:embed="rId3"/>
              <a:stretch>
                <a:fillRect/>
              </a:stretch>
            </p:blipFill>
            <p:spPr>
              <a:xfrm>
                <a:off x="1414491" y="0"/>
                <a:ext cx="9363018" cy="6858000"/>
              </a:xfrm>
              <a:prstGeom prst="rect">
                <a:avLst/>
              </a:prstGeom>
            </p:spPr>
          </p:pic>
          <p:pic>
            <p:nvPicPr>
              <p:cNvPr id="13" name="Picture 12">
                <a:extLst>
                  <a:ext uri="{FF2B5EF4-FFF2-40B4-BE49-F238E27FC236}">
                    <a16:creationId xmlns:a16="http://schemas.microsoft.com/office/drawing/2014/main" id="{AA9AC9A5-5FE0-1788-844C-B8338D126711}"/>
                  </a:ext>
                </a:extLst>
              </p:cNvPr>
              <p:cNvPicPr>
                <a:picLocks noChangeAspect="1"/>
              </p:cNvPicPr>
              <p:nvPr/>
            </p:nvPicPr>
            <p:blipFill>
              <a:blip r:embed="rId4"/>
              <a:stretch>
                <a:fillRect/>
              </a:stretch>
            </p:blipFill>
            <p:spPr>
              <a:xfrm>
                <a:off x="3008645" y="2787333"/>
                <a:ext cx="1097541" cy="3705541"/>
              </a:xfrm>
              <a:prstGeom prst="rect">
                <a:avLst/>
              </a:prstGeom>
            </p:spPr>
          </p:pic>
        </p:grpSp>
        <p:pic>
          <p:nvPicPr>
            <p:cNvPr id="44" name="Picture 43">
              <a:extLst>
                <a:ext uri="{FF2B5EF4-FFF2-40B4-BE49-F238E27FC236}">
                  <a16:creationId xmlns:a16="http://schemas.microsoft.com/office/drawing/2014/main" id="{18DC6CB9-A600-12A5-69A8-048A0AE6D76E}"/>
                </a:ext>
              </a:extLst>
            </p:cNvPr>
            <p:cNvPicPr>
              <a:picLocks noChangeAspect="1"/>
            </p:cNvPicPr>
            <p:nvPr/>
          </p:nvPicPr>
          <p:blipFill>
            <a:blip r:embed="rId5"/>
            <a:stretch>
              <a:fillRect/>
            </a:stretch>
          </p:blipFill>
          <p:spPr>
            <a:xfrm>
              <a:off x="7436409" y="4076095"/>
              <a:ext cx="1124244" cy="1477268"/>
            </a:xfrm>
            <a:prstGeom prst="rect">
              <a:avLst/>
            </a:prstGeom>
          </p:spPr>
        </p:pic>
      </p:grpSp>
    </p:spTree>
    <p:extLst>
      <p:ext uri="{BB962C8B-B14F-4D97-AF65-F5344CB8AC3E}">
        <p14:creationId xmlns:p14="http://schemas.microsoft.com/office/powerpoint/2010/main" val="3758722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Enterprise Data Management V7.0</a:t>
            </a:r>
            <a:br>
              <a:rPr lang="en-ZA" dirty="0"/>
            </a:br>
            <a:endParaRPr lang="en-ZA" dirty="0"/>
          </a:p>
        </p:txBody>
      </p:sp>
      <p:sp>
        <p:nvSpPr>
          <p:cNvPr id="6" name="Rectangle 5"/>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4FB85E45-6DE3-8592-31E6-A54C302DD74A}"/>
              </a:ext>
            </a:extLst>
          </p:cNvPr>
          <p:cNvPicPr>
            <a:picLocks noChangeAspect="1"/>
          </p:cNvPicPr>
          <p:nvPr/>
        </p:nvPicPr>
        <p:blipFill>
          <a:blip r:embed="rId3"/>
          <a:stretch>
            <a:fillRect/>
          </a:stretch>
        </p:blipFill>
        <p:spPr>
          <a:xfrm>
            <a:off x="2557668" y="1288258"/>
            <a:ext cx="5777949" cy="4991249"/>
          </a:xfrm>
          <a:prstGeom prst="rect">
            <a:avLst/>
          </a:prstGeom>
        </p:spPr>
      </p:pic>
    </p:spTree>
    <p:extLst>
      <p:ext uri="{BB962C8B-B14F-4D97-AF65-F5344CB8AC3E}">
        <p14:creationId xmlns:p14="http://schemas.microsoft.com/office/powerpoint/2010/main" val="1046397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C28AE-06BD-45C1-1417-162F234B870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D669D1-E7B5-0400-B675-FCEFC6102459}"/>
              </a:ext>
            </a:extLst>
          </p:cNvPr>
          <p:cNvPicPr>
            <a:picLocks noChangeAspect="1"/>
          </p:cNvPicPr>
          <p:nvPr/>
        </p:nvPicPr>
        <p:blipFill>
          <a:blip r:embed="rId3"/>
          <a:stretch>
            <a:fillRect/>
          </a:stretch>
        </p:blipFill>
        <p:spPr>
          <a:xfrm>
            <a:off x="734437" y="1614354"/>
            <a:ext cx="11058525" cy="3619500"/>
          </a:xfrm>
          <a:prstGeom prst="rect">
            <a:avLst/>
          </a:prstGeom>
        </p:spPr>
      </p:pic>
      <p:sp>
        <p:nvSpPr>
          <p:cNvPr id="2" name="Title 1">
            <a:extLst>
              <a:ext uri="{FF2B5EF4-FFF2-40B4-BE49-F238E27FC236}">
                <a16:creationId xmlns:a16="http://schemas.microsoft.com/office/drawing/2014/main" id="{980FC839-145A-2CB8-9D54-5308D4FAE5A9}"/>
              </a:ext>
            </a:extLst>
          </p:cNvPr>
          <p:cNvSpPr>
            <a:spLocks noGrp="1"/>
          </p:cNvSpPr>
          <p:nvPr>
            <p:ph type="title"/>
          </p:nvPr>
        </p:nvSpPr>
        <p:spPr/>
        <p:txBody>
          <a:bodyPr/>
          <a:lstStyle/>
          <a:p>
            <a:r>
              <a:rPr lang="en-ZA" dirty="0"/>
              <a:t>Enterprise Data Management MDDMF V7.0</a:t>
            </a:r>
            <a:br>
              <a:rPr lang="en-ZA" dirty="0"/>
            </a:br>
            <a:endParaRPr lang="en-ZA" dirty="0"/>
          </a:p>
        </p:txBody>
      </p:sp>
      <p:sp>
        <p:nvSpPr>
          <p:cNvPr id="6" name="Rectangle 5">
            <a:extLst>
              <a:ext uri="{FF2B5EF4-FFF2-40B4-BE49-F238E27FC236}">
                <a16:creationId xmlns:a16="http://schemas.microsoft.com/office/drawing/2014/main" id="{4CA73E9D-B233-786E-4D83-973CEB55E555}"/>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7" name="Group 6">
            <a:extLst>
              <a:ext uri="{FF2B5EF4-FFF2-40B4-BE49-F238E27FC236}">
                <a16:creationId xmlns:a16="http://schemas.microsoft.com/office/drawing/2014/main" id="{C2EC099C-838E-4597-8028-F5349ED229DE}"/>
              </a:ext>
            </a:extLst>
          </p:cNvPr>
          <p:cNvGrpSpPr/>
          <p:nvPr/>
        </p:nvGrpSpPr>
        <p:grpSpPr>
          <a:xfrm>
            <a:off x="2173357" y="2983617"/>
            <a:ext cx="6404362" cy="2250237"/>
            <a:chOff x="0" y="0"/>
            <a:chExt cx="318247" cy="310454"/>
          </a:xfrm>
        </p:grpSpPr>
        <p:sp>
          <p:nvSpPr>
            <p:cNvPr id="8" name="Flowchart: Connector 7">
              <a:extLst>
                <a:ext uri="{FF2B5EF4-FFF2-40B4-BE49-F238E27FC236}">
                  <a16:creationId xmlns:a16="http://schemas.microsoft.com/office/drawing/2014/main" id="{A4F0AC89-BE09-339B-4725-1B2ECADB2F2D}"/>
                </a:ext>
              </a:extLst>
            </p:cNvPr>
            <p:cNvSpPr/>
            <p:nvPr/>
          </p:nvSpPr>
          <p:spPr>
            <a:xfrm>
              <a:off x="138473" y="2721"/>
              <a:ext cx="46945" cy="307041"/>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9" name="Group 8">
              <a:extLst>
                <a:ext uri="{FF2B5EF4-FFF2-40B4-BE49-F238E27FC236}">
                  <a16:creationId xmlns:a16="http://schemas.microsoft.com/office/drawing/2014/main" id="{03B66FAA-EDB0-F51F-C365-44E5911A7600}"/>
                </a:ext>
              </a:extLst>
            </p:cNvPr>
            <p:cNvGrpSpPr/>
            <p:nvPr/>
          </p:nvGrpSpPr>
          <p:grpSpPr>
            <a:xfrm>
              <a:off x="0" y="0"/>
              <a:ext cx="318247" cy="310454"/>
              <a:chOff x="0" y="0"/>
              <a:chExt cx="318247" cy="310454"/>
            </a:xfrm>
          </p:grpSpPr>
          <p:sp>
            <p:nvSpPr>
              <p:cNvPr id="10" name="Flowchart: Connector 9">
                <a:extLst>
                  <a:ext uri="{FF2B5EF4-FFF2-40B4-BE49-F238E27FC236}">
                    <a16:creationId xmlns:a16="http://schemas.microsoft.com/office/drawing/2014/main" id="{0843B071-EEAC-FD2E-0E18-58D21193BB06}"/>
                  </a:ext>
                </a:extLst>
              </p:cNvPr>
              <p:cNvSpPr/>
              <p:nvPr/>
            </p:nvSpPr>
            <p:spPr>
              <a:xfrm>
                <a:off x="0" y="260"/>
                <a:ext cx="318247" cy="303002"/>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Flowchart: Connector 10">
                <a:extLst>
                  <a:ext uri="{FF2B5EF4-FFF2-40B4-BE49-F238E27FC236}">
                    <a16:creationId xmlns:a16="http://schemas.microsoft.com/office/drawing/2014/main" id="{F3FD2385-30E8-E395-39F2-CF04912A9888}"/>
                  </a:ext>
                </a:extLst>
              </p:cNvPr>
              <p:cNvSpPr/>
              <p:nvPr/>
            </p:nvSpPr>
            <p:spPr>
              <a:xfrm>
                <a:off x="44824" y="841"/>
                <a:ext cx="232102" cy="309145"/>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Flowchart: Connector 11">
                <a:extLst>
                  <a:ext uri="{FF2B5EF4-FFF2-40B4-BE49-F238E27FC236}">
                    <a16:creationId xmlns:a16="http://schemas.microsoft.com/office/drawing/2014/main" id="{DC8CAD5E-6E98-48FA-2EEE-4968A3514B14}"/>
                  </a:ext>
                </a:extLst>
              </p:cNvPr>
              <p:cNvSpPr/>
              <p:nvPr/>
            </p:nvSpPr>
            <p:spPr>
              <a:xfrm>
                <a:off x="69757" y="2524"/>
                <a:ext cx="188119" cy="307041"/>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Flowchart: Connector 12">
                <a:extLst>
                  <a:ext uri="{FF2B5EF4-FFF2-40B4-BE49-F238E27FC236}">
                    <a16:creationId xmlns:a16="http://schemas.microsoft.com/office/drawing/2014/main" id="{B7D2250F-C652-B323-E475-05D05BECD437}"/>
                  </a:ext>
                </a:extLst>
              </p:cNvPr>
              <p:cNvSpPr/>
              <p:nvPr/>
            </p:nvSpPr>
            <p:spPr>
              <a:xfrm>
                <a:off x="93568" y="2003"/>
                <a:ext cx="140496" cy="308451"/>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Flowchart: Connector 13">
                <a:extLst>
                  <a:ext uri="{FF2B5EF4-FFF2-40B4-BE49-F238E27FC236}">
                    <a16:creationId xmlns:a16="http://schemas.microsoft.com/office/drawing/2014/main" id="{F66CC693-CB43-4AF7-DA5F-C83468F04562}"/>
                  </a:ext>
                </a:extLst>
              </p:cNvPr>
              <p:cNvSpPr/>
              <p:nvPr/>
            </p:nvSpPr>
            <p:spPr>
              <a:xfrm>
                <a:off x="115001" y="0"/>
                <a:ext cx="97632" cy="306969"/>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Flowchart: Connector 14">
                <a:extLst>
                  <a:ext uri="{FF2B5EF4-FFF2-40B4-BE49-F238E27FC236}">
                    <a16:creationId xmlns:a16="http://schemas.microsoft.com/office/drawing/2014/main" id="{6D074105-02BE-974B-38B9-C854CB36550B}"/>
                  </a:ext>
                </a:extLst>
              </p:cNvPr>
              <p:cNvSpPr/>
              <p:nvPr/>
            </p:nvSpPr>
            <p:spPr>
              <a:xfrm>
                <a:off x="24513" y="284"/>
                <a:ext cx="271461" cy="307041"/>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6" name="Straight Connector 15">
                <a:extLst>
                  <a:ext uri="{FF2B5EF4-FFF2-40B4-BE49-F238E27FC236}">
                    <a16:creationId xmlns:a16="http://schemas.microsoft.com/office/drawing/2014/main" id="{B389AFE0-0AF6-0596-FC8F-01F9B73FEA9A}"/>
                  </a:ext>
                </a:extLst>
              </p:cNvPr>
              <p:cNvCxnSpPr>
                <a:cxnSpLocks/>
                <a:stCxn id="15" idx="0"/>
              </p:cNvCxnSpPr>
              <p:nvPr/>
            </p:nvCxnSpPr>
            <p:spPr>
              <a:xfrm>
                <a:off x="160244" y="284"/>
                <a:ext cx="1635" cy="309589"/>
              </a:xfrm>
              <a:prstGeom prst="line">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cxnSp>
        </p:grpSp>
      </p:grpSp>
      <p:grpSp>
        <p:nvGrpSpPr>
          <p:cNvPr id="18" name="Group 17">
            <a:extLst>
              <a:ext uri="{FF2B5EF4-FFF2-40B4-BE49-F238E27FC236}">
                <a16:creationId xmlns:a16="http://schemas.microsoft.com/office/drawing/2014/main" id="{DB981913-0A84-4629-9130-8AF2B5571776}"/>
              </a:ext>
            </a:extLst>
          </p:cNvPr>
          <p:cNvGrpSpPr/>
          <p:nvPr/>
        </p:nvGrpSpPr>
        <p:grpSpPr>
          <a:xfrm>
            <a:off x="2110657" y="1345506"/>
            <a:ext cx="6520070" cy="5476214"/>
            <a:chOff x="0" y="0"/>
            <a:chExt cx="318247" cy="310454"/>
          </a:xfrm>
        </p:grpSpPr>
        <p:sp>
          <p:nvSpPr>
            <p:cNvPr id="19" name="Flowchart: Connector 18">
              <a:extLst>
                <a:ext uri="{FF2B5EF4-FFF2-40B4-BE49-F238E27FC236}">
                  <a16:creationId xmlns:a16="http://schemas.microsoft.com/office/drawing/2014/main" id="{D9E1C9A3-B453-8692-C127-B525A527D285}"/>
                </a:ext>
              </a:extLst>
            </p:cNvPr>
            <p:cNvSpPr/>
            <p:nvPr/>
          </p:nvSpPr>
          <p:spPr>
            <a:xfrm>
              <a:off x="138473" y="2721"/>
              <a:ext cx="46945" cy="307041"/>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20" name="Group 19">
              <a:extLst>
                <a:ext uri="{FF2B5EF4-FFF2-40B4-BE49-F238E27FC236}">
                  <a16:creationId xmlns:a16="http://schemas.microsoft.com/office/drawing/2014/main" id="{70145C71-4EE4-C923-559D-F4213F14B875}"/>
                </a:ext>
              </a:extLst>
            </p:cNvPr>
            <p:cNvGrpSpPr/>
            <p:nvPr/>
          </p:nvGrpSpPr>
          <p:grpSpPr>
            <a:xfrm>
              <a:off x="0" y="0"/>
              <a:ext cx="318247" cy="310454"/>
              <a:chOff x="0" y="0"/>
              <a:chExt cx="318247" cy="310454"/>
            </a:xfrm>
          </p:grpSpPr>
          <p:sp>
            <p:nvSpPr>
              <p:cNvPr id="21" name="Flowchart: Connector 20">
                <a:extLst>
                  <a:ext uri="{FF2B5EF4-FFF2-40B4-BE49-F238E27FC236}">
                    <a16:creationId xmlns:a16="http://schemas.microsoft.com/office/drawing/2014/main" id="{4571B4B5-CBC4-6E3E-0CA0-C0AD5C25D08A}"/>
                  </a:ext>
                </a:extLst>
              </p:cNvPr>
              <p:cNvSpPr/>
              <p:nvPr/>
            </p:nvSpPr>
            <p:spPr>
              <a:xfrm>
                <a:off x="0" y="260"/>
                <a:ext cx="318247" cy="307815"/>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2" name="Flowchart: Connector 21">
                <a:extLst>
                  <a:ext uri="{FF2B5EF4-FFF2-40B4-BE49-F238E27FC236}">
                    <a16:creationId xmlns:a16="http://schemas.microsoft.com/office/drawing/2014/main" id="{5B8D1160-55FA-B987-E453-6390A3EF881B}"/>
                  </a:ext>
                </a:extLst>
              </p:cNvPr>
              <p:cNvSpPr/>
              <p:nvPr/>
            </p:nvSpPr>
            <p:spPr>
              <a:xfrm>
                <a:off x="44824" y="841"/>
                <a:ext cx="232102" cy="309145"/>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Flowchart: Connector 22">
                <a:extLst>
                  <a:ext uri="{FF2B5EF4-FFF2-40B4-BE49-F238E27FC236}">
                    <a16:creationId xmlns:a16="http://schemas.microsoft.com/office/drawing/2014/main" id="{737272AF-0340-3DFB-85B7-D94A5F113C2D}"/>
                  </a:ext>
                </a:extLst>
              </p:cNvPr>
              <p:cNvSpPr/>
              <p:nvPr/>
            </p:nvSpPr>
            <p:spPr>
              <a:xfrm>
                <a:off x="69757" y="2524"/>
                <a:ext cx="188119" cy="307041"/>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Flowchart: Connector 23">
                <a:extLst>
                  <a:ext uri="{FF2B5EF4-FFF2-40B4-BE49-F238E27FC236}">
                    <a16:creationId xmlns:a16="http://schemas.microsoft.com/office/drawing/2014/main" id="{569EEE2F-216E-BC2C-0254-DBEF37974D58}"/>
                  </a:ext>
                </a:extLst>
              </p:cNvPr>
              <p:cNvSpPr/>
              <p:nvPr/>
            </p:nvSpPr>
            <p:spPr>
              <a:xfrm>
                <a:off x="93568" y="2003"/>
                <a:ext cx="140496" cy="308451"/>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Flowchart: Connector 24">
                <a:extLst>
                  <a:ext uri="{FF2B5EF4-FFF2-40B4-BE49-F238E27FC236}">
                    <a16:creationId xmlns:a16="http://schemas.microsoft.com/office/drawing/2014/main" id="{6AADE189-6C97-B31D-41DE-F04799D7C304}"/>
                  </a:ext>
                </a:extLst>
              </p:cNvPr>
              <p:cNvSpPr/>
              <p:nvPr/>
            </p:nvSpPr>
            <p:spPr>
              <a:xfrm>
                <a:off x="115001" y="0"/>
                <a:ext cx="97632" cy="309265"/>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6" name="Flowchart: Connector 25">
                <a:extLst>
                  <a:ext uri="{FF2B5EF4-FFF2-40B4-BE49-F238E27FC236}">
                    <a16:creationId xmlns:a16="http://schemas.microsoft.com/office/drawing/2014/main" id="{EC45A27C-3416-6034-36F8-C77408EB2400}"/>
                  </a:ext>
                </a:extLst>
              </p:cNvPr>
              <p:cNvSpPr/>
              <p:nvPr/>
            </p:nvSpPr>
            <p:spPr>
              <a:xfrm>
                <a:off x="24513" y="284"/>
                <a:ext cx="271461" cy="307041"/>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27" name="Straight Connector 26">
                <a:extLst>
                  <a:ext uri="{FF2B5EF4-FFF2-40B4-BE49-F238E27FC236}">
                    <a16:creationId xmlns:a16="http://schemas.microsoft.com/office/drawing/2014/main" id="{0C98E1FC-727F-D112-0634-7372D85A5ABC}"/>
                  </a:ext>
                </a:extLst>
              </p:cNvPr>
              <p:cNvCxnSpPr>
                <a:cxnSpLocks/>
                <a:stCxn id="26" idx="0"/>
              </p:cNvCxnSpPr>
              <p:nvPr/>
            </p:nvCxnSpPr>
            <p:spPr>
              <a:xfrm>
                <a:off x="160244" y="284"/>
                <a:ext cx="1635" cy="309589"/>
              </a:xfrm>
              <a:prstGeom prst="line">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cxnSp>
        </p:grpSp>
      </p:grpSp>
      <p:grpSp>
        <p:nvGrpSpPr>
          <p:cNvPr id="29" name="Group 28">
            <a:extLst>
              <a:ext uri="{FF2B5EF4-FFF2-40B4-BE49-F238E27FC236}">
                <a16:creationId xmlns:a16="http://schemas.microsoft.com/office/drawing/2014/main" id="{05C3E672-898A-4215-B85B-0BC099F3EA39}"/>
              </a:ext>
            </a:extLst>
          </p:cNvPr>
          <p:cNvGrpSpPr/>
          <p:nvPr/>
        </p:nvGrpSpPr>
        <p:grpSpPr>
          <a:xfrm>
            <a:off x="1195909" y="255070"/>
            <a:ext cx="8329438" cy="7719180"/>
            <a:chOff x="0" y="0"/>
            <a:chExt cx="318247" cy="309986"/>
          </a:xfrm>
        </p:grpSpPr>
        <p:sp>
          <p:nvSpPr>
            <p:cNvPr id="30" name="Flowchart: Connector 29">
              <a:extLst>
                <a:ext uri="{FF2B5EF4-FFF2-40B4-BE49-F238E27FC236}">
                  <a16:creationId xmlns:a16="http://schemas.microsoft.com/office/drawing/2014/main" id="{4DF43D03-C015-24D3-C610-AD702312FFA4}"/>
                </a:ext>
              </a:extLst>
            </p:cNvPr>
            <p:cNvSpPr/>
            <p:nvPr/>
          </p:nvSpPr>
          <p:spPr>
            <a:xfrm>
              <a:off x="138473" y="2721"/>
              <a:ext cx="46945" cy="307041"/>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31" name="Group 30">
              <a:extLst>
                <a:ext uri="{FF2B5EF4-FFF2-40B4-BE49-F238E27FC236}">
                  <a16:creationId xmlns:a16="http://schemas.microsoft.com/office/drawing/2014/main" id="{D85AB560-2BF1-6AA0-92CF-A2F92998FB2D}"/>
                </a:ext>
              </a:extLst>
            </p:cNvPr>
            <p:cNvGrpSpPr/>
            <p:nvPr/>
          </p:nvGrpSpPr>
          <p:grpSpPr>
            <a:xfrm>
              <a:off x="0" y="0"/>
              <a:ext cx="318247" cy="309986"/>
              <a:chOff x="0" y="0"/>
              <a:chExt cx="318247" cy="309986"/>
            </a:xfrm>
          </p:grpSpPr>
          <p:sp>
            <p:nvSpPr>
              <p:cNvPr id="32" name="Flowchart: Connector 31">
                <a:extLst>
                  <a:ext uri="{FF2B5EF4-FFF2-40B4-BE49-F238E27FC236}">
                    <a16:creationId xmlns:a16="http://schemas.microsoft.com/office/drawing/2014/main" id="{B3082AFF-7648-2F9B-3F47-3D692659AC65}"/>
                  </a:ext>
                </a:extLst>
              </p:cNvPr>
              <p:cNvSpPr/>
              <p:nvPr/>
            </p:nvSpPr>
            <p:spPr>
              <a:xfrm>
                <a:off x="0" y="260"/>
                <a:ext cx="318247" cy="307815"/>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3" name="Flowchart: Connector 32">
                <a:extLst>
                  <a:ext uri="{FF2B5EF4-FFF2-40B4-BE49-F238E27FC236}">
                    <a16:creationId xmlns:a16="http://schemas.microsoft.com/office/drawing/2014/main" id="{F119007F-A1F3-5F0B-D788-B31FEAD944DC}"/>
                  </a:ext>
                </a:extLst>
              </p:cNvPr>
              <p:cNvSpPr/>
              <p:nvPr/>
            </p:nvSpPr>
            <p:spPr>
              <a:xfrm>
                <a:off x="44824" y="841"/>
                <a:ext cx="232102" cy="309145"/>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4" name="Flowchart: Connector 33">
                <a:extLst>
                  <a:ext uri="{FF2B5EF4-FFF2-40B4-BE49-F238E27FC236}">
                    <a16:creationId xmlns:a16="http://schemas.microsoft.com/office/drawing/2014/main" id="{569C6448-3E77-CBCB-F634-02B58198B194}"/>
                  </a:ext>
                </a:extLst>
              </p:cNvPr>
              <p:cNvSpPr/>
              <p:nvPr/>
            </p:nvSpPr>
            <p:spPr>
              <a:xfrm>
                <a:off x="67897" y="2524"/>
                <a:ext cx="188119" cy="307041"/>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5" name="Flowchart: Connector 34">
                <a:extLst>
                  <a:ext uri="{FF2B5EF4-FFF2-40B4-BE49-F238E27FC236}">
                    <a16:creationId xmlns:a16="http://schemas.microsoft.com/office/drawing/2014/main" id="{BB772467-36BD-024B-3A71-5B13C52763D0}"/>
                  </a:ext>
                </a:extLst>
              </p:cNvPr>
              <p:cNvSpPr/>
              <p:nvPr/>
            </p:nvSpPr>
            <p:spPr>
              <a:xfrm>
                <a:off x="93568" y="2003"/>
                <a:ext cx="140496" cy="306373"/>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6" name="Flowchart: Connector 35">
                <a:extLst>
                  <a:ext uri="{FF2B5EF4-FFF2-40B4-BE49-F238E27FC236}">
                    <a16:creationId xmlns:a16="http://schemas.microsoft.com/office/drawing/2014/main" id="{2C8C243F-4BCF-BD1E-7995-121FAACC2121}"/>
                  </a:ext>
                </a:extLst>
              </p:cNvPr>
              <p:cNvSpPr/>
              <p:nvPr/>
            </p:nvSpPr>
            <p:spPr>
              <a:xfrm>
                <a:off x="115001" y="0"/>
                <a:ext cx="97632" cy="309265"/>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7" name="Flowchart: Connector 36">
                <a:extLst>
                  <a:ext uri="{FF2B5EF4-FFF2-40B4-BE49-F238E27FC236}">
                    <a16:creationId xmlns:a16="http://schemas.microsoft.com/office/drawing/2014/main" id="{C0E007C3-1AF2-D95C-0E15-2C64933A0395}"/>
                  </a:ext>
                </a:extLst>
              </p:cNvPr>
              <p:cNvSpPr/>
              <p:nvPr/>
            </p:nvSpPr>
            <p:spPr>
              <a:xfrm>
                <a:off x="24513" y="284"/>
                <a:ext cx="271461" cy="308508"/>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38" name="Straight Connector 37">
                <a:extLst>
                  <a:ext uri="{FF2B5EF4-FFF2-40B4-BE49-F238E27FC236}">
                    <a16:creationId xmlns:a16="http://schemas.microsoft.com/office/drawing/2014/main" id="{341CB961-2C9C-D0F8-F347-463EAFC51DF8}"/>
                  </a:ext>
                </a:extLst>
              </p:cNvPr>
              <p:cNvCxnSpPr>
                <a:cxnSpLocks/>
                <a:stCxn id="37" idx="0"/>
              </p:cNvCxnSpPr>
              <p:nvPr/>
            </p:nvCxnSpPr>
            <p:spPr>
              <a:xfrm>
                <a:off x="160244" y="284"/>
                <a:ext cx="1635" cy="309589"/>
              </a:xfrm>
              <a:prstGeom prst="line">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cxnSp>
        </p:grpSp>
      </p:grpSp>
      <p:sp>
        <p:nvSpPr>
          <p:cNvPr id="41" name="Rectangle 40">
            <a:extLst>
              <a:ext uri="{FF2B5EF4-FFF2-40B4-BE49-F238E27FC236}">
                <a16:creationId xmlns:a16="http://schemas.microsoft.com/office/drawing/2014/main" id="{CE440226-ADA8-23FB-AB86-B829FF52FF57}"/>
              </a:ext>
            </a:extLst>
          </p:cNvPr>
          <p:cNvSpPr/>
          <p:nvPr/>
        </p:nvSpPr>
        <p:spPr>
          <a:xfrm>
            <a:off x="5306036" y="2969969"/>
            <a:ext cx="221306" cy="222497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283BAC2-019F-4F3D-B40E-A236BB07827A}"/>
              </a:ext>
            </a:extLst>
          </p:cNvPr>
          <p:cNvGrpSpPr/>
          <p:nvPr/>
        </p:nvGrpSpPr>
        <p:grpSpPr>
          <a:xfrm>
            <a:off x="5319267" y="2973300"/>
            <a:ext cx="215104" cy="2221646"/>
            <a:chOff x="0" y="0"/>
            <a:chExt cx="318247" cy="316003"/>
          </a:xfrm>
        </p:grpSpPr>
        <p:sp>
          <p:nvSpPr>
            <p:cNvPr id="43" name="Flowchart: Connector 42">
              <a:extLst>
                <a:ext uri="{FF2B5EF4-FFF2-40B4-BE49-F238E27FC236}">
                  <a16:creationId xmlns:a16="http://schemas.microsoft.com/office/drawing/2014/main" id="{DBC4682C-DD52-D655-59A8-70AED55FE72E}"/>
                </a:ext>
              </a:extLst>
            </p:cNvPr>
            <p:cNvSpPr/>
            <p:nvPr/>
          </p:nvSpPr>
          <p:spPr>
            <a:xfrm>
              <a:off x="138473" y="6500"/>
              <a:ext cx="46945"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44" name="Group 43">
              <a:extLst>
                <a:ext uri="{FF2B5EF4-FFF2-40B4-BE49-F238E27FC236}">
                  <a16:creationId xmlns:a16="http://schemas.microsoft.com/office/drawing/2014/main" id="{5A1BF515-203B-0230-8E0E-71484E526763}"/>
                </a:ext>
              </a:extLst>
            </p:cNvPr>
            <p:cNvGrpSpPr/>
            <p:nvPr/>
          </p:nvGrpSpPr>
          <p:grpSpPr>
            <a:xfrm>
              <a:off x="0" y="0"/>
              <a:ext cx="318247" cy="316003"/>
              <a:chOff x="0" y="0"/>
              <a:chExt cx="318247" cy="316003"/>
            </a:xfrm>
          </p:grpSpPr>
          <p:sp>
            <p:nvSpPr>
              <p:cNvPr id="45" name="Flowchart: Connector 44">
                <a:extLst>
                  <a:ext uri="{FF2B5EF4-FFF2-40B4-BE49-F238E27FC236}">
                    <a16:creationId xmlns:a16="http://schemas.microsoft.com/office/drawing/2014/main" id="{81751C77-76DE-EF1E-98F4-DA56D5EB0AEA}"/>
                  </a:ext>
                </a:extLst>
              </p:cNvPr>
              <p:cNvSpPr/>
              <p:nvPr/>
            </p:nvSpPr>
            <p:spPr>
              <a:xfrm>
                <a:off x="139019" y="7519"/>
                <a:ext cx="45719"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46" name="Group 45">
                <a:extLst>
                  <a:ext uri="{FF2B5EF4-FFF2-40B4-BE49-F238E27FC236}">
                    <a16:creationId xmlns:a16="http://schemas.microsoft.com/office/drawing/2014/main" id="{95A9D454-3C26-7694-9215-A86951078557}"/>
                  </a:ext>
                </a:extLst>
              </p:cNvPr>
              <p:cNvGrpSpPr/>
              <p:nvPr/>
            </p:nvGrpSpPr>
            <p:grpSpPr>
              <a:xfrm>
                <a:off x="0" y="0"/>
                <a:ext cx="318247" cy="316003"/>
                <a:chOff x="0" y="0"/>
                <a:chExt cx="318247" cy="316003"/>
              </a:xfrm>
            </p:grpSpPr>
            <p:sp>
              <p:nvSpPr>
                <p:cNvPr id="47" name="Flowchart: Connector 46">
                  <a:extLst>
                    <a:ext uri="{FF2B5EF4-FFF2-40B4-BE49-F238E27FC236}">
                      <a16:creationId xmlns:a16="http://schemas.microsoft.com/office/drawing/2014/main" id="{98B65816-3314-0191-3117-5C71893A0066}"/>
                    </a:ext>
                  </a:extLst>
                </p:cNvPr>
                <p:cNvSpPr/>
                <p:nvPr/>
              </p:nvSpPr>
              <p:spPr>
                <a:xfrm>
                  <a:off x="0" y="0"/>
                  <a:ext cx="318247"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8" name="Flowchart: Connector 47">
                  <a:extLst>
                    <a:ext uri="{FF2B5EF4-FFF2-40B4-BE49-F238E27FC236}">
                      <a16:creationId xmlns:a16="http://schemas.microsoft.com/office/drawing/2014/main" id="{380C3154-20B7-9715-F7CB-CE825B3FF4E6}"/>
                    </a:ext>
                  </a:extLst>
                </p:cNvPr>
                <p:cNvSpPr/>
                <p:nvPr/>
              </p:nvSpPr>
              <p:spPr>
                <a:xfrm>
                  <a:off x="44824" y="6724"/>
                  <a:ext cx="232102"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9" name="Flowchart: Connector 48">
                  <a:extLst>
                    <a:ext uri="{FF2B5EF4-FFF2-40B4-BE49-F238E27FC236}">
                      <a16:creationId xmlns:a16="http://schemas.microsoft.com/office/drawing/2014/main" id="{3AAA2FC7-0F41-B555-D3C1-A8653C836FEF}"/>
                    </a:ext>
                  </a:extLst>
                </p:cNvPr>
                <p:cNvSpPr/>
                <p:nvPr/>
              </p:nvSpPr>
              <p:spPr>
                <a:xfrm>
                  <a:off x="69757" y="6303"/>
                  <a:ext cx="188119"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0" name="Flowchart: Connector 49">
                  <a:extLst>
                    <a:ext uri="{FF2B5EF4-FFF2-40B4-BE49-F238E27FC236}">
                      <a16:creationId xmlns:a16="http://schemas.microsoft.com/office/drawing/2014/main" id="{05FB9BE5-938F-DF0A-B2F1-D8645C7BBDC6}"/>
                    </a:ext>
                  </a:extLst>
                </p:cNvPr>
                <p:cNvSpPr/>
                <p:nvPr/>
              </p:nvSpPr>
              <p:spPr>
                <a:xfrm>
                  <a:off x="93568" y="8962"/>
                  <a:ext cx="140496"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1" name="Flowchart: Connector 50">
                  <a:extLst>
                    <a:ext uri="{FF2B5EF4-FFF2-40B4-BE49-F238E27FC236}">
                      <a16:creationId xmlns:a16="http://schemas.microsoft.com/office/drawing/2014/main" id="{B8F9756E-C609-D9ED-33B6-9ECF5A0E528B}"/>
                    </a:ext>
                  </a:extLst>
                </p:cNvPr>
                <p:cNvSpPr/>
                <p:nvPr/>
              </p:nvSpPr>
              <p:spPr>
                <a:xfrm>
                  <a:off x="115001" y="3779"/>
                  <a:ext cx="97632"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2" name="Flowchart: Connector 51">
                  <a:extLst>
                    <a:ext uri="{FF2B5EF4-FFF2-40B4-BE49-F238E27FC236}">
                      <a16:creationId xmlns:a16="http://schemas.microsoft.com/office/drawing/2014/main" id="{6134CCC5-8863-5476-9932-A0909CF54621}"/>
                    </a:ext>
                  </a:extLst>
                </p:cNvPr>
                <p:cNvSpPr/>
                <p:nvPr/>
              </p:nvSpPr>
              <p:spPr>
                <a:xfrm>
                  <a:off x="24513" y="4063"/>
                  <a:ext cx="271461"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53" name="Straight Connector 52">
                  <a:extLst>
                    <a:ext uri="{FF2B5EF4-FFF2-40B4-BE49-F238E27FC236}">
                      <a16:creationId xmlns:a16="http://schemas.microsoft.com/office/drawing/2014/main" id="{C0405C35-2779-4A0F-A896-391C1EA36BFF}"/>
                    </a:ext>
                  </a:extLst>
                </p:cNvPr>
                <p:cNvCxnSpPr>
                  <a:stCxn id="52" idx="0"/>
                  <a:endCxn id="45" idx="4"/>
                </p:cNvCxnSpPr>
                <p:nvPr/>
              </p:nvCxnSpPr>
              <p:spPr>
                <a:xfrm>
                  <a:off x="160244" y="4063"/>
                  <a:ext cx="1635" cy="310497"/>
                </a:xfrm>
                <a:prstGeom prst="line">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cxnSp>
          </p:grpSp>
        </p:grpSp>
      </p:grpSp>
      <p:grpSp>
        <p:nvGrpSpPr>
          <p:cNvPr id="54" name="Group 53">
            <a:extLst>
              <a:ext uri="{FF2B5EF4-FFF2-40B4-BE49-F238E27FC236}">
                <a16:creationId xmlns:a16="http://schemas.microsoft.com/office/drawing/2014/main" id="{EB6F73A3-B170-459B-A914-5CC973BFE60F}"/>
              </a:ext>
            </a:extLst>
          </p:cNvPr>
          <p:cNvGrpSpPr/>
          <p:nvPr/>
        </p:nvGrpSpPr>
        <p:grpSpPr>
          <a:xfrm>
            <a:off x="5322049" y="3408685"/>
            <a:ext cx="188334" cy="1369295"/>
            <a:chOff x="0" y="0"/>
            <a:chExt cx="318247" cy="316003"/>
          </a:xfrm>
        </p:grpSpPr>
        <p:sp>
          <p:nvSpPr>
            <p:cNvPr id="55" name="Flowchart: Connector 54">
              <a:extLst>
                <a:ext uri="{FF2B5EF4-FFF2-40B4-BE49-F238E27FC236}">
                  <a16:creationId xmlns:a16="http://schemas.microsoft.com/office/drawing/2014/main" id="{93F67D69-9F26-AB4F-37D6-5D5556523574}"/>
                </a:ext>
              </a:extLst>
            </p:cNvPr>
            <p:cNvSpPr/>
            <p:nvPr/>
          </p:nvSpPr>
          <p:spPr>
            <a:xfrm>
              <a:off x="138473" y="6500"/>
              <a:ext cx="46945"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6" name="Group 55">
              <a:extLst>
                <a:ext uri="{FF2B5EF4-FFF2-40B4-BE49-F238E27FC236}">
                  <a16:creationId xmlns:a16="http://schemas.microsoft.com/office/drawing/2014/main" id="{92E50D2D-954F-5D74-55D4-2821F75747F7}"/>
                </a:ext>
              </a:extLst>
            </p:cNvPr>
            <p:cNvGrpSpPr/>
            <p:nvPr/>
          </p:nvGrpSpPr>
          <p:grpSpPr>
            <a:xfrm>
              <a:off x="0" y="0"/>
              <a:ext cx="318247" cy="316003"/>
              <a:chOff x="0" y="0"/>
              <a:chExt cx="318247" cy="316003"/>
            </a:xfrm>
          </p:grpSpPr>
          <p:sp>
            <p:nvSpPr>
              <p:cNvPr id="57" name="Flowchart: Connector 56">
                <a:extLst>
                  <a:ext uri="{FF2B5EF4-FFF2-40B4-BE49-F238E27FC236}">
                    <a16:creationId xmlns:a16="http://schemas.microsoft.com/office/drawing/2014/main" id="{5467B197-CDCC-DCE3-CA96-6DA0FB94ADEA}"/>
                  </a:ext>
                </a:extLst>
              </p:cNvPr>
              <p:cNvSpPr/>
              <p:nvPr/>
            </p:nvSpPr>
            <p:spPr>
              <a:xfrm>
                <a:off x="139019" y="7519"/>
                <a:ext cx="45719"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AE1F5CFB-FCBA-853C-28C5-BAD71FE69097}"/>
                  </a:ext>
                </a:extLst>
              </p:cNvPr>
              <p:cNvGrpSpPr/>
              <p:nvPr/>
            </p:nvGrpSpPr>
            <p:grpSpPr>
              <a:xfrm>
                <a:off x="0" y="0"/>
                <a:ext cx="318247" cy="316003"/>
                <a:chOff x="0" y="0"/>
                <a:chExt cx="318247" cy="316003"/>
              </a:xfrm>
            </p:grpSpPr>
            <p:sp>
              <p:nvSpPr>
                <p:cNvPr id="59" name="Flowchart: Connector 58">
                  <a:extLst>
                    <a:ext uri="{FF2B5EF4-FFF2-40B4-BE49-F238E27FC236}">
                      <a16:creationId xmlns:a16="http://schemas.microsoft.com/office/drawing/2014/main" id="{4764248D-F847-1EB0-EAF4-4E55B9A2A1CA}"/>
                    </a:ext>
                  </a:extLst>
                </p:cNvPr>
                <p:cNvSpPr/>
                <p:nvPr/>
              </p:nvSpPr>
              <p:spPr>
                <a:xfrm>
                  <a:off x="0" y="0"/>
                  <a:ext cx="318247"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0" name="Flowchart: Connector 59">
                  <a:extLst>
                    <a:ext uri="{FF2B5EF4-FFF2-40B4-BE49-F238E27FC236}">
                      <a16:creationId xmlns:a16="http://schemas.microsoft.com/office/drawing/2014/main" id="{E6BDCE05-3FDC-21D7-AA83-1258B730939A}"/>
                    </a:ext>
                  </a:extLst>
                </p:cNvPr>
                <p:cNvSpPr/>
                <p:nvPr/>
              </p:nvSpPr>
              <p:spPr>
                <a:xfrm>
                  <a:off x="44824" y="6724"/>
                  <a:ext cx="232102"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1" name="Flowchart: Connector 60">
                  <a:extLst>
                    <a:ext uri="{FF2B5EF4-FFF2-40B4-BE49-F238E27FC236}">
                      <a16:creationId xmlns:a16="http://schemas.microsoft.com/office/drawing/2014/main" id="{7C0BF793-B8B7-3366-F941-A270DA37A93F}"/>
                    </a:ext>
                  </a:extLst>
                </p:cNvPr>
                <p:cNvSpPr/>
                <p:nvPr/>
              </p:nvSpPr>
              <p:spPr>
                <a:xfrm>
                  <a:off x="69757" y="6303"/>
                  <a:ext cx="188119"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2" name="Flowchart: Connector 61">
                  <a:extLst>
                    <a:ext uri="{FF2B5EF4-FFF2-40B4-BE49-F238E27FC236}">
                      <a16:creationId xmlns:a16="http://schemas.microsoft.com/office/drawing/2014/main" id="{9339D119-6F5B-06FB-C45D-285122981FB8}"/>
                    </a:ext>
                  </a:extLst>
                </p:cNvPr>
                <p:cNvSpPr/>
                <p:nvPr/>
              </p:nvSpPr>
              <p:spPr>
                <a:xfrm>
                  <a:off x="93568" y="8962"/>
                  <a:ext cx="140496"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3" name="Flowchart: Connector 62">
                  <a:extLst>
                    <a:ext uri="{FF2B5EF4-FFF2-40B4-BE49-F238E27FC236}">
                      <a16:creationId xmlns:a16="http://schemas.microsoft.com/office/drawing/2014/main" id="{98BD5A7C-F571-E9C8-2F22-74843BB73667}"/>
                    </a:ext>
                  </a:extLst>
                </p:cNvPr>
                <p:cNvSpPr/>
                <p:nvPr/>
              </p:nvSpPr>
              <p:spPr>
                <a:xfrm>
                  <a:off x="115001" y="3779"/>
                  <a:ext cx="97632"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4" name="Flowchart: Connector 63">
                  <a:extLst>
                    <a:ext uri="{FF2B5EF4-FFF2-40B4-BE49-F238E27FC236}">
                      <a16:creationId xmlns:a16="http://schemas.microsoft.com/office/drawing/2014/main" id="{027F66BE-2122-E6F7-6F53-A3C1D86D37D7}"/>
                    </a:ext>
                  </a:extLst>
                </p:cNvPr>
                <p:cNvSpPr/>
                <p:nvPr/>
              </p:nvSpPr>
              <p:spPr>
                <a:xfrm>
                  <a:off x="24513" y="4063"/>
                  <a:ext cx="271461"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65" name="Straight Connector 64">
                  <a:extLst>
                    <a:ext uri="{FF2B5EF4-FFF2-40B4-BE49-F238E27FC236}">
                      <a16:creationId xmlns:a16="http://schemas.microsoft.com/office/drawing/2014/main" id="{5B8B3A56-02C7-91EC-0370-ABCD4F44A32C}"/>
                    </a:ext>
                  </a:extLst>
                </p:cNvPr>
                <p:cNvCxnSpPr>
                  <a:stCxn id="64" idx="0"/>
                  <a:endCxn id="57" idx="4"/>
                </p:cNvCxnSpPr>
                <p:nvPr/>
              </p:nvCxnSpPr>
              <p:spPr>
                <a:xfrm>
                  <a:off x="160244" y="4063"/>
                  <a:ext cx="1635" cy="310497"/>
                </a:xfrm>
                <a:prstGeom prst="line">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cxnSp>
          </p:grpSp>
        </p:grpSp>
      </p:grpSp>
      <p:grpSp>
        <p:nvGrpSpPr>
          <p:cNvPr id="66" name="Group 65">
            <a:extLst>
              <a:ext uri="{FF2B5EF4-FFF2-40B4-BE49-F238E27FC236}">
                <a16:creationId xmlns:a16="http://schemas.microsoft.com/office/drawing/2014/main" id="{81FC63CA-C160-4353-A45A-D1C2ADD21539}"/>
              </a:ext>
            </a:extLst>
          </p:cNvPr>
          <p:cNvGrpSpPr/>
          <p:nvPr/>
        </p:nvGrpSpPr>
        <p:grpSpPr>
          <a:xfrm>
            <a:off x="5304659" y="3753134"/>
            <a:ext cx="208150" cy="625052"/>
            <a:chOff x="0" y="0"/>
            <a:chExt cx="318247" cy="316003"/>
          </a:xfrm>
        </p:grpSpPr>
        <p:sp>
          <p:nvSpPr>
            <p:cNvPr id="67" name="Flowchart: Connector 66">
              <a:extLst>
                <a:ext uri="{FF2B5EF4-FFF2-40B4-BE49-F238E27FC236}">
                  <a16:creationId xmlns:a16="http://schemas.microsoft.com/office/drawing/2014/main" id="{FF55695E-84B7-BFCE-1F53-8000DA4A4362}"/>
                </a:ext>
              </a:extLst>
            </p:cNvPr>
            <p:cNvSpPr/>
            <p:nvPr/>
          </p:nvSpPr>
          <p:spPr>
            <a:xfrm>
              <a:off x="138473" y="6500"/>
              <a:ext cx="46945"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68" name="Group 67">
              <a:extLst>
                <a:ext uri="{FF2B5EF4-FFF2-40B4-BE49-F238E27FC236}">
                  <a16:creationId xmlns:a16="http://schemas.microsoft.com/office/drawing/2014/main" id="{DE9E4B97-8195-6C27-9D25-5DADC01BA28B}"/>
                </a:ext>
              </a:extLst>
            </p:cNvPr>
            <p:cNvGrpSpPr/>
            <p:nvPr/>
          </p:nvGrpSpPr>
          <p:grpSpPr>
            <a:xfrm>
              <a:off x="0" y="0"/>
              <a:ext cx="318247" cy="316003"/>
              <a:chOff x="0" y="0"/>
              <a:chExt cx="318247" cy="316003"/>
            </a:xfrm>
          </p:grpSpPr>
          <p:sp>
            <p:nvSpPr>
              <p:cNvPr id="69" name="Flowchart: Connector 68">
                <a:extLst>
                  <a:ext uri="{FF2B5EF4-FFF2-40B4-BE49-F238E27FC236}">
                    <a16:creationId xmlns:a16="http://schemas.microsoft.com/office/drawing/2014/main" id="{920A60AB-470E-FC79-7123-45EDA31277FF}"/>
                  </a:ext>
                </a:extLst>
              </p:cNvPr>
              <p:cNvSpPr/>
              <p:nvPr/>
            </p:nvSpPr>
            <p:spPr>
              <a:xfrm>
                <a:off x="139019" y="7519"/>
                <a:ext cx="45719"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70" name="Group 69">
                <a:extLst>
                  <a:ext uri="{FF2B5EF4-FFF2-40B4-BE49-F238E27FC236}">
                    <a16:creationId xmlns:a16="http://schemas.microsoft.com/office/drawing/2014/main" id="{76302B03-6E64-174E-0BF5-A4A17250963D}"/>
                  </a:ext>
                </a:extLst>
              </p:cNvPr>
              <p:cNvGrpSpPr/>
              <p:nvPr/>
            </p:nvGrpSpPr>
            <p:grpSpPr>
              <a:xfrm>
                <a:off x="0" y="0"/>
                <a:ext cx="318247" cy="316003"/>
                <a:chOff x="0" y="0"/>
                <a:chExt cx="318247" cy="316003"/>
              </a:xfrm>
            </p:grpSpPr>
            <p:sp>
              <p:nvSpPr>
                <p:cNvPr id="71" name="Flowchart: Connector 70">
                  <a:extLst>
                    <a:ext uri="{FF2B5EF4-FFF2-40B4-BE49-F238E27FC236}">
                      <a16:creationId xmlns:a16="http://schemas.microsoft.com/office/drawing/2014/main" id="{9B89577E-ECED-63FD-FEEB-9963DE0AEF1F}"/>
                    </a:ext>
                  </a:extLst>
                </p:cNvPr>
                <p:cNvSpPr/>
                <p:nvPr/>
              </p:nvSpPr>
              <p:spPr>
                <a:xfrm>
                  <a:off x="0" y="0"/>
                  <a:ext cx="318247"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2" name="Flowchart: Connector 71">
                  <a:extLst>
                    <a:ext uri="{FF2B5EF4-FFF2-40B4-BE49-F238E27FC236}">
                      <a16:creationId xmlns:a16="http://schemas.microsoft.com/office/drawing/2014/main" id="{D23DD05D-46D4-61D6-77E4-9472A857B1B8}"/>
                    </a:ext>
                  </a:extLst>
                </p:cNvPr>
                <p:cNvSpPr/>
                <p:nvPr/>
              </p:nvSpPr>
              <p:spPr>
                <a:xfrm>
                  <a:off x="44824" y="6724"/>
                  <a:ext cx="232102"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3" name="Flowchart: Connector 72">
                  <a:extLst>
                    <a:ext uri="{FF2B5EF4-FFF2-40B4-BE49-F238E27FC236}">
                      <a16:creationId xmlns:a16="http://schemas.microsoft.com/office/drawing/2014/main" id="{E4A52C26-96B6-2502-644B-CCC6DC9BC18A}"/>
                    </a:ext>
                  </a:extLst>
                </p:cNvPr>
                <p:cNvSpPr/>
                <p:nvPr/>
              </p:nvSpPr>
              <p:spPr>
                <a:xfrm>
                  <a:off x="69757" y="6303"/>
                  <a:ext cx="188119"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4" name="Flowchart: Connector 73">
                  <a:extLst>
                    <a:ext uri="{FF2B5EF4-FFF2-40B4-BE49-F238E27FC236}">
                      <a16:creationId xmlns:a16="http://schemas.microsoft.com/office/drawing/2014/main" id="{0320AEF3-04BF-F773-7063-DEAB4725A020}"/>
                    </a:ext>
                  </a:extLst>
                </p:cNvPr>
                <p:cNvSpPr/>
                <p:nvPr/>
              </p:nvSpPr>
              <p:spPr>
                <a:xfrm>
                  <a:off x="93568" y="8962"/>
                  <a:ext cx="140496"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5" name="Flowchart: Connector 74">
                  <a:extLst>
                    <a:ext uri="{FF2B5EF4-FFF2-40B4-BE49-F238E27FC236}">
                      <a16:creationId xmlns:a16="http://schemas.microsoft.com/office/drawing/2014/main" id="{F7857A26-2118-5379-ABFC-5A9E7F5E2143}"/>
                    </a:ext>
                  </a:extLst>
                </p:cNvPr>
                <p:cNvSpPr/>
                <p:nvPr/>
              </p:nvSpPr>
              <p:spPr>
                <a:xfrm>
                  <a:off x="115001" y="3779"/>
                  <a:ext cx="97632"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6" name="Flowchart: Connector 75">
                  <a:extLst>
                    <a:ext uri="{FF2B5EF4-FFF2-40B4-BE49-F238E27FC236}">
                      <a16:creationId xmlns:a16="http://schemas.microsoft.com/office/drawing/2014/main" id="{271EE3E1-53B6-868D-DDE8-C4DD249144E3}"/>
                    </a:ext>
                  </a:extLst>
                </p:cNvPr>
                <p:cNvSpPr/>
                <p:nvPr/>
              </p:nvSpPr>
              <p:spPr>
                <a:xfrm>
                  <a:off x="24513" y="4063"/>
                  <a:ext cx="271461"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77" name="Straight Connector 76">
                  <a:extLst>
                    <a:ext uri="{FF2B5EF4-FFF2-40B4-BE49-F238E27FC236}">
                      <a16:creationId xmlns:a16="http://schemas.microsoft.com/office/drawing/2014/main" id="{D98091BD-17E4-E2C1-C738-FFCD44A756D8}"/>
                    </a:ext>
                  </a:extLst>
                </p:cNvPr>
                <p:cNvCxnSpPr>
                  <a:stCxn id="76" idx="0"/>
                  <a:endCxn id="69" idx="4"/>
                </p:cNvCxnSpPr>
                <p:nvPr/>
              </p:nvCxnSpPr>
              <p:spPr>
                <a:xfrm>
                  <a:off x="160244" y="4063"/>
                  <a:ext cx="1635" cy="310497"/>
                </a:xfrm>
                <a:prstGeom prst="lin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cxnSp>
          </p:grpSp>
        </p:grpSp>
      </p:grpSp>
      <p:grpSp>
        <p:nvGrpSpPr>
          <p:cNvPr id="78" name="Group 77">
            <a:extLst>
              <a:ext uri="{FF2B5EF4-FFF2-40B4-BE49-F238E27FC236}">
                <a16:creationId xmlns:a16="http://schemas.microsoft.com/office/drawing/2014/main" id="{099B8EA9-3FCB-4DA4-9727-05BB037FC295}"/>
              </a:ext>
            </a:extLst>
          </p:cNvPr>
          <p:cNvGrpSpPr/>
          <p:nvPr/>
        </p:nvGrpSpPr>
        <p:grpSpPr>
          <a:xfrm>
            <a:off x="5292468" y="3957422"/>
            <a:ext cx="248819" cy="258961"/>
            <a:chOff x="0" y="0"/>
            <a:chExt cx="318247" cy="316003"/>
          </a:xfrm>
        </p:grpSpPr>
        <p:sp>
          <p:nvSpPr>
            <p:cNvPr id="79" name="Flowchart: Connector 78">
              <a:extLst>
                <a:ext uri="{FF2B5EF4-FFF2-40B4-BE49-F238E27FC236}">
                  <a16:creationId xmlns:a16="http://schemas.microsoft.com/office/drawing/2014/main" id="{33CB2391-5B44-3B3E-AEB5-DADA3DF8D550}"/>
                </a:ext>
              </a:extLst>
            </p:cNvPr>
            <p:cNvSpPr/>
            <p:nvPr/>
          </p:nvSpPr>
          <p:spPr>
            <a:xfrm>
              <a:off x="138473" y="6500"/>
              <a:ext cx="46945"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80" name="Group 79">
              <a:extLst>
                <a:ext uri="{FF2B5EF4-FFF2-40B4-BE49-F238E27FC236}">
                  <a16:creationId xmlns:a16="http://schemas.microsoft.com/office/drawing/2014/main" id="{22E1C794-E264-2A0E-9305-FCEF847EF7AE}"/>
                </a:ext>
              </a:extLst>
            </p:cNvPr>
            <p:cNvGrpSpPr/>
            <p:nvPr/>
          </p:nvGrpSpPr>
          <p:grpSpPr>
            <a:xfrm>
              <a:off x="0" y="0"/>
              <a:ext cx="318247" cy="316003"/>
              <a:chOff x="0" y="0"/>
              <a:chExt cx="318247" cy="316003"/>
            </a:xfrm>
          </p:grpSpPr>
          <p:sp>
            <p:nvSpPr>
              <p:cNvPr id="81" name="Flowchart: Connector 80">
                <a:extLst>
                  <a:ext uri="{FF2B5EF4-FFF2-40B4-BE49-F238E27FC236}">
                    <a16:creationId xmlns:a16="http://schemas.microsoft.com/office/drawing/2014/main" id="{F2178CC7-FC3A-EE31-7333-0C63A8424EA5}"/>
                  </a:ext>
                </a:extLst>
              </p:cNvPr>
              <p:cNvSpPr/>
              <p:nvPr/>
            </p:nvSpPr>
            <p:spPr>
              <a:xfrm>
                <a:off x="139019" y="7519"/>
                <a:ext cx="45719"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82" name="Group 81">
                <a:extLst>
                  <a:ext uri="{FF2B5EF4-FFF2-40B4-BE49-F238E27FC236}">
                    <a16:creationId xmlns:a16="http://schemas.microsoft.com/office/drawing/2014/main" id="{793825FF-4B5D-3DA5-621D-5F34DEB15613}"/>
                  </a:ext>
                </a:extLst>
              </p:cNvPr>
              <p:cNvGrpSpPr/>
              <p:nvPr/>
            </p:nvGrpSpPr>
            <p:grpSpPr>
              <a:xfrm>
                <a:off x="0" y="0"/>
                <a:ext cx="318247" cy="316003"/>
                <a:chOff x="0" y="0"/>
                <a:chExt cx="318247" cy="316003"/>
              </a:xfrm>
            </p:grpSpPr>
            <p:sp>
              <p:nvSpPr>
                <p:cNvPr id="83" name="Flowchart: Connector 82">
                  <a:extLst>
                    <a:ext uri="{FF2B5EF4-FFF2-40B4-BE49-F238E27FC236}">
                      <a16:creationId xmlns:a16="http://schemas.microsoft.com/office/drawing/2014/main" id="{4A051CC5-4C7D-9758-9DAA-411986163899}"/>
                    </a:ext>
                  </a:extLst>
                </p:cNvPr>
                <p:cNvSpPr/>
                <p:nvPr/>
              </p:nvSpPr>
              <p:spPr>
                <a:xfrm>
                  <a:off x="0" y="0"/>
                  <a:ext cx="318247"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4" name="Flowchart: Connector 83">
                  <a:extLst>
                    <a:ext uri="{FF2B5EF4-FFF2-40B4-BE49-F238E27FC236}">
                      <a16:creationId xmlns:a16="http://schemas.microsoft.com/office/drawing/2014/main" id="{47C996E5-69C4-1266-8670-C3B99E0418F5}"/>
                    </a:ext>
                  </a:extLst>
                </p:cNvPr>
                <p:cNvSpPr/>
                <p:nvPr/>
              </p:nvSpPr>
              <p:spPr>
                <a:xfrm>
                  <a:off x="44824" y="6724"/>
                  <a:ext cx="232102"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5" name="Flowchart: Connector 84">
                  <a:extLst>
                    <a:ext uri="{FF2B5EF4-FFF2-40B4-BE49-F238E27FC236}">
                      <a16:creationId xmlns:a16="http://schemas.microsoft.com/office/drawing/2014/main" id="{BEE3E644-CBB6-D53B-E9EB-5D31FD8A68B8}"/>
                    </a:ext>
                  </a:extLst>
                </p:cNvPr>
                <p:cNvSpPr/>
                <p:nvPr/>
              </p:nvSpPr>
              <p:spPr>
                <a:xfrm>
                  <a:off x="69757" y="6303"/>
                  <a:ext cx="188119"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6" name="Flowchart: Connector 85">
                  <a:extLst>
                    <a:ext uri="{FF2B5EF4-FFF2-40B4-BE49-F238E27FC236}">
                      <a16:creationId xmlns:a16="http://schemas.microsoft.com/office/drawing/2014/main" id="{6B921D04-0A1C-BF2E-D75B-AA77A235009E}"/>
                    </a:ext>
                  </a:extLst>
                </p:cNvPr>
                <p:cNvSpPr/>
                <p:nvPr/>
              </p:nvSpPr>
              <p:spPr>
                <a:xfrm>
                  <a:off x="93568" y="8962"/>
                  <a:ext cx="140496"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7" name="Flowchart: Connector 86">
                  <a:extLst>
                    <a:ext uri="{FF2B5EF4-FFF2-40B4-BE49-F238E27FC236}">
                      <a16:creationId xmlns:a16="http://schemas.microsoft.com/office/drawing/2014/main" id="{BD6734A6-9E33-9521-5EB6-CCBD90B0C87B}"/>
                    </a:ext>
                  </a:extLst>
                </p:cNvPr>
                <p:cNvSpPr/>
                <p:nvPr/>
              </p:nvSpPr>
              <p:spPr>
                <a:xfrm>
                  <a:off x="115001" y="3779"/>
                  <a:ext cx="97632"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8" name="Flowchart: Connector 87">
                  <a:extLst>
                    <a:ext uri="{FF2B5EF4-FFF2-40B4-BE49-F238E27FC236}">
                      <a16:creationId xmlns:a16="http://schemas.microsoft.com/office/drawing/2014/main" id="{F71B0886-3491-6F27-ED4D-1C78195848C1}"/>
                    </a:ext>
                  </a:extLst>
                </p:cNvPr>
                <p:cNvSpPr/>
                <p:nvPr/>
              </p:nvSpPr>
              <p:spPr>
                <a:xfrm>
                  <a:off x="24513" y="4063"/>
                  <a:ext cx="271461"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89" name="Straight Connector 88">
                  <a:extLst>
                    <a:ext uri="{FF2B5EF4-FFF2-40B4-BE49-F238E27FC236}">
                      <a16:creationId xmlns:a16="http://schemas.microsoft.com/office/drawing/2014/main" id="{CA04C558-7F26-66C2-70BE-D42714499F03}"/>
                    </a:ext>
                  </a:extLst>
                </p:cNvPr>
                <p:cNvCxnSpPr>
                  <a:stCxn id="88" idx="0"/>
                  <a:endCxn id="81" idx="4"/>
                </p:cNvCxnSpPr>
                <p:nvPr/>
              </p:nvCxnSpPr>
              <p:spPr>
                <a:xfrm>
                  <a:off x="160244" y="4063"/>
                  <a:ext cx="1635" cy="310497"/>
                </a:xfrm>
                <a:prstGeom prst="lin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cxnSp>
          </p:grpSp>
        </p:grpSp>
      </p:grpSp>
    </p:spTree>
    <p:extLst>
      <p:ext uri="{BB962C8B-B14F-4D97-AF65-F5344CB8AC3E}">
        <p14:creationId xmlns:p14="http://schemas.microsoft.com/office/powerpoint/2010/main" val="105606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0D090-DC49-8D9C-44D9-DDC00A055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2FCED-7E22-8839-A3B0-534DA016FFA5}"/>
              </a:ext>
            </a:extLst>
          </p:cNvPr>
          <p:cNvSpPr>
            <a:spLocks noGrp="1"/>
          </p:cNvSpPr>
          <p:nvPr>
            <p:ph type="title"/>
          </p:nvPr>
        </p:nvSpPr>
        <p:spPr/>
        <p:txBody>
          <a:bodyPr>
            <a:normAutofit/>
          </a:bodyPr>
          <a:lstStyle/>
          <a:p>
            <a:r>
              <a:rPr lang="en-US" sz="4000" dirty="0"/>
              <a:t>How do you see all sides of the football at once?</a:t>
            </a:r>
          </a:p>
        </p:txBody>
      </p:sp>
      <p:sp>
        <p:nvSpPr>
          <p:cNvPr id="3" name="Content Placeholder 2">
            <a:extLst>
              <a:ext uri="{FF2B5EF4-FFF2-40B4-BE49-F238E27FC236}">
                <a16:creationId xmlns:a16="http://schemas.microsoft.com/office/drawing/2014/main" id="{1F0F06ED-5CC2-1CAC-2411-2FDF83C320E1}"/>
              </a:ext>
            </a:extLst>
          </p:cNvPr>
          <p:cNvSpPr>
            <a:spLocks noGrp="1"/>
          </p:cNvSpPr>
          <p:nvPr>
            <p:ph idx="1"/>
          </p:nvPr>
        </p:nvSpPr>
        <p:spPr>
          <a:xfrm>
            <a:off x="838200" y="1825625"/>
            <a:ext cx="3588026" cy="4351338"/>
          </a:xfrm>
        </p:spPr>
        <p:txBody>
          <a:bodyPr>
            <a:normAutofit fontScale="92500" lnSpcReduction="10000"/>
          </a:bodyPr>
          <a:lstStyle/>
          <a:p>
            <a:r>
              <a:rPr lang="en-US" dirty="0"/>
              <a:t>OUTSIDE </a:t>
            </a:r>
          </a:p>
          <a:p>
            <a:r>
              <a:rPr lang="en-US" dirty="0"/>
              <a:t>You can only see a portion of the Sphere, and do not understand wholistic cause and effect</a:t>
            </a:r>
          </a:p>
          <a:p>
            <a:r>
              <a:rPr lang="en-US" dirty="0"/>
              <a:t>To control it, you have to break it up into segments and knit them together</a:t>
            </a:r>
          </a:p>
          <a:p>
            <a:r>
              <a:rPr lang="en-US" dirty="0"/>
              <a:t>Just like Business Capabilities</a:t>
            </a:r>
          </a:p>
        </p:txBody>
      </p:sp>
      <p:pic>
        <p:nvPicPr>
          <p:cNvPr id="5" name="Picture 4">
            <a:extLst>
              <a:ext uri="{FF2B5EF4-FFF2-40B4-BE49-F238E27FC236}">
                <a16:creationId xmlns:a16="http://schemas.microsoft.com/office/drawing/2014/main" id="{41BCCA7A-1ED1-759B-8A65-D6B312422268}"/>
              </a:ext>
            </a:extLst>
          </p:cNvPr>
          <p:cNvPicPr>
            <a:picLocks noChangeAspect="1"/>
          </p:cNvPicPr>
          <p:nvPr/>
        </p:nvPicPr>
        <p:blipFill>
          <a:blip r:embed="rId2"/>
          <a:stretch>
            <a:fillRect/>
          </a:stretch>
        </p:blipFill>
        <p:spPr>
          <a:xfrm>
            <a:off x="4893158" y="1822450"/>
            <a:ext cx="1743075" cy="1743075"/>
          </a:xfrm>
          <a:prstGeom prst="rect">
            <a:avLst/>
          </a:prstGeom>
        </p:spPr>
      </p:pic>
      <p:sp>
        <p:nvSpPr>
          <p:cNvPr id="6" name="Content Placeholder 2">
            <a:extLst>
              <a:ext uri="{FF2B5EF4-FFF2-40B4-BE49-F238E27FC236}">
                <a16:creationId xmlns:a16="http://schemas.microsoft.com/office/drawing/2014/main" id="{476C4EF5-CF80-8F23-E5FB-7D9E56B9E05F}"/>
              </a:ext>
            </a:extLst>
          </p:cNvPr>
          <p:cNvSpPr txBox="1">
            <a:spLocks/>
          </p:cNvSpPr>
          <p:nvPr/>
        </p:nvSpPr>
        <p:spPr>
          <a:xfrm>
            <a:off x="6877877" y="1822450"/>
            <a:ext cx="4793663"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INSIDE </a:t>
            </a:r>
          </a:p>
          <a:p>
            <a:r>
              <a:rPr lang="en-US" dirty="0"/>
              <a:t>You can not see colour, nor what outside stakeholders see</a:t>
            </a:r>
          </a:p>
          <a:p>
            <a:r>
              <a:rPr lang="en-US" dirty="0"/>
              <a:t>You can see how each part of the football affects all the other parts</a:t>
            </a:r>
          </a:p>
          <a:p>
            <a:r>
              <a:rPr lang="en-US" dirty="0"/>
              <a:t>And what the effect is on each of the different areas</a:t>
            </a:r>
          </a:p>
          <a:p>
            <a:r>
              <a:rPr lang="en-US" dirty="0"/>
              <a:t>Everyone’s view is catered for: but they need to sit together to understand the whole. </a:t>
            </a:r>
          </a:p>
          <a:p>
            <a:r>
              <a:rPr lang="en-US" dirty="0"/>
              <a:t>For that they need something that has all views simultaneously</a:t>
            </a:r>
          </a:p>
          <a:p>
            <a:r>
              <a:rPr lang="en-US" dirty="0"/>
              <a:t>Enter the MDDMF.</a:t>
            </a:r>
          </a:p>
        </p:txBody>
      </p:sp>
    </p:spTree>
    <p:extLst>
      <p:ext uri="{BB962C8B-B14F-4D97-AF65-F5344CB8AC3E}">
        <p14:creationId xmlns:p14="http://schemas.microsoft.com/office/powerpoint/2010/main" val="9545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525FF-B258-D58E-ED29-E4EC51CCF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5CB77-6303-8BA5-790B-A3FF96085DED}"/>
              </a:ext>
            </a:extLst>
          </p:cNvPr>
          <p:cNvSpPr>
            <a:spLocks noGrp="1"/>
          </p:cNvSpPr>
          <p:nvPr>
            <p:ph type="title"/>
          </p:nvPr>
        </p:nvSpPr>
        <p:spPr/>
        <p:txBody>
          <a:bodyPr/>
          <a:lstStyle/>
          <a:p>
            <a:r>
              <a:rPr lang="en-ZA" dirty="0"/>
              <a:t>Enterprise Data Management MDDMF V7.0</a:t>
            </a:r>
            <a:br>
              <a:rPr lang="en-ZA" dirty="0"/>
            </a:br>
            <a:endParaRPr lang="en-ZA" dirty="0"/>
          </a:p>
        </p:txBody>
      </p:sp>
      <p:sp>
        <p:nvSpPr>
          <p:cNvPr id="6" name="Rectangle 5">
            <a:extLst>
              <a:ext uri="{FF2B5EF4-FFF2-40B4-BE49-F238E27FC236}">
                <a16:creationId xmlns:a16="http://schemas.microsoft.com/office/drawing/2014/main" id="{EA0D2BCB-4BFE-3CE8-8BD3-33949A56E314}"/>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8A88C863-FAC0-2044-6A67-B5905D053ABB}"/>
              </a:ext>
            </a:extLst>
          </p:cNvPr>
          <p:cNvPicPr>
            <a:picLocks noChangeAspect="1"/>
          </p:cNvPicPr>
          <p:nvPr/>
        </p:nvPicPr>
        <p:blipFill>
          <a:blip r:embed="rId3"/>
          <a:stretch>
            <a:fillRect/>
          </a:stretch>
        </p:blipFill>
        <p:spPr>
          <a:xfrm>
            <a:off x="2662651" y="1206500"/>
            <a:ext cx="5448226" cy="5496547"/>
          </a:xfrm>
          <a:prstGeom prst="rect">
            <a:avLst/>
          </a:prstGeom>
        </p:spPr>
      </p:pic>
      <p:sp>
        <p:nvSpPr>
          <p:cNvPr id="3" name="TextBox 2">
            <a:extLst>
              <a:ext uri="{FF2B5EF4-FFF2-40B4-BE49-F238E27FC236}">
                <a16:creationId xmlns:a16="http://schemas.microsoft.com/office/drawing/2014/main" id="{01DE93AE-366A-FA7D-BDB3-82D0E83340DB}"/>
              </a:ext>
            </a:extLst>
          </p:cNvPr>
          <p:cNvSpPr txBox="1"/>
          <p:nvPr/>
        </p:nvSpPr>
        <p:spPr>
          <a:xfrm>
            <a:off x="1987826" y="2896787"/>
            <a:ext cx="985733" cy="3831818"/>
          </a:xfrm>
          <a:prstGeom prst="rect">
            <a:avLst/>
          </a:prstGeom>
          <a:noFill/>
        </p:spPr>
        <p:txBody>
          <a:bodyPr wrap="square" rtlCol="0">
            <a:spAutoFit/>
          </a:bodyPr>
          <a:lstStyle/>
          <a:p>
            <a:pPr marL="285750" indent="-285750">
              <a:buFont typeface="Wingdings" panose="05000000000000000000" pitchFamily="2" charset="2"/>
              <a:buChar char="ü"/>
            </a:pPr>
            <a:r>
              <a:rPr lang="en-US" sz="1350" dirty="0"/>
              <a:t> 11</a:t>
            </a:r>
          </a:p>
          <a:p>
            <a:pPr marL="285750" indent="-285750">
              <a:buFont typeface="Wingdings" panose="05000000000000000000" pitchFamily="2" charset="2"/>
              <a:buChar char="ü"/>
            </a:pPr>
            <a:r>
              <a:rPr lang="en-US" sz="1350" dirty="0"/>
              <a:t> 10</a:t>
            </a:r>
          </a:p>
          <a:p>
            <a:pPr marL="285750" indent="-285750">
              <a:buFont typeface="Wingdings" panose="05000000000000000000" pitchFamily="2" charset="2"/>
              <a:buChar char="ü"/>
            </a:pPr>
            <a:r>
              <a:rPr lang="en-US" sz="1350" dirty="0"/>
              <a:t> 09</a:t>
            </a:r>
          </a:p>
          <a:p>
            <a:pPr marL="285750" indent="-285750">
              <a:buFont typeface="Wingdings" panose="05000000000000000000" pitchFamily="2" charset="2"/>
              <a:buChar char="ü"/>
            </a:pPr>
            <a:r>
              <a:rPr lang="en-US" sz="1350" dirty="0"/>
              <a:t> 08</a:t>
            </a:r>
          </a:p>
          <a:p>
            <a:pPr marL="285750" indent="-285750">
              <a:buFont typeface="Wingdings" panose="05000000000000000000" pitchFamily="2" charset="2"/>
              <a:buChar char="ü"/>
            </a:pPr>
            <a:r>
              <a:rPr lang="en-US" sz="1350" dirty="0"/>
              <a:t> 07</a:t>
            </a:r>
          </a:p>
          <a:p>
            <a:pPr marL="285750" indent="-285750">
              <a:buFont typeface="Wingdings" panose="05000000000000000000" pitchFamily="2" charset="2"/>
              <a:buChar char="ü"/>
            </a:pPr>
            <a:r>
              <a:rPr lang="en-US" sz="1350" dirty="0"/>
              <a:t> 06</a:t>
            </a:r>
          </a:p>
          <a:p>
            <a:pPr marL="285750" indent="-285750">
              <a:buFont typeface="Wingdings" panose="05000000000000000000" pitchFamily="2" charset="2"/>
              <a:buChar char="ü"/>
            </a:pPr>
            <a:r>
              <a:rPr lang="en-US" sz="1350" dirty="0"/>
              <a:t> 05</a:t>
            </a:r>
          </a:p>
          <a:p>
            <a:pPr marL="285750" indent="-285750">
              <a:buFont typeface="Wingdings" panose="05000000000000000000" pitchFamily="2" charset="2"/>
              <a:buChar char="ü"/>
            </a:pPr>
            <a:r>
              <a:rPr lang="en-US" sz="1350" dirty="0"/>
              <a:t> 04</a:t>
            </a:r>
          </a:p>
          <a:p>
            <a:pPr marL="285750" indent="-285750">
              <a:buFont typeface="Wingdings" panose="05000000000000000000" pitchFamily="2" charset="2"/>
              <a:buChar char="ü"/>
            </a:pPr>
            <a:r>
              <a:rPr lang="en-US" sz="1350" dirty="0"/>
              <a:t> 03</a:t>
            </a:r>
          </a:p>
          <a:p>
            <a:pPr marL="285750" indent="-285750">
              <a:buFont typeface="Wingdings" panose="05000000000000000000" pitchFamily="2" charset="2"/>
              <a:buChar char="ü"/>
            </a:pPr>
            <a:r>
              <a:rPr lang="en-US" sz="1350" dirty="0"/>
              <a:t> 02</a:t>
            </a:r>
          </a:p>
          <a:p>
            <a:pPr marL="285750" indent="-285750">
              <a:buFont typeface="Wingdings" panose="05000000000000000000" pitchFamily="2" charset="2"/>
              <a:buChar char="ü"/>
            </a:pPr>
            <a:r>
              <a:rPr lang="en-US" sz="1350" dirty="0"/>
              <a:t> 01 </a:t>
            </a:r>
          </a:p>
          <a:p>
            <a:pPr marL="285750" indent="-285750">
              <a:buFont typeface="Wingdings" panose="05000000000000000000" pitchFamily="2" charset="2"/>
              <a:buChar char="ü"/>
            </a:pPr>
            <a:r>
              <a:rPr lang="en-US" sz="1350" dirty="0"/>
              <a:t>18</a:t>
            </a:r>
          </a:p>
          <a:p>
            <a:pPr marL="285750" indent="-285750">
              <a:buFont typeface="Wingdings" panose="05000000000000000000" pitchFamily="2" charset="2"/>
              <a:buChar char="ü"/>
            </a:pPr>
            <a:r>
              <a:rPr lang="en-US" sz="1350" dirty="0"/>
              <a:t>17</a:t>
            </a:r>
          </a:p>
          <a:p>
            <a:pPr marL="285750" indent="-285750">
              <a:buFont typeface="Wingdings" panose="05000000000000000000" pitchFamily="2" charset="2"/>
              <a:buChar char="ü"/>
            </a:pPr>
            <a:r>
              <a:rPr lang="en-US" sz="1350" dirty="0"/>
              <a:t>16</a:t>
            </a:r>
          </a:p>
          <a:p>
            <a:pPr marL="285750" indent="-285750">
              <a:buFont typeface="Wingdings" panose="05000000000000000000" pitchFamily="2" charset="2"/>
              <a:buChar char="ü"/>
            </a:pPr>
            <a:r>
              <a:rPr lang="en-US" sz="1350" dirty="0"/>
              <a:t>15</a:t>
            </a:r>
          </a:p>
          <a:p>
            <a:pPr marL="285750" indent="-285750">
              <a:buFont typeface="Wingdings" panose="05000000000000000000" pitchFamily="2" charset="2"/>
              <a:buChar char="ü"/>
            </a:pPr>
            <a:r>
              <a:rPr lang="en-US" sz="1350" dirty="0"/>
              <a:t>14</a:t>
            </a:r>
          </a:p>
          <a:p>
            <a:pPr marL="285750" indent="-285750">
              <a:buFont typeface="Wingdings" panose="05000000000000000000" pitchFamily="2" charset="2"/>
              <a:buChar char="ü"/>
            </a:pPr>
            <a:r>
              <a:rPr lang="en-US" sz="1350" dirty="0"/>
              <a:t>13</a:t>
            </a:r>
          </a:p>
          <a:p>
            <a:pPr marL="285750" indent="-285750">
              <a:buFont typeface="Wingdings" panose="05000000000000000000" pitchFamily="2" charset="2"/>
              <a:buChar char="ü"/>
            </a:pPr>
            <a:r>
              <a:rPr lang="en-US" sz="1350" dirty="0"/>
              <a:t>12</a:t>
            </a:r>
          </a:p>
        </p:txBody>
      </p:sp>
      <p:sp>
        <p:nvSpPr>
          <p:cNvPr id="5" name="Arrow: Up 4">
            <a:extLst>
              <a:ext uri="{FF2B5EF4-FFF2-40B4-BE49-F238E27FC236}">
                <a16:creationId xmlns:a16="http://schemas.microsoft.com/office/drawing/2014/main" id="{7827F4CD-6BCA-4A23-C7E3-09A3DE39DD58}"/>
              </a:ext>
            </a:extLst>
          </p:cNvPr>
          <p:cNvSpPr/>
          <p:nvPr/>
        </p:nvSpPr>
        <p:spPr>
          <a:xfrm>
            <a:off x="1803400" y="2997200"/>
            <a:ext cx="197678" cy="2209800"/>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68C39DEF-B2D6-4552-D0AA-D17E1B6E12FE}"/>
              </a:ext>
            </a:extLst>
          </p:cNvPr>
          <p:cNvSpPr/>
          <p:nvPr/>
        </p:nvSpPr>
        <p:spPr>
          <a:xfrm>
            <a:off x="1816652" y="5232400"/>
            <a:ext cx="184426" cy="1371600"/>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urved Right 7">
            <a:extLst>
              <a:ext uri="{FF2B5EF4-FFF2-40B4-BE49-F238E27FC236}">
                <a16:creationId xmlns:a16="http://schemas.microsoft.com/office/drawing/2014/main" id="{021A4251-64C2-9F4A-230B-0A9A3A9160EB}"/>
              </a:ext>
            </a:extLst>
          </p:cNvPr>
          <p:cNvSpPr/>
          <p:nvPr/>
        </p:nvSpPr>
        <p:spPr>
          <a:xfrm>
            <a:off x="1455530" y="2997200"/>
            <a:ext cx="367195" cy="3792220"/>
          </a:xfrm>
          <a:prstGeom prst="curvedRightArrow">
            <a:avLst>
              <a:gd name="adj1" fmla="val 59512"/>
              <a:gd name="adj2" fmla="val 114322"/>
              <a:gd name="adj3" fmla="val 25000"/>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Explosion: 14 Points 8">
            <a:extLst>
              <a:ext uri="{FF2B5EF4-FFF2-40B4-BE49-F238E27FC236}">
                <a16:creationId xmlns:a16="http://schemas.microsoft.com/office/drawing/2014/main" id="{54803820-F449-F92A-7E99-5D54BE8DF872}"/>
              </a:ext>
            </a:extLst>
          </p:cNvPr>
          <p:cNvSpPr/>
          <p:nvPr/>
        </p:nvSpPr>
        <p:spPr>
          <a:xfrm>
            <a:off x="1997472" y="5133352"/>
            <a:ext cx="364728" cy="245097"/>
          </a:xfrm>
          <a:prstGeom prst="irregularSeal2">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8488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4D5C1-9C24-AAB7-C3DD-E63871CA924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B0FE4B-7CF0-4A94-163E-6BAE261344CA}"/>
              </a:ext>
            </a:extLst>
          </p:cNvPr>
          <p:cNvSpPr/>
          <p:nvPr/>
        </p:nvSpPr>
        <p:spPr>
          <a:xfrm>
            <a:off x="1540298" y="504827"/>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 name="Picture 2">
            <a:extLst>
              <a:ext uri="{FF2B5EF4-FFF2-40B4-BE49-F238E27FC236}">
                <a16:creationId xmlns:a16="http://schemas.microsoft.com/office/drawing/2014/main" id="{45B41ADA-408B-3618-143E-C6299C432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957"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 name="Group 109">
            <a:extLst>
              <a:ext uri="{FF2B5EF4-FFF2-40B4-BE49-F238E27FC236}">
                <a16:creationId xmlns:a16="http://schemas.microsoft.com/office/drawing/2014/main" id="{81B39EEB-1F38-0C1A-E092-90AF742D61D5}"/>
              </a:ext>
            </a:extLst>
          </p:cNvPr>
          <p:cNvGrpSpPr/>
          <p:nvPr/>
        </p:nvGrpSpPr>
        <p:grpSpPr>
          <a:xfrm>
            <a:off x="4355859" y="2143377"/>
            <a:ext cx="2165521" cy="2602504"/>
            <a:chOff x="4355859" y="2143377"/>
            <a:chExt cx="2165521" cy="2602504"/>
          </a:xfrm>
        </p:grpSpPr>
        <p:sp>
          <p:nvSpPr>
            <p:cNvPr id="108" name="Isosceles Triangle 107">
              <a:extLst>
                <a:ext uri="{FF2B5EF4-FFF2-40B4-BE49-F238E27FC236}">
                  <a16:creationId xmlns:a16="http://schemas.microsoft.com/office/drawing/2014/main" id="{66A9BE65-2A89-A3DB-E573-BB6C11EC2DCC}"/>
                </a:ext>
              </a:extLst>
            </p:cNvPr>
            <p:cNvSpPr/>
            <p:nvPr/>
          </p:nvSpPr>
          <p:spPr>
            <a:xfrm>
              <a:off x="4355859" y="2143377"/>
              <a:ext cx="2165521" cy="2023384"/>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EE8A6185-40D6-679E-35CB-5D33EF3DCEA1}"/>
                </a:ext>
              </a:extLst>
            </p:cNvPr>
            <p:cNvSpPr/>
            <p:nvPr/>
          </p:nvSpPr>
          <p:spPr>
            <a:xfrm rot="10800000">
              <a:off x="4355859" y="2722497"/>
              <a:ext cx="2165521" cy="2023384"/>
            </a:xfrm>
            <a:prstGeom prst="triangle">
              <a:avLst>
                <a:gd name="adj" fmla="val 485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E8FF6EF1-5054-187F-4C39-671AC9703F88}"/>
              </a:ext>
            </a:extLst>
          </p:cNvPr>
          <p:cNvGrpSpPr/>
          <p:nvPr/>
        </p:nvGrpSpPr>
        <p:grpSpPr>
          <a:xfrm>
            <a:off x="4284514" y="1102817"/>
            <a:ext cx="1176767" cy="4802441"/>
            <a:chOff x="3547662" y="-907036"/>
            <a:chExt cx="2061482" cy="8622739"/>
          </a:xfrm>
        </p:grpSpPr>
        <p:cxnSp>
          <p:nvCxnSpPr>
            <p:cNvPr id="78" name="Straight Connector 77">
              <a:extLst>
                <a:ext uri="{FF2B5EF4-FFF2-40B4-BE49-F238E27FC236}">
                  <a16:creationId xmlns:a16="http://schemas.microsoft.com/office/drawing/2014/main" id="{4162A123-0F76-564A-BD53-D30D53BF3993}"/>
                </a:ext>
              </a:extLst>
            </p:cNvPr>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3C19A75-7D61-9FD7-63B2-2B9260F4790C}"/>
                </a:ext>
              </a:extLst>
            </p:cNvPr>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5BC721A-8B47-4F71-D14C-5138861EFC6D}"/>
              </a:ext>
            </a:extLst>
          </p:cNvPr>
          <p:cNvGrpSpPr/>
          <p:nvPr/>
        </p:nvGrpSpPr>
        <p:grpSpPr>
          <a:xfrm>
            <a:off x="5452295" y="1102816"/>
            <a:ext cx="1070385" cy="4793987"/>
            <a:chOff x="4288078" y="-763565"/>
            <a:chExt cx="1948547" cy="8744605"/>
          </a:xfrm>
        </p:grpSpPr>
        <p:cxnSp>
          <p:nvCxnSpPr>
            <p:cNvPr id="62" name="Straight Connector 61">
              <a:extLst>
                <a:ext uri="{FF2B5EF4-FFF2-40B4-BE49-F238E27FC236}">
                  <a16:creationId xmlns:a16="http://schemas.microsoft.com/office/drawing/2014/main" id="{0F0B1977-CB15-FF3A-B8DC-B17CCFD4BD1D}"/>
                </a:ext>
              </a:extLst>
            </p:cNvPr>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B91D2CC-EC36-9E85-73D3-28845DBFE24E}"/>
                </a:ext>
              </a:extLst>
            </p:cNvPr>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sp>
        <p:nvSpPr>
          <p:cNvPr id="4" name="Text Placeholder 4">
            <a:extLst>
              <a:ext uri="{FF2B5EF4-FFF2-40B4-BE49-F238E27FC236}">
                <a16:creationId xmlns:a16="http://schemas.microsoft.com/office/drawing/2014/main" id="{C821F136-8184-EECD-498C-4718BD4CDB1C}"/>
              </a:ext>
            </a:extLst>
          </p:cNvPr>
          <p:cNvSpPr txBox="1">
            <a:spLocks/>
          </p:cNvSpPr>
          <p:nvPr/>
        </p:nvSpPr>
        <p:spPr bwMode="auto">
          <a:xfrm>
            <a:off x="155733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What was received from YHWH </a:t>
            </a:r>
            <a:r>
              <a:rPr lang="en-ZA" sz="2400" i="1" dirty="0">
                <a:latin typeface="Arial" charset="0"/>
                <a:cs typeface="Arial" charset="0"/>
              </a:rPr>
              <a:t>(Note all sides of the triangles are precisely divisible by 70)</a:t>
            </a:r>
          </a:p>
        </p:txBody>
      </p:sp>
      <p:grpSp>
        <p:nvGrpSpPr>
          <p:cNvPr id="5" name="Group 10">
            <a:extLst>
              <a:ext uri="{FF2B5EF4-FFF2-40B4-BE49-F238E27FC236}">
                <a16:creationId xmlns:a16="http://schemas.microsoft.com/office/drawing/2014/main" id="{9E9D6C2D-E751-18BF-8726-948FB2032E27}"/>
              </a:ext>
            </a:extLst>
          </p:cNvPr>
          <p:cNvGrpSpPr>
            <a:grpSpLocks/>
          </p:cNvGrpSpPr>
          <p:nvPr/>
        </p:nvGrpSpPr>
        <p:grpSpPr bwMode="auto">
          <a:xfrm>
            <a:off x="10113964" y="6521451"/>
            <a:ext cx="617537" cy="347663"/>
            <a:chOff x="8589272" y="6520719"/>
            <a:chExt cx="617729" cy="348542"/>
          </a:xfrm>
        </p:grpSpPr>
        <p:pic>
          <p:nvPicPr>
            <p:cNvPr id="6" name="Picture 17">
              <a:extLst>
                <a:ext uri="{FF2B5EF4-FFF2-40B4-BE49-F238E27FC236}">
                  <a16:creationId xmlns:a16="http://schemas.microsoft.com/office/drawing/2014/main" id="{4ABF3282-FEF5-C42B-6505-941364C132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8063A014-ABFF-B19A-DAB6-803C8706869F}"/>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51</a:t>
              </a:fld>
              <a:endParaRPr lang="en-US"/>
            </a:p>
          </p:txBody>
        </p:sp>
      </p:grpSp>
      <p:grpSp>
        <p:nvGrpSpPr>
          <p:cNvPr id="97" name="Group 96">
            <a:extLst>
              <a:ext uri="{FF2B5EF4-FFF2-40B4-BE49-F238E27FC236}">
                <a16:creationId xmlns:a16="http://schemas.microsoft.com/office/drawing/2014/main" id="{27F77BAD-E977-7326-6087-FB759AEE7716}"/>
              </a:ext>
            </a:extLst>
          </p:cNvPr>
          <p:cNvGrpSpPr/>
          <p:nvPr/>
        </p:nvGrpSpPr>
        <p:grpSpPr>
          <a:xfrm>
            <a:off x="1624684" y="3234830"/>
            <a:ext cx="8767229" cy="465366"/>
            <a:chOff x="0" y="0"/>
            <a:chExt cx="10579553" cy="502103"/>
          </a:xfrm>
        </p:grpSpPr>
        <p:cxnSp>
          <p:nvCxnSpPr>
            <p:cNvPr id="98" name="Straight Connector 97">
              <a:extLst>
                <a:ext uri="{FF2B5EF4-FFF2-40B4-BE49-F238E27FC236}">
                  <a16:creationId xmlns:a16="http://schemas.microsoft.com/office/drawing/2014/main" id="{4D2C55FC-2828-4D1D-FE46-EC0F2B602A15}"/>
                </a:ext>
              </a:extLst>
            </p:cNvPr>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CF4C5A29-4611-CEDF-D9A0-2DABFE373176}"/>
                </a:ext>
              </a:extLst>
            </p:cNvPr>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a:extLst>
                <a:ext uri="{FF2B5EF4-FFF2-40B4-BE49-F238E27FC236}">
                  <a16:creationId xmlns:a16="http://schemas.microsoft.com/office/drawing/2014/main" id="{7E0F9722-2AFC-AEFA-41B4-3379BB8B4985}"/>
                </a:ext>
              </a:extLst>
            </p:cNvPr>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103" name="Group 102">
            <a:extLst>
              <a:ext uri="{FF2B5EF4-FFF2-40B4-BE49-F238E27FC236}">
                <a16:creationId xmlns:a16="http://schemas.microsoft.com/office/drawing/2014/main" id="{21C61D7D-F610-8FC7-72BD-1EA489ACB04C}"/>
              </a:ext>
            </a:extLst>
          </p:cNvPr>
          <p:cNvGrpSpPr/>
          <p:nvPr/>
        </p:nvGrpSpPr>
        <p:grpSpPr>
          <a:xfrm>
            <a:off x="5104663" y="2754444"/>
            <a:ext cx="660361" cy="680908"/>
            <a:chOff x="5095138" y="2754444"/>
            <a:chExt cx="658239" cy="680908"/>
          </a:xfrm>
        </p:grpSpPr>
        <p:sp>
          <p:nvSpPr>
            <p:cNvPr id="101" name="Isosceles Triangle 100">
              <a:extLst>
                <a:ext uri="{FF2B5EF4-FFF2-40B4-BE49-F238E27FC236}">
                  <a16:creationId xmlns:a16="http://schemas.microsoft.com/office/drawing/2014/main" id="{F3924655-546A-95E1-5D99-F21EF6A0C566}"/>
                </a:ext>
              </a:extLst>
            </p:cNvPr>
            <p:cNvSpPr/>
            <p:nvPr/>
          </p:nvSpPr>
          <p:spPr>
            <a:xfrm rot="5571817" flipV="1">
              <a:off x="4937755" y="2917965"/>
              <a:ext cx="665732" cy="350966"/>
            </a:xfrm>
            <a:prstGeom prst="triangle">
              <a:avLst>
                <a:gd name="adj" fmla="val 21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BFBCB6C1-632A-1920-92F0-CA291EE8695D}"/>
                </a:ext>
              </a:extLst>
            </p:cNvPr>
            <p:cNvSpPr/>
            <p:nvPr/>
          </p:nvSpPr>
          <p:spPr>
            <a:xfrm rot="5400000">
              <a:off x="5261442" y="2943417"/>
              <a:ext cx="680908" cy="302962"/>
            </a:xfrm>
            <a:prstGeom prst="triangle">
              <a:avLst>
                <a:gd name="adj" fmla="val 1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7011416-BC73-512E-7E81-FBD85FAD25E9}"/>
              </a:ext>
            </a:extLst>
          </p:cNvPr>
          <p:cNvGrpSpPr/>
          <p:nvPr/>
        </p:nvGrpSpPr>
        <p:grpSpPr>
          <a:xfrm rot="10800000">
            <a:off x="5127983" y="3496052"/>
            <a:ext cx="689514" cy="668546"/>
            <a:chOff x="5090305" y="2729901"/>
            <a:chExt cx="663072" cy="668546"/>
          </a:xfrm>
        </p:grpSpPr>
        <p:sp>
          <p:nvSpPr>
            <p:cNvPr id="105" name="Isosceles Triangle 104">
              <a:extLst>
                <a:ext uri="{FF2B5EF4-FFF2-40B4-BE49-F238E27FC236}">
                  <a16:creationId xmlns:a16="http://schemas.microsoft.com/office/drawing/2014/main" id="{0F6C3F83-1323-61F8-B418-0F134850BC61}"/>
                </a:ext>
              </a:extLst>
            </p:cNvPr>
            <p:cNvSpPr/>
            <p:nvPr/>
          </p:nvSpPr>
          <p:spPr>
            <a:xfrm rot="5571817" flipV="1">
              <a:off x="4934897" y="2885309"/>
              <a:ext cx="668546" cy="357730"/>
            </a:xfrm>
            <a:prstGeom prst="triangle">
              <a:avLst>
                <a:gd name="adj" fmla="val 21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540405E2-818F-9144-220B-A47302D17AB6}"/>
                </a:ext>
              </a:extLst>
            </p:cNvPr>
            <p:cNvSpPr/>
            <p:nvPr/>
          </p:nvSpPr>
          <p:spPr>
            <a:xfrm rot="5400000">
              <a:off x="5270436" y="2912524"/>
              <a:ext cx="662919" cy="302962"/>
            </a:xfrm>
            <a:prstGeom prst="triangle">
              <a:avLst>
                <a:gd name="adj" fmla="val 1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26FB7D8C-1EFF-1D3C-7214-33C46E0B2895}"/>
              </a:ext>
            </a:extLst>
          </p:cNvPr>
          <p:cNvGrpSpPr/>
          <p:nvPr/>
        </p:nvGrpSpPr>
        <p:grpSpPr>
          <a:xfrm>
            <a:off x="5444190" y="1484785"/>
            <a:ext cx="627153" cy="4141803"/>
            <a:chOff x="3920189" y="1484784"/>
            <a:chExt cx="627153" cy="4141803"/>
          </a:xfrm>
        </p:grpSpPr>
        <p:grpSp>
          <p:nvGrpSpPr>
            <p:cNvPr id="93" name="Group 92">
              <a:extLst>
                <a:ext uri="{FF2B5EF4-FFF2-40B4-BE49-F238E27FC236}">
                  <a16:creationId xmlns:a16="http://schemas.microsoft.com/office/drawing/2014/main" id="{2C37B482-EBEE-350D-5BD2-5055CE7FBBCD}"/>
                </a:ext>
              </a:extLst>
            </p:cNvPr>
            <p:cNvGrpSpPr/>
            <p:nvPr/>
          </p:nvGrpSpPr>
          <p:grpSpPr>
            <a:xfrm>
              <a:off x="3920189" y="1484784"/>
              <a:ext cx="627153" cy="3971368"/>
              <a:chOff x="3920189" y="1484784"/>
              <a:chExt cx="627153" cy="3542582"/>
            </a:xfrm>
          </p:grpSpPr>
          <p:cxnSp>
            <p:nvCxnSpPr>
              <p:cNvPr id="95" name="Straight Connector 94">
                <a:extLst>
                  <a:ext uri="{FF2B5EF4-FFF2-40B4-BE49-F238E27FC236}">
                    <a16:creationId xmlns:a16="http://schemas.microsoft.com/office/drawing/2014/main" id="{4E10AD80-44DA-9EA4-F204-A7888BA61ADA}"/>
                  </a:ext>
                </a:extLst>
              </p:cNvPr>
              <p:cNvCxnSpPr>
                <a:stCxn id="94" idx="1"/>
                <a:endCxn id="96" idx="1"/>
              </p:cNvCxnSpPr>
              <p:nvPr/>
            </p:nvCxnSpPr>
            <p:spPr>
              <a:xfrm flipV="1">
                <a:off x="3920189" y="1636816"/>
                <a:ext cx="7607" cy="33905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a:extLst>
                  <a:ext uri="{FF2B5EF4-FFF2-40B4-BE49-F238E27FC236}">
                    <a16:creationId xmlns:a16="http://schemas.microsoft.com/office/drawing/2014/main" id="{39152B57-B56D-18A7-14DA-6DD0A879BC95}"/>
                  </a:ext>
                </a:extLst>
              </p:cNvPr>
              <p:cNvSpPr/>
              <p:nvPr/>
            </p:nvSpPr>
            <p:spPr>
              <a:xfrm>
                <a:off x="3927796" y="1484784"/>
                <a:ext cx="619546"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a:extLst>
                <a:ext uri="{FF2B5EF4-FFF2-40B4-BE49-F238E27FC236}">
                  <a16:creationId xmlns:a16="http://schemas.microsoft.com/office/drawing/2014/main" id="{254A37E3-B3F6-3A93-6C5F-B17389F9FC91}"/>
                </a:ext>
              </a:extLst>
            </p:cNvPr>
            <p:cNvSpPr/>
            <p:nvPr/>
          </p:nvSpPr>
          <p:spPr>
            <a:xfrm>
              <a:off x="3920189" y="5285719"/>
              <a:ext cx="619546"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56" name="Group 55">
            <a:extLst>
              <a:ext uri="{FF2B5EF4-FFF2-40B4-BE49-F238E27FC236}">
                <a16:creationId xmlns:a16="http://schemas.microsoft.com/office/drawing/2014/main" id="{54B2672D-CF9E-CA50-8F5C-6D13EECA916D}"/>
              </a:ext>
            </a:extLst>
          </p:cNvPr>
          <p:cNvGrpSpPr/>
          <p:nvPr/>
        </p:nvGrpSpPr>
        <p:grpSpPr>
          <a:xfrm>
            <a:off x="5167888" y="1035843"/>
            <a:ext cx="560923" cy="4860961"/>
            <a:chOff x="4082183" y="-1062917"/>
            <a:chExt cx="967307" cy="9091572"/>
          </a:xfrm>
        </p:grpSpPr>
        <p:cxnSp>
          <p:nvCxnSpPr>
            <p:cNvPr id="59" name="Straight Connector 58">
              <a:extLst>
                <a:ext uri="{FF2B5EF4-FFF2-40B4-BE49-F238E27FC236}">
                  <a16:creationId xmlns:a16="http://schemas.microsoft.com/office/drawing/2014/main" id="{215ABBFD-809E-8665-B4D0-8A501265C692}"/>
                </a:ext>
              </a:extLst>
            </p:cNvPr>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6F78872-1FC5-C030-5807-4751A10B93A5}"/>
                </a:ext>
              </a:extLst>
            </p:cNvPr>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467978FA-7FA7-891D-5287-4178D88E2ED4}"/>
              </a:ext>
            </a:extLst>
          </p:cNvPr>
          <p:cNvGrpSpPr/>
          <p:nvPr/>
        </p:nvGrpSpPr>
        <p:grpSpPr>
          <a:xfrm>
            <a:off x="5464330" y="1102817"/>
            <a:ext cx="2251183" cy="4795632"/>
            <a:chOff x="4177129" y="-959900"/>
            <a:chExt cx="4865471" cy="8715097"/>
          </a:xfrm>
        </p:grpSpPr>
        <p:cxnSp>
          <p:nvCxnSpPr>
            <p:cNvPr id="67" name="Straight Connector 66">
              <a:extLst>
                <a:ext uri="{FF2B5EF4-FFF2-40B4-BE49-F238E27FC236}">
                  <a16:creationId xmlns:a16="http://schemas.microsoft.com/office/drawing/2014/main" id="{1AB64401-922B-9167-E7EB-F0D499103B24}"/>
                </a:ext>
              </a:extLst>
            </p:cNvPr>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2AD8705-4057-C0B6-8468-0ADF33DF72B7}"/>
                </a:ext>
              </a:extLst>
            </p:cNvPr>
            <p:cNvCxnSpPr>
              <a:cxnSpLocks/>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988B02E5-1013-450A-C127-D40733A8244C}"/>
              </a:ext>
            </a:extLst>
          </p:cNvPr>
          <p:cNvGrpSpPr/>
          <p:nvPr/>
        </p:nvGrpSpPr>
        <p:grpSpPr>
          <a:xfrm>
            <a:off x="5460151" y="1114219"/>
            <a:ext cx="3409796" cy="4745970"/>
            <a:chOff x="1062398" y="-1112785"/>
            <a:chExt cx="6949168" cy="8980315"/>
          </a:xfrm>
        </p:grpSpPr>
        <p:cxnSp>
          <p:nvCxnSpPr>
            <p:cNvPr id="72" name="Straight Connector 71">
              <a:extLst>
                <a:ext uri="{FF2B5EF4-FFF2-40B4-BE49-F238E27FC236}">
                  <a16:creationId xmlns:a16="http://schemas.microsoft.com/office/drawing/2014/main" id="{91CE0D05-A22E-B12F-2A11-B53CBCD114C2}"/>
                </a:ext>
              </a:extLst>
            </p:cNvPr>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CA538A4-CEB0-05E7-4461-D58DC1E2A554}"/>
                </a:ext>
              </a:extLst>
            </p:cNvPr>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CDD5B5E-8055-5D56-02DB-989544FCFA8F}"/>
              </a:ext>
            </a:extLst>
          </p:cNvPr>
          <p:cNvGrpSpPr/>
          <p:nvPr/>
        </p:nvGrpSpPr>
        <p:grpSpPr>
          <a:xfrm>
            <a:off x="3141281" y="1080441"/>
            <a:ext cx="2298655" cy="4793895"/>
            <a:chOff x="631343" y="594618"/>
            <a:chExt cx="3900316" cy="8755733"/>
          </a:xfrm>
        </p:grpSpPr>
        <p:cxnSp>
          <p:nvCxnSpPr>
            <p:cNvPr id="82" name="Straight Connector 81">
              <a:extLst>
                <a:ext uri="{FF2B5EF4-FFF2-40B4-BE49-F238E27FC236}">
                  <a16:creationId xmlns:a16="http://schemas.microsoft.com/office/drawing/2014/main" id="{4E4BC26E-2C5B-CE75-BD0B-F3702748E6A9}"/>
                </a:ext>
              </a:extLst>
            </p:cNvPr>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5E1A542-DC08-B144-C242-9D66A0564132}"/>
                </a:ext>
              </a:extLst>
            </p:cNvPr>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33A527F1-26CA-BECC-722E-C736B525D6A4}"/>
              </a:ext>
            </a:extLst>
          </p:cNvPr>
          <p:cNvGrpSpPr/>
          <p:nvPr/>
        </p:nvGrpSpPr>
        <p:grpSpPr>
          <a:xfrm>
            <a:off x="2007013" y="1102816"/>
            <a:ext cx="3459773" cy="4774456"/>
            <a:chOff x="151439" y="551931"/>
            <a:chExt cx="6778677" cy="8921232"/>
          </a:xfrm>
        </p:grpSpPr>
        <p:cxnSp>
          <p:nvCxnSpPr>
            <p:cNvPr id="87" name="Straight Connector 86">
              <a:extLst>
                <a:ext uri="{FF2B5EF4-FFF2-40B4-BE49-F238E27FC236}">
                  <a16:creationId xmlns:a16="http://schemas.microsoft.com/office/drawing/2014/main" id="{DCC41567-F921-D99A-CD0D-554E0E1CF991}"/>
                </a:ext>
              </a:extLst>
            </p:cNvPr>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194A628-1308-E216-754D-32407460A338}"/>
                </a:ext>
              </a:extLst>
            </p:cNvPr>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F7FF556B-9712-2DFF-CD49-C5E2689BC4CE}"/>
              </a:ext>
            </a:extLst>
          </p:cNvPr>
          <p:cNvSpPr/>
          <p:nvPr/>
        </p:nvSpPr>
        <p:spPr>
          <a:xfrm>
            <a:off x="5400724" y="3398677"/>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BFD00639-1E42-E5A0-CC39-005CEB0B752C}"/>
              </a:ext>
            </a:extLst>
          </p:cNvPr>
          <p:cNvCxnSpPr>
            <a:cxnSpLocks/>
            <a:stCxn id="109" idx="4"/>
            <a:endCxn id="108" idx="2"/>
          </p:cNvCxnSpPr>
          <p:nvPr/>
        </p:nvCxnSpPr>
        <p:spPr>
          <a:xfrm>
            <a:off x="4355859"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C7A5520-2AAF-2E35-F769-509A17DB0FBB}"/>
              </a:ext>
            </a:extLst>
          </p:cNvPr>
          <p:cNvCxnSpPr>
            <a:cxnSpLocks/>
            <a:stCxn id="109" idx="2"/>
            <a:endCxn id="108" idx="4"/>
          </p:cNvCxnSpPr>
          <p:nvPr/>
        </p:nvCxnSpPr>
        <p:spPr>
          <a:xfrm>
            <a:off x="6521380"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F70A009-16EE-2D5B-70DD-15E2F9B83368}"/>
              </a:ext>
            </a:extLst>
          </p:cNvPr>
          <p:cNvCxnSpPr>
            <a:cxnSpLocks/>
          </p:cNvCxnSpPr>
          <p:nvPr/>
        </p:nvCxnSpPr>
        <p:spPr>
          <a:xfrm>
            <a:off x="6135952" y="2731182"/>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B334922-CF25-8E23-6EB7-CE33987F1EB3}"/>
              </a:ext>
            </a:extLst>
          </p:cNvPr>
          <p:cNvCxnSpPr>
            <a:cxnSpLocks/>
          </p:cNvCxnSpPr>
          <p:nvPr/>
        </p:nvCxnSpPr>
        <p:spPr>
          <a:xfrm>
            <a:off x="4749112" y="2717690"/>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A7955C5-11BE-CF25-CFDB-7396CA2FE1AF}"/>
              </a:ext>
            </a:extLst>
          </p:cNvPr>
          <p:cNvCxnSpPr>
            <a:cxnSpLocks/>
          </p:cNvCxnSpPr>
          <p:nvPr/>
        </p:nvCxnSpPr>
        <p:spPr>
          <a:xfrm>
            <a:off x="5127983" y="2722191"/>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51C5837-00F9-FD8B-F7CE-9390949DE25B}"/>
              </a:ext>
            </a:extLst>
          </p:cNvPr>
          <p:cNvCxnSpPr>
            <a:cxnSpLocks/>
          </p:cNvCxnSpPr>
          <p:nvPr/>
        </p:nvCxnSpPr>
        <p:spPr>
          <a:xfrm>
            <a:off x="5781874" y="2729209"/>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86D1F58E-E89A-077E-DE3C-AAB992731CC8}"/>
              </a:ext>
            </a:extLst>
          </p:cNvPr>
          <p:cNvSpPr/>
          <p:nvPr/>
        </p:nvSpPr>
        <p:spPr>
          <a:xfrm>
            <a:off x="140200" y="54562"/>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Security</a:t>
            </a:r>
          </a:p>
        </p:txBody>
      </p:sp>
    </p:spTree>
    <p:extLst>
      <p:ext uri="{BB962C8B-B14F-4D97-AF65-F5344CB8AC3E}">
        <p14:creationId xmlns:p14="http://schemas.microsoft.com/office/powerpoint/2010/main" val="366838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78B1D-A7BF-8CD7-37E8-C22A39011342}"/>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348FA979-8394-A826-DB62-C3666FD62B90}"/>
              </a:ext>
            </a:extLst>
          </p:cNvPr>
          <p:cNvGrpSpPr/>
          <p:nvPr/>
        </p:nvGrpSpPr>
        <p:grpSpPr>
          <a:xfrm>
            <a:off x="1730422" y="1425389"/>
            <a:ext cx="8558293" cy="5210175"/>
            <a:chOff x="206421" y="1425388"/>
            <a:chExt cx="8558293" cy="5210175"/>
          </a:xfrm>
        </p:grpSpPr>
        <p:grpSp>
          <p:nvGrpSpPr>
            <p:cNvPr id="37" name="Group 1">
              <a:extLst>
                <a:ext uri="{FF2B5EF4-FFF2-40B4-BE49-F238E27FC236}">
                  <a16:creationId xmlns:a16="http://schemas.microsoft.com/office/drawing/2014/main" id="{A6F235D3-D653-E863-2741-B973AD4F4542}"/>
                </a:ext>
              </a:extLst>
            </p:cNvPr>
            <p:cNvGrpSpPr>
              <a:grpSpLocks/>
            </p:cNvGrpSpPr>
            <p:nvPr/>
          </p:nvGrpSpPr>
          <p:grpSpPr bwMode="auto">
            <a:xfrm>
              <a:off x="206422" y="1425388"/>
              <a:ext cx="8558292" cy="5210175"/>
              <a:chOff x="2171700" y="1550988"/>
              <a:chExt cx="6972300" cy="5210175"/>
            </a:xfrm>
          </p:grpSpPr>
          <p:pic>
            <p:nvPicPr>
              <p:cNvPr id="42" name="Picture 3">
                <a:extLst>
                  <a:ext uri="{FF2B5EF4-FFF2-40B4-BE49-F238E27FC236}">
                    <a16:creationId xmlns:a16="http://schemas.microsoft.com/office/drawing/2014/main" id="{4736EDBE-BC30-09F9-6115-DC0BDC9F2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a:extLst>
                  <a:ext uri="{FF2B5EF4-FFF2-40B4-BE49-F238E27FC236}">
                    <a16:creationId xmlns:a16="http://schemas.microsoft.com/office/drawing/2014/main" id="{6AC96D69-5FCB-BA1B-CECE-362B61A6B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a:extLst>
                <a:ext uri="{FF2B5EF4-FFF2-40B4-BE49-F238E27FC236}">
                  <a16:creationId xmlns:a16="http://schemas.microsoft.com/office/drawing/2014/main" id="{A8AA8FC9-FF65-E9C4-28F5-E0063EE21C60}"/>
                </a:ext>
              </a:extLst>
            </p:cNvPr>
            <p:cNvGrpSpPr/>
            <p:nvPr/>
          </p:nvGrpSpPr>
          <p:grpSpPr>
            <a:xfrm>
              <a:off x="2241203" y="1425388"/>
              <a:ext cx="6523511" cy="5201665"/>
              <a:chOff x="0" y="0"/>
              <a:chExt cx="6702877" cy="5191125"/>
            </a:xfrm>
          </p:grpSpPr>
          <p:sp>
            <p:nvSpPr>
              <p:cNvPr id="40" name="Rectangle 39">
                <a:extLst>
                  <a:ext uri="{FF2B5EF4-FFF2-40B4-BE49-F238E27FC236}">
                    <a16:creationId xmlns:a16="http://schemas.microsoft.com/office/drawing/2014/main" id="{7E9FFDE9-1A56-83AA-B125-0D4EA79212DB}"/>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1" name="Oval 40">
                <a:extLst>
                  <a:ext uri="{FF2B5EF4-FFF2-40B4-BE49-F238E27FC236}">
                    <a16:creationId xmlns:a16="http://schemas.microsoft.com/office/drawing/2014/main" id="{FC79F610-697B-B11F-A532-AEE495FB623F}"/>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39" name="Rectangle 38">
              <a:extLst>
                <a:ext uri="{FF2B5EF4-FFF2-40B4-BE49-F238E27FC236}">
                  <a16:creationId xmlns:a16="http://schemas.microsoft.com/office/drawing/2014/main" id="{29A4BBCC-8FC1-2732-B90C-45DDE0FB3A7B}"/>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8" name="Group 7">
            <a:extLst>
              <a:ext uri="{FF2B5EF4-FFF2-40B4-BE49-F238E27FC236}">
                <a16:creationId xmlns:a16="http://schemas.microsoft.com/office/drawing/2014/main" id="{0BD849F9-98FE-F942-4075-627B0D5CAC81}"/>
              </a:ext>
            </a:extLst>
          </p:cNvPr>
          <p:cNvGrpSpPr/>
          <p:nvPr/>
        </p:nvGrpSpPr>
        <p:grpSpPr>
          <a:xfrm>
            <a:off x="6888679" y="1517356"/>
            <a:ext cx="1433946" cy="5051589"/>
            <a:chOff x="3018314" y="0"/>
            <a:chExt cx="1433946" cy="7175435"/>
          </a:xfrm>
        </p:grpSpPr>
        <p:cxnSp>
          <p:nvCxnSpPr>
            <p:cNvPr id="9" name="Straight Connector 8">
              <a:extLst>
                <a:ext uri="{FF2B5EF4-FFF2-40B4-BE49-F238E27FC236}">
                  <a16:creationId xmlns:a16="http://schemas.microsoft.com/office/drawing/2014/main" id="{C8A09063-B84D-CEDE-8BB4-032038C46070}"/>
                </a:ext>
              </a:extLst>
            </p:cNvPr>
            <p:cNvCxnSpPr/>
            <p:nvPr/>
          </p:nvCxnSpPr>
          <p:spPr>
            <a:xfrm flipH="1" flipV="1">
              <a:off x="3052952" y="113078"/>
              <a:ext cx="103909" cy="69099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418D5F55-F5D4-93D0-8356-4BA8FE090E2E}"/>
                </a:ext>
              </a:extLst>
            </p:cNvPr>
            <p:cNvSpPr/>
            <p:nvPr/>
          </p:nvSpPr>
          <p:spPr>
            <a:xfrm>
              <a:off x="3018314" y="0"/>
              <a:ext cx="1298864" cy="54603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sp>
          <p:nvSpPr>
            <p:cNvPr id="11" name="Right Arrow 10">
              <a:extLst>
                <a:ext uri="{FF2B5EF4-FFF2-40B4-BE49-F238E27FC236}">
                  <a16:creationId xmlns:a16="http://schemas.microsoft.com/office/drawing/2014/main" id="{558B4B8E-BE26-2808-7372-490EDAFACEB2}"/>
                </a:ext>
              </a:extLst>
            </p:cNvPr>
            <p:cNvSpPr/>
            <p:nvPr/>
          </p:nvSpPr>
          <p:spPr>
            <a:xfrm>
              <a:off x="3153396" y="6594135"/>
              <a:ext cx="1298864" cy="5813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grpSp>
      <p:grpSp>
        <p:nvGrpSpPr>
          <p:cNvPr id="4" name="Group 3">
            <a:extLst>
              <a:ext uri="{FF2B5EF4-FFF2-40B4-BE49-F238E27FC236}">
                <a16:creationId xmlns:a16="http://schemas.microsoft.com/office/drawing/2014/main" id="{38ABDFFD-0265-AD08-58F8-D0E0F32929F5}"/>
              </a:ext>
            </a:extLst>
          </p:cNvPr>
          <p:cNvGrpSpPr/>
          <p:nvPr/>
        </p:nvGrpSpPr>
        <p:grpSpPr>
          <a:xfrm>
            <a:off x="4966589" y="-274767"/>
            <a:ext cx="4004212" cy="8766711"/>
            <a:chOff x="3442589" y="-274767"/>
            <a:chExt cx="4004212" cy="8766711"/>
          </a:xfrm>
        </p:grpSpPr>
        <p:cxnSp>
          <p:nvCxnSpPr>
            <p:cNvPr id="27" name="Straight Connector 26">
              <a:extLst>
                <a:ext uri="{FF2B5EF4-FFF2-40B4-BE49-F238E27FC236}">
                  <a16:creationId xmlns:a16="http://schemas.microsoft.com/office/drawing/2014/main" id="{F7D07E58-200A-6032-25A6-13ED292012E1}"/>
                </a:ext>
              </a:extLst>
            </p:cNvPr>
            <p:cNvCxnSpPr/>
            <p:nvPr/>
          </p:nvCxnSpPr>
          <p:spPr>
            <a:xfrm flipH="1" flipV="1">
              <a:off x="3619482" y="-274766"/>
              <a:ext cx="3827319" cy="87667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A0F3222-35B5-093D-93B3-3983C8B47D37}"/>
                </a:ext>
              </a:extLst>
            </p:cNvPr>
            <p:cNvCxnSpPr/>
            <p:nvPr/>
          </p:nvCxnSpPr>
          <p:spPr>
            <a:xfrm flipV="1">
              <a:off x="3442589" y="-274767"/>
              <a:ext cx="3976997" cy="875929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CA68AB79-666F-78ED-9243-EF8667A0598E}"/>
              </a:ext>
            </a:extLst>
          </p:cNvPr>
          <p:cNvGrpSpPr/>
          <p:nvPr/>
        </p:nvGrpSpPr>
        <p:grpSpPr>
          <a:xfrm>
            <a:off x="2674404" y="-391045"/>
            <a:ext cx="8779300" cy="8882989"/>
            <a:chOff x="1150404" y="-391045"/>
            <a:chExt cx="8779300" cy="8882989"/>
          </a:xfrm>
        </p:grpSpPr>
        <p:cxnSp>
          <p:nvCxnSpPr>
            <p:cNvPr id="29" name="Straight Connector 28">
              <a:extLst>
                <a:ext uri="{FF2B5EF4-FFF2-40B4-BE49-F238E27FC236}">
                  <a16:creationId xmlns:a16="http://schemas.microsoft.com/office/drawing/2014/main" id="{88661D9E-260D-3A03-7EAF-88625530F6BB}"/>
                </a:ext>
              </a:extLst>
            </p:cNvPr>
            <p:cNvCxnSpPr/>
            <p:nvPr/>
          </p:nvCxnSpPr>
          <p:spPr>
            <a:xfrm flipV="1">
              <a:off x="1150404" y="-391045"/>
              <a:ext cx="8547759" cy="884835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86FE2AC-0A62-CA3E-ADB3-B4975866BAC2}"/>
                </a:ext>
              </a:extLst>
            </p:cNvPr>
            <p:cNvCxnSpPr/>
            <p:nvPr/>
          </p:nvCxnSpPr>
          <p:spPr>
            <a:xfrm>
              <a:off x="1150404" y="-336617"/>
              <a:ext cx="8779300" cy="882856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38D443F-0B35-9672-7B2C-41E4B8F2CBE6}"/>
              </a:ext>
            </a:extLst>
          </p:cNvPr>
          <p:cNvGrpSpPr/>
          <p:nvPr/>
        </p:nvGrpSpPr>
        <p:grpSpPr>
          <a:xfrm>
            <a:off x="279548" y="-274367"/>
            <a:ext cx="13426539" cy="8766311"/>
            <a:chOff x="-1244453" y="-274367"/>
            <a:chExt cx="13426539" cy="8766311"/>
          </a:xfrm>
        </p:grpSpPr>
        <p:cxnSp>
          <p:nvCxnSpPr>
            <p:cNvPr id="31" name="Straight Connector 30">
              <a:extLst>
                <a:ext uri="{FF2B5EF4-FFF2-40B4-BE49-F238E27FC236}">
                  <a16:creationId xmlns:a16="http://schemas.microsoft.com/office/drawing/2014/main" id="{043D0D22-7FC9-3479-60D8-48C47C19E535}"/>
                </a:ext>
              </a:extLst>
            </p:cNvPr>
            <p:cNvCxnSpPr/>
            <p:nvPr/>
          </p:nvCxnSpPr>
          <p:spPr>
            <a:xfrm>
              <a:off x="-964889" y="-261160"/>
              <a:ext cx="13146975" cy="873207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3D2601-1BD2-6FFF-BC16-9C9D732134B7}"/>
                </a:ext>
              </a:extLst>
            </p:cNvPr>
            <p:cNvCxnSpPr/>
            <p:nvPr/>
          </p:nvCxnSpPr>
          <p:spPr>
            <a:xfrm flipH="1">
              <a:off x="-1244453" y="-274367"/>
              <a:ext cx="13032295" cy="8766311"/>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9D23D452-9BC6-045E-7F6C-79D7C441E675}"/>
              </a:ext>
            </a:extLst>
          </p:cNvPr>
          <p:cNvGrpSpPr/>
          <p:nvPr/>
        </p:nvGrpSpPr>
        <p:grpSpPr>
          <a:xfrm>
            <a:off x="6507909" y="-288373"/>
            <a:ext cx="936381" cy="8780317"/>
            <a:chOff x="4983908" y="-288373"/>
            <a:chExt cx="936381" cy="8780317"/>
          </a:xfrm>
        </p:grpSpPr>
        <p:cxnSp>
          <p:nvCxnSpPr>
            <p:cNvPr id="33" name="Straight Connector 32">
              <a:extLst>
                <a:ext uri="{FF2B5EF4-FFF2-40B4-BE49-F238E27FC236}">
                  <a16:creationId xmlns:a16="http://schemas.microsoft.com/office/drawing/2014/main" id="{A2F19B44-EE45-BB4B-EE9E-02BF6968FEEA}"/>
                </a:ext>
              </a:extLst>
            </p:cNvPr>
            <p:cNvCxnSpPr/>
            <p:nvPr/>
          </p:nvCxnSpPr>
          <p:spPr>
            <a:xfrm flipH="1" flipV="1">
              <a:off x="4983908" y="-288373"/>
              <a:ext cx="936381"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3726DD-5CCE-5C8B-CA3E-38A27A1AF245}"/>
                </a:ext>
              </a:extLst>
            </p:cNvPr>
            <p:cNvCxnSpPr/>
            <p:nvPr/>
          </p:nvCxnSpPr>
          <p:spPr>
            <a:xfrm flipV="1">
              <a:off x="5019744" y="-288373"/>
              <a:ext cx="872130"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1A1CEC6-7DE8-D262-85DF-201C643CD8B5}"/>
              </a:ext>
            </a:extLst>
          </p:cNvPr>
          <p:cNvGrpSpPr/>
          <p:nvPr/>
        </p:nvGrpSpPr>
        <p:grpSpPr>
          <a:xfrm>
            <a:off x="3870366" y="3639294"/>
            <a:ext cx="6089007" cy="723900"/>
            <a:chOff x="0" y="2220415"/>
            <a:chExt cx="17199035" cy="723900"/>
          </a:xfrm>
        </p:grpSpPr>
        <p:cxnSp>
          <p:nvCxnSpPr>
            <p:cNvPr id="13" name="Straight Connector 12">
              <a:extLst>
                <a:ext uri="{FF2B5EF4-FFF2-40B4-BE49-F238E27FC236}">
                  <a16:creationId xmlns:a16="http://schemas.microsoft.com/office/drawing/2014/main" id="{9F825219-449A-E78C-603A-37C3AB922AC0}"/>
                </a:ext>
              </a:extLst>
            </p:cNvPr>
            <p:cNvCxnSpPr>
              <a:stCxn id="15" idx="1"/>
              <a:endCxn id="14" idx="1"/>
            </p:cNvCxnSpPr>
            <p:nvPr/>
          </p:nvCxnSpPr>
          <p:spPr>
            <a:xfrm flipV="1">
              <a:off x="3044742" y="2575438"/>
              <a:ext cx="10847385" cy="138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Arrow 13">
              <a:extLst>
                <a:ext uri="{FF2B5EF4-FFF2-40B4-BE49-F238E27FC236}">
                  <a16:creationId xmlns:a16="http://schemas.microsoft.com/office/drawing/2014/main" id="{C90583F6-9148-6A3B-3F15-82B0EBB76F35}"/>
                </a:ext>
              </a:extLst>
            </p:cNvPr>
            <p:cNvSpPr/>
            <p:nvPr/>
          </p:nvSpPr>
          <p:spPr>
            <a:xfrm>
              <a:off x="13892128" y="2220415"/>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Future</a:t>
              </a:r>
            </a:p>
          </p:txBody>
        </p:sp>
        <p:sp>
          <p:nvSpPr>
            <p:cNvPr id="15" name="Right Arrow 14">
              <a:extLst>
                <a:ext uri="{FF2B5EF4-FFF2-40B4-BE49-F238E27FC236}">
                  <a16:creationId xmlns:a16="http://schemas.microsoft.com/office/drawing/2014/main" id="{B9027C7D-21A3-3885-8B82-94EE78922DD9}"/>
                </a:ext>
              </a:extLst>
            </p:cNvPr>
            <p:cNvSpPr/>
            <p:nvPr/>
          </p:nvSpPr>
          <p:spPr>
            <a:xfrm flipH="1">
              <a:off x="0" y="2234270"/>
              <a:ext cx="3044742"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  Past</a:t>
              </a:r>
            </a:p>
          </p:txBody>
        </p:sp>
      </p:grpSp>
      <p:sp>
        <p:nvSpPr>
          <p:cNvPr id="2" name="Title 1">
            <a:extLst>
              <a:ext uri="{FF2B5EF4-FFF2-40B4-BE49-F238E27FC236}">
                <a16:creationId xmlns:a16="http://schemas.microsoft.com/office/drawing/2014/main" id="{3C564C11-C9FD-D9B4-96E0-571803145F00}"/>
              </a:ext>
            </a:extLst>
          </p:cNvPr>
          <p:cNvSpPr>
            <a:spLocks noGrp="1"/>
          </p:cNvSpPr>
          <p:nvPr>
            <p:ph type="title"/>
          </p:nvPr>
        </p:nvSpPr>
        <p:spPr/>
        <p:txBody>
          <a:bodyPr/>
          <a:lstStyle/>
          <a:p>
            <a:r>
              <a:rPr lang="en-ZA" dirty="0"/>
              <a:t>Cost and Effort Architectures</a:t>
            </a:r>
          </a:p>
        </p:txBody>
      </p:sp>
      <p:sp>
        <p:nvSpPr>
          <p:cNvPr id="16" name="Title 1">
            <a:extLst>
              <a:ext uri="{FF2B5EF4-FFF2-40B4-BE49-F238E27FC236}">
                <a16:creationId xmlns:a16="http://schemas.microsoft.com/office/drawing/2014/main" id="{F87061E1-F900-71F7-B4D5-8AD5C813A633}"/>
              </a:ext>
            </a:extLst>
          </p:cNvPr>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a:extLst>
              <a:ext uri="{FF2B5EF4-FFF2-40B4-BE49-F238E27FC236}">
                <a16:creationId xmlns:a16="http://schemas.microsoft.com/office/drawing/2014/main" id="{F26D43E2-ADB4-1319-7F8C-A3694EA8A6D0}"/>
              </a:ext>
            </a:extLst>
          </p:cNvPr>
          <p:cNvSpPr/>
          <p:nvPr/>
        </p:nvSpPr>
        <p:spPr>
          <a:xfrm>
            <a:off x="6893260" y="39170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5" name="Rectangle: Rounded Corners 4">
            <a:extLst>
              <a:ext uri="{FF2B5EF4-FFF2-40B4-BE49-F238E27FC236}">
                <a16:creationId xmlns:a16="http://schemas.microsoft.com/office/drawing/2014/main" id="{0A265DED-790A-2B39-5D61-1D139BBECD95}"/>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6" name="Rectangle: Rounded Corners 5">
            <a:extLst>
              <a:ext uri="{FF2B5EF4-FFF2-40B4-BE49-F238E27FC236}">
                <a16:creationId xmlns:a16="http://schemas.microsoft.com/office/drawing/2014/main" id="{7F566FCE-96CC-AC3E-4993-570F68EE8FA5}"/>
              </a:ext>
            </a:extLst>
          </p:cNvPr>
          <p:cNvSpPr/>
          <p:nvPr/>
        </p:nvSpPr>
        <p:spPr>
          <a:xfrm rot="16200000">
            <a:off x="-2295468" y="3745165"/>
            <a:ext cx="521017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
        <p:nvSpPr>
          <p:cNvPr id="7" name="Smiley Face 6">
            <a:extLst>
              <a:ext uri="{FF2B5EF4-FFF2-40B4-BE49-F238E27FC236}">
                <a16:creationId xmlns:a16="http://schemas.microsoft.com/office/drawing/2014/main" id="{3E953BC3-6374-F809-5EDB-3780E0F90724}"/>
              </a:ext>
            </a:extLst>
          </p:cNvPr>
          <p:cNvSpPr/>
          <p:nvPr/>
        </p:nvSpPr>
        <p:spPr>
          <a:xfrm>
            <a:off x="3747631" y="1219200"/>
            <a:ext cx="6523512" cy="5592417"/>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81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9448-6694-C2DA-2FA7-F0584851611E}"/>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9CA5BD1D-7D5C-47A5-F251-7BA135025A3C}"/>
              </a:ext>
            </a:extLst>
          </p:cNvPr>
          <p:cNvGrpSpPr/>
          <p:nvPr/>
        </p:nvGrpSpPr>
        <p:grpSpPr>
          <a:xfrm>
            <a:off x="1755675" y="1447203"/>
            <a:ext cx="8558293" cy="5210175"/>
            <a:chOff x="206421" y="1425388"/>
            <a:chExt cx="8558293" cy="5210175"/>
          </a:xfrm>
        </p:grpSpPr>
        <p:grpSp>
          <p:nvGrpSpPr>
            <p:cNvPr id="42" name="Group 1">
              <a:extLst>
                <a:ext uri="{FF2B5EF4-FFF2-40B4-BE49-F238E27FC236}">
                  <a16:creationId xmlns:a16="http://schemas.microsoft.com/office/drawing/2014/main" id="{26E638D2-EE8F-3A14-F6D9-BA99E5480B76}"/>
                </a:ext>
              </a:extLst>
            </p:cNvPr>
            <p:cNvGrpSpPr>
              <a:grpSpLocks/>
            </p:cNvGrpSpPr>
            <p:nvPr/>
          </p:nvGrpSpPr>
          <p:grpSpPr bwMode="auto">
            <a:xfrm>
              <a:off x="206422" y="1425388"/>
              <a:ext cx="8558292" cy="5210175"/>
              <a:chOff x="2171700" y="1550988"/>
              <a:chExt cx="6972300" cy="5210175"/>
            </a:xfrm>
          </p:grpSpPr>
          <p:pic>
            <p:nvPicPr>
              <p:cNvPr id="47" name="Picture 3">
                <a:extLst>
                  <a:ext uri="{FF2B5EF4-FFF2-40B4-BE49-F238E27FC236}">
                    <a16:creationId xmlns:a16="http://schemas.microsoft.com/office/drawing/2014/main" id="{E16EFE7C-0478-8625-7D3A-F7C3788EA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a:extLst>
                  <a:ext uri="{FF2B5EF4-FFF2-40B4-BE49-F238E27FC236}">
                    <a16:creationId xmlns:a16="http://schemas.microsoft.com/office/drawing/2014/main" id="{DB6EC8A1-F2CF-BA86-3927-B48AFCA30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42">
              <a:extLst>
                <a:ext uri="{FF2B5EF4-FFF2-40B4-BE49-F238E27FC236}">
                  <a16:creationId xmlns:a16="http://schemas.microsoft.com/office/drawing/2014/main" id="{10F40DD5-16CC-1ECC-2007-35C933AE0C28}"/>
                </a:ext>
              </a:extLst>
            </p:cNvPr>
            <p:cNvGrpSpPr/>
            <p:nvPr/>
          </p:nvGrpSpPr>
          <p:grpSpPr>
            <a:xfrm>
              <a:off x="2241203" y="1425388"/>
              <a:ext cx="6523511" cy="5201665"/>
              <a:chOff x="0" y="0"/>
              <a:chExt cx="6702877" cy="5191125"/>
            </a:xfrm>
          </p:grpSpPr>
          <p:sp>
            <p:nvSpPr>
              <p:cNvPr id="45" name="Rectangle 44">
                <a:extLst>
                  <a:ext uri="{FF2B5EF4-FFF2-40B4-BE49-F238E27FC236}">
                    <a16:creationId xmlns:a16="http://schemas.microsoft.com/office/drawing/2014/main" id="{3E484864-02BB-9147-3EC8-1FA0BFC7D131}"/>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6" name="Oval 45">
                <a:extLst>
                  <a:ext uri="{FF2B5EF4-FFF2-40B4-BE49-F238E27FC236}">
                    <a16:creationId xmlns:a16="http://schemas.microsoft.com/office/drawing/2014/main" id="{D25FDB8A-2FB7-46C0-7C5D-8463BC9706A4}"/>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44" name="Rectangle 43">
              <a:extLst>
                <a:ext uri="{FF2B5EF4-FFF2-40B4-BE49-F238E27FC236}">
                  <a16:creationId xmlns:a16="http://schemas.microsoft.com/office/drawing/2014/main" id="{3CF3D17C-2E30-E5BE-D97C-913505E03A68}"/>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27" name="Group 26">
            <a:extLst>
              <a:ext uri="{FF2B5EF4-FFF2-40B4-BE49-F238E27FC236}">
                <a16:creationId xmlns:a16="http://schemas.microsoft.com/office/drawing/2014/main" id="{652A3121-45A9-A702-0C42-C4BE7EA71FB2}"/>
              </a:ext>
            </a:extLst>
          </p:cNvPr>
          <p:cNvGrpSpPr/>
          <p:nvPr/>
        </p:nvGrpSpPr>
        <p:grpSpPr>
          <a:xfrm>
            <a:off x="3904380" y="3632414"/>
            <a:ext cx="6327055" cy="723900"/>
            <a:chOff x="0" y="0"/>
            <a:chExt cx="6088380" cy="723900"/>
          </a:xfrm>
        </p:grpSpPr>
        <p:grpSp>
          <p:nvGrpSpPr>
            <p:cNvPr id="28" name="Group 27">
              <a:extLst>
                <a:ext uri="{FF2B5EF4-FFF2-40B4-BE49-F238E27FC236}">
                  <a16:creationId xmlns:a16="http://schemas.microsoft.com/office/drawing/2014/main" id="{6A60D5D0-0AA3-561E-2DE3-1A2D2E6DB903}"/>
                </a:ext>
              </a:extLst>
            </p:cNvPr>
            <p:cNvGrpSpPr/>
            <p:nvPr/>
          </p:nvGrpSpPr>
          <p:grpSpPr>
            <a:xfrm>
              <a:off x="0" y="0"/>
              <a:ext cx="6088380" cy="723900"/>
              <a:chOff x="0" y="2199286"/>
              <a:chExt cx="17199034" cy="723900"/>
            </a:xfrm>
          </p:grpSpPr>
          <p:sp>
            <p:nvSpPr>
              <p:cNvPr id="30" name="Right Arrow 29">
                <a:extLst>
                  <a:ext uri="{FF2B5EF4-FFF2-40B4-BE49-F238E27FC236}">
                    <a16:creationId xmlns:a16="http://schemas.microsoft.com/office/drawing/2014/main" id="{D3B3FB02-9A0B-B2BA-57E6-1CD70F46A7F2}"/>
                  </a:ext>
                </a:extLst>
              </p:cNvPr>
              <p:cNvSpPr/>
              <p:nvPr/>
            </p:nvSpPr>
            <p:spPr>
              <a:xfrm>
                <a:off x="13892127" y="2199286"/>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Future</a:t>
                </a:r>
                <a:endParaRPr lang="en-ZA" sz="1200">
                  <a:latin typeface="Times New Roman" panose="02020603050405020304" pitchFamily="18" charset="0"/>
                  <a:ea typeface="Times New Roman" panose="02020603050405020304" pitchFamily="18" charset="0"/>
                </a:endParaRPr>
              </a:p>
            </p:txBody>
          </p:sp>
          <p:sp>
            <p:nvSpPr>
              <p:cNvPr id="31" name="Right Arrow 30">
                <a:extLst>
                  <a:ext uri="{FF2B5EF4-FFF2-40B4-BE49-F238E27FC236}">
                    <a16:creationId xmlns:a16="http://schemas.microsoft.com/office/drawing/2014/main" id="{99BC9E33-B589-0FBA-05CB-7CB00ECE8770}"/>
                  </a:ext>
                </a:extLst>
              </p:cNvPr>
              <p:cNvSpPr/>
              <p:nvPr/>
            </p:nvSpPr>
            <p:spPr>
              <a:xfrm flipH="1">
                <a:off x="0" y="2213141"/>
                <a:ext cx="3044743"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Past</a:t>
                </a:r>
                <a:endParaRPr lang="en-ZA" sz="1200">
                  <a:latin typeface="Times New Roman" panose="02020603050405020304" pitchFamily="18" charset="0"/>
                  <a:ea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6337CD97-242E-0140-30ED-4D2439D936F8}"/>
                </a:ext>
              </a:extLst>
            </p:cNvPr>
            <p:cNvCxnSpPr/>
            <p:nvPr/>
          </p:nvCxnSpPr>
          <p:spPr>
            <a:xfrm flipV="1">
              <a:off x="1072966" y="369989"/>
              <a:ext cx="383992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FAF3D1EE-3488-8E1F-169D-D343CF5C94B2}"/>
              </a:ext>
            </a:extLst>
          </p:cNvPr>
          <p:cNvGrpSpPr/>
          <p:nvPr/>
        </p:nvGrpSpPr>
        <p:grpSpPr>
          <a:xfrm>
            <a:off x="7007318" y="1417413"/>
            <a:ext cx="1346835" cy="5283836"/>
            <a:chOff x="0" y="0"/>
            <a:chExt cx="1346912" cy="5283960"/>
          </a:xfrm>
        </p:grpSpPr>
        <p:sp>
          <p:nvSpPr>
            <p:cNvPr id="33" name="Right Arrow 32">
              <a:extLst>
                <a:ext uri="{FF2B5EF4-FFF2-40B4-BE49-F238E27FC236}">
                  <a16:creationId xmlns:a16="http://schemas.microsoft.com/office/drawing/2014/main" id="{E5C1C11E-F72A-4653-49E0-DB40E6687652}"/>
                </a:ext>
              </a:extLst>
            </p:cNvPr>
            <p:cNvSpPr/>
            <p:nvPr/>
          </p:nvSpPr>
          <p:spPr>
            <a:xfrm>
              <a:off x="0" y="0"/>
              <a:ext cx="1310118" cy="680290"/>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cxnSp>
          <p:nvCxnSpPr>
            <p:cNvPr id="35" name="Straight Connector 34">
              <a:extLst>
                <a:ext uri="{FF2B5EF4-FFF2-40B4-BE49-F238E27FC236}">
                  <a16:creationId xmlns:a16="http://schemas.microsoft.com/office/drawing/2014/main" id="{126D41D4-9213-96C0-D63B-7E354F29A6D3}"/>
                </a:ext>
              </a:extLst>
            </p:cNvPr>
            <p:cNvCxnSpPr/>
            <p:nvPr/>
          </p:nvCxnSpPr>
          <p:spPr>
            <a:xfrm flipH="1" flipV="1">
              <a:off x="0" y="158567"/>
              <a:ext cx="0" cy="4959099"/>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ight Arrow 48">
              <a:extLst>
                <a:ext uri="{FF2B5EF4-FFF2-40B4-BE49-F238E27FC236}">
                  <a16:creationId xmlns:a16="http://schemas.microsoft.com/office/drawing/2014/main" id="{2461B0B9-4081-7A79-D0AC-C8FE2A62A3F1}"/>
                </a:ext>
              </a:extLst>
            </p:cNvPr>
            <p:cNvSpPr/>
            <p:nvPr/>
          </p:nvSpPr>
          <p:spPr>
            <a:xfrm>
              <a:off x="36999" y="4603714"/>
              <a:ext cx="1309913" cy="680246"/>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grpSp>
      <p:sp>
        <p:nvSpPr>
          <p:cNvPr id="2" name="Title 1">
            <a:extLst>
              <a:ext uri="{FF2B5EF4-FFF2-40B4-BE49-F238E27FC236}">
                <a16:creationId xmlns:a16="http://schemas.microsoft.com/office/drawing/2014/main" id="{5419D9D1-D4C9-8E09-8995-5F1E56BA63D2}"/>
              </a:ext>
            </a:extLst>
          </p:cNvPr>
          <p:cNvSpPr>
            <a:spLocks noGrp="1"/>
          </p:cNvSpPr>
          <p:nvPr>
            <p:ph type="title"/>
          </p:nvPr>
        </p:nvSpPr>
        <p:spPr/>
        <p:txBody>
          <a:bodyPr/>
          <a:lstStyle/>
          <a:p>
            <a:r>
              <a:rPr lang="en-ZA" dirty="0"/>
              <a:t>Time Architecture</a:t>
            </a:r>
          </a:p>
        </p:txBody>
      </p:sp>
      <p:sp>
        <p:nvSpPr>
          <p:cNvPr id="16" name="Title 1">
            <a:extLst>
              <a:ext uri="{FF2B5EF4-FFF2-40B4-BE49-F238E27FC236}">
                <a16:creationId xmlns:a16="http://schemas.microsoft.com/office/drawing/2014/main" id="{3F5BC526-D39E-7A26-0A35-B983F34727EA}"/>
              </a:ext>
            </a:extLst>
          </p:cNvPr>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a:extLst>
              <a:ext uri="{FF2B5EF4-FFF2-40B4-BE49-F238E27FC236}">
                <a16:creationId xmlns:a16="http://schemas.microsoft.com/office/drawing/2014/main" id="{A2CE5FE3-7CE7-E6AE-1D7A-5FFA50476D84}"/>
              </a:ext>
            </a:extLst>
          </p:cNvPr>
          <p:cNvSpPr/>
          <p:nvPr/>
        </p:nvSpPr>
        <p:spPr>
          <a:xfrm>
            <a:off x="6924500" y="39056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cxnSp>
        <p:nvCxnSpPr>
          <p:cNvPr id="36" name="Straight Connector 35">
            <a:extLst>
              <a:ext uri="{FF2B5EF4-FFF2-40B4-BE49-F238E27FC236}">
                <a16:creationId xmlns:a16="http://schemas.microsoft.com/office/drawing/2014/main" id="{97B47B73-F128-C9FD-555F-0EA3F49B61E9}"/>
              </a:ext>
            </a:extLst>
          </p:cNvPr>
          <p:cNvCxnSpPr/>
          <p:nvPr/>
        </p:nvCxnSpPr>
        <p:spPr>
          <a:xfrm flipV="1">
            <a:off x="5216468" y="1440057"/>
            <a:ext cx="0" cy="514219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BC8B89-CAA9-CCC5-BEE8-EF55FFDF020C}"/>
              </a:ext>
            </a:extLst>
          </p:cNvPr>
          <p:cNvCxnSpPr/>
          <p:nvPr/>
        </p:nvCxnSpPr>
        <p:spPr>
          <a:xfrm flipH="1" flipV="1">
            <a:off x="8844767" y="1487331"/>
            <a:ext cx="7968" cy="512277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B9D07A0-ECA1-F8C7-8581-4F3211BD1ACC}"/>
              </a:ext>
            </a:extLst>
          </p:cNvPr>
          <p:cNvCxnSpPr/>
          <p:nvPr/>
        </p:nvCxnSpPr>
        <p:spPr>
          <a:xfrm flipV="1">
            <a:off x="5855974" y="1429241"/>
            <a:ext cx="0" cy="520166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640830-F75D-F933-B840-3A01EE4A81A5}"/>
              </a:ext>
            </a:extLst>
          </p:cNvPr>
          <p:cNvCxnSpPr/>
          <p:nvPr/>
        </p:nvCxnSpPr>
        <p:spPr>
          <a:xfrm flipH="1" flipV="1">
            <a:off x="8253355" y="1498496"/>
            <a:ext cx="16479" cy="518440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4A778C2-B38A-AA77-305E-9AEFD936737D}"/>
              </a:ext>
            </a:extLst>
          </p:cNvPr>
          <p:cNvCxnSpPr/>
          <p:nvPr/>
        </p:nvCxnSpPr>
        <p:spPr>
          <a:xfrm flipH="1" flipV="1">
            <a:off x="7560524" y="1429240"/>
            <a:ext cx="13773" cy="52088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2DCF5E6-F2C6-AC03-0912-212425135D77}"/>
              </a:ext>
            </a:extLst>
          </p:cNvPr>
          <p:cNvCxnSpPr/>
          <p:nvPr/>
        </p:nvCxnSpPr>
        <p:spPr>
          <a:xfrm flipH="1" flipV="1">
            <a:off x="6508882" y="1425014"/>
            <a:ext cx="1" cy="5138702"/>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707FD7C3-F019-FE8F-C001-FAA77043EBD6}"/>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53" name="Rectangle: Rounded Corners 52">
            <a:extLst>
              <a:ext uri="{FF2B5EF4-FFF2-40B4-BE49-F238E27FC236}">
                <a16:creationId xmlns:a16="http://schemas.microsoft.com/office/drawing/2014/main" id="{A44906C8-0066-D896-74D4-83C00AA6D37D}"/>
              </a:ext>
            </a:extLst>
          </p:cNvPr>
          <p:cNvSpPr/>
          <p:nvPr/>
        </p:nvSpPr>
        <p:spPr>
          <a:xfrm rot="16200000">
            <a:off x="-2317404" y="3788919"/>
            <a:ext cx="5254048"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
        <p:nvSpPr>
          <p:cNvPr id="4" name="Smiley Face 3">
            <a:extLst>
              <a:ext uri="{FF2B5EF4-FFF2-40B4-BE49-F238E27FC236}">
                <a16:creationId xmlns:a16="http://schemas.microsoft.com/office/drawing/2014/main" id="{A130F885-E181-51FC-F4D0-0273B7CF2B35}"/>
              </a:ext>
            </a:extLst>
          </p:cNvPr>
          <p:cNvSpPr/>
          <p:nvPr/>
        </p:nvSpPr>
        <p:spPr>
          <a:xfrm>
            <a:off x="3802333" y="1102078"/>
            <a:ext cx="6683610" cy="5784574"/>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Smiley Face 4">
            <a:extLst>
              <a:ext uri="{FF2B5EF4-FFF2-40B4-BE49-F238E27FC236}">
                <a16:creationId xmlns:a16="http://schemas.microsoft.com/office/drawing/2014/main" id="{ACB70363-8FF6-4528-B53F-1C944EC3AC19}"/>
              </a:ext>
            </a:extLst>
          </p:cNvPr>
          <p:cNvSpPr/>
          <p:nvPr/>
        </p:nvSpPr>
        <p:spPr>
          <a:xfrm>
            <a:off x="5216509" y="1490045"/>
            <a:ext cx="1789982" cy="5162676"/>
          </a:xfrm>
          <a:prstGeom prst="smileyFace">
            <a:avLst/>
          </a:prstGeom>
          <a:solidFill>
            <a:srgbClr val="FF0000">
              <a:alpha val="42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 name="Group 5">
            <a:extLst>
              <a:ext uri="{FF2B5EF4-FFF2-40B4-BE49-F238E27FC236}">
                <a16:creationId xmlns:a16="http://schemas.microsoft.com/office/drawing/2014/main" id="{B1A03879-201B-C93F-052B-044C0C5DEB6D}"/>
              </a:ext>
            </a:extLst>
          </p:cNvPr>
          <p:cNvGrpSpPr/>
          <p:nvPr/>
        </p:nvGrpSpPr>
        <p:grpSpPr>
          <a:xfrm rot="415573" flipH="1">
            <a:off x="5263108" y="1461565"/>
            <a:ext cx="3641652" cy="5144956"/>
            <a:chOff x="62673" y="-34381"/>
            <a:chExt cx="827830" cy="993372"/>
          </a:xfrm>
          <a:solidFill>
            <a:srgbClr val="000000">
              <a:alpha val="5882"/>
            </a:srgbClr>
          </a:solidFill>
        </p:grpSpPr>
        <p:sp>
          <p:nvSpPr>
            <p:cNvPr id="7" name="Partial Circle 6">
              <a:extLst>
                <a:ext uri="{FF2B5EF4-FFF2-40B4-BE49-F238E27FC236}">
                  <a16:creationId xmlns:a16="http://schemas.microsoft.com/office/drawing/2014/main" id="{D989E914-0906-B46D-33B6-312BC7801D63}"/>
                </a:ext>
              </a:extLst>
            </p:cNvPr>
            <p:cNvSpPr/>
            <p:nvPr/>
          </p:nvSpPr>
          <p:spPr>
            <a:xfrm rot="1770980">
              <a:off x="62673" y="-34381"/>
              <a:ext cx="827830" cy="993372"/>
            </a:xfrm>
            <a:prstGeom prst="pie">
              <a:avLst/>
            </a:prstGeom>
            <a:solidFill>
              <a:srgbClr val="FFFF00">
                <a:alpha val="14902"/>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A1437BD6-AF03-6660-25DC-1F21669344B2}"/>
                </a:ext>
              </a:extLst>
            </p:cNvPr>
            <p:cNvSpPr/>
            <p:nvPr/>
          </p:nvSpPr>
          <p:spPr>
            <a:xfrm>
              <a:off x="351173" y="208160"/>
              <a:ext cx="89757" cy="84147"/>
            </a:xfrm>
            <a:prstGeom prst="ellipse">
              <a:avLst/>
            </a:prstGeom>
            <a:gr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7156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DAA8-BA6F-A7F5-630F-3C5D04F60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E1AC7-29FE-DEB3-71AE-AEA20C16AA8F}"/>
              </a:ext>
            </a:extLst>
          </p:cNvPr>
          <p:cNvSpPr>
            <a:spLocks noGrp="1"/>
          </p:cNvSpPr>
          <p:nvPr>
            <p:ph type="title"/>
          </p:nvPr>
        </p:nvSpPr>
        <p:spPr>
          <a:xfrm>
            <a:off x="880548" y="680365"/>
            <a:ext cx="10515600" cy="585847"/>
          </a:xfrm>
        </p:spPr>
        <p:txBody>
          <a:bodyPr>
            <a:normAutofit fontScale="90000"/>
          </a:bodyPr>
          <a:lstStyle/>
          <a:p>
            <a:pPr algn="ctr"/>
            <a:r>
              <a:rPr lang="en-US" b="1" u="sng" dirty="0"/>
              <a:t>STRATEGY</a:t>
            </a:r>
          </a:p>
        </p:txBody>
      </p:sp>
      <p:sp>
        <p:nvSpPr>
          <p:cNvPr id="9" name="Rectangle: Rounded Corners 8">
            <a:extLst>
              <a:ext uri="{FF2B5EF4-FFF2-40B4-BE49-F238E27FC236}">
                <a16:creationId xmlns:a16="http://schemas.microsoft.com/office/drawing/2014/main" id="{FCBB9C79-C0C4-E844-D5B4-5E6A68D5D497}"/>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4" name="Picture 3">
            <a:extLst>
              <a:ext uri="{FF2B5EF4-FFF2-40B4-BE49-F238E27FC236}">
                <a16:creationId xmlns:a16="http://schemas.microsoft.com/office/drawing/2014/main" id="{F1BDA628-5D27-7169-5A0B-8E753394A0D8}"/>
              </a:ext>
            </a:extLst>
          </p:cNvPr>
          <p:cNvPicPr>
            <a:picLocks noChangeAspect="1"/>
          </p:cNvPicPr>
          <p:nvPr/>
        </p:nvPicPr>
        <p:blipFill>
          <a:blip r:embed="rId2"/>
          <a:stretch>
            <a:fillRect/>
          </a:stretch>
        </p:blipFill>
        <p:spPr>
          <a:xfrm>
            <a:off x="3538330" y="2710651"/>
            <a:ext cx="4365278" cy="3138912"/>
          </a:xfrm>
          <a:prstGeom prst="rect">
            <a:avLst/>
          </a:prstGeom>
        </p:spPr>
      </p:pic>
      <p:sp>
        <p:nvSpPr>
          <p:cNvPr id="5" name="Smiley Face 4">
            <a:extLst>
              <a:ext uri="{FF2B5EF4-FFF2-40B4-BE49-F238E27FC236}">
                <a16:creationId xmlns:a16="http://schemas.microsoft.com/office/drawing/2014/main" id="{5535A0CC-E6D5-2CBB-2469-33D561091950}"/>
              </a:ext>
            </a:extLst>
          </p:cNvPr>
          <p:cNvSpPr/>
          <p:nvPr/>
        </p:nvSpPr>
        <p:spPr>
          <a:xfrm>
            <a:off x="3018761" y="1690688"/>
            <a:ext cx="5263848" cy="5108751"/>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61D0E67D-F988-4DDA-5ACE-5749716AC866}"/>
              </a:ext>
            </a:extLst>
          </p:cNvPr>
          <p:cNvPicPr>
            <a:picLocks noChangeAspect="1"/>
          </p:cNvPicPr>
          <p:nvPr/>
        </p:nvPicPr>
        <p:blipFill>
          <a:blip r:embed="rId3"/>
          <a:stretch>
            <a:fillRect/>
          </a:stretch>
        </p:blipFill>
        <p:spPr>
          <a:xfrm>
            <a:off x="514956" y="2406430"/>
            <a:ext cx="2503805" cy="821055"/>
          </a:xfrm>
          <a:prstGeom prst="rect">
            <a:avLst/>
          </a:prstGeom>
        </p:spPr>
      </p:pic>
      <p:pic>
        <p:nvPicPr>
          <p:cNvPr id="7" name="Picture 6">
            <a:extLst>
              <a:ext uri="{FF2B5EF4-FFF2-40B4-BE49-F238E27FC236}">
                <a16:creationId xmlns:a16="http://schemas.microsoft.com/office/drawing/2014/main" id="{81799EEB-9C71-DB65-FC57-987559386759}"/>
              </a:ext>
            </a:extLst>
          </p:cNvPr>
          <p:cNvPicPr>
            <a:picLocks noChangeAspect="1"/>
          </p:cNvPicPr>
          <p:nvPr/>
        </p:nvPicPr>
        <p:blipFill>
          <a:blip r:embed="rId4"/>
          <a:stretch>
            <a:fillRect/>
          </a:stretch>
        </p:blipFill>
        <p:spPr>
          <a:xfrm>
            <a:off x="8802178" y="2406430"/>
            <a:ext cx="3009900" cy="819150"/>
          </a:xfrm>
          <a:prstGeom prst="rect">
            <a:avLst/>
          </a:prstGeom>
        </p:spPr>
      </p:pic>
      <p:sp>
        <p:nvSpPr>
          <p:cNvPr id="8" name="TextBox 7">
            <a:extLst>
              <a:ext uri="{FF2B5EF4-FFF2-40B4-BE49-F238E27FC236}">
                <a16:creationId xmlns:a16="http://schemas.microsoft.com/office/drawing/2014/main" id="{5D6857B9-5D00-E742-42BA-76B3851A5DDE}"/>
              </a:ext>
            </a:extLst>
          </p:cNvPr>
          <p:cNvSpPr txBox="1"/>
          <p:nvPr/>
        </p:nvSpPr>
        <p:spPr>
          <a:xfrm>
            <a:off x="880548" y="1630241"/>
            <a:ext cx="1618644" cy="923330"/>
          </a:xfrm>
          <a:prstGeom prst="rect">
            <a:avLst/>
          </a:prstGeom>
          <a:noFill/>
        </p:spPr>
        <p:txBody>
          <a:bodyPr wrap="square" rtlCol="0">
            <a:spAutoFit/>
          </a:bodyPr>
          <a:lstStyle/>
          <a:p>
            <a:r>
              <a:rPr lang="en-US" sz="5400" dirty="0"/>
              <a:t>AS IS</a:t>
            </a:r>
          </a:p>
        </p:txBody>
      </p:sp>
      <p:sp>
        <p:nvSpPr>
          <p:cNvPr id="10" name="TextBox 9">
            <a:extLst>
              <a:ext uri="{FF2B5EF4-FFF2-40B4-BE49-F238E27FC236}">
                <a16:creationId xmlns:a16="http://schemas.microsoft.com/office/drawing/2014/main" id="{A878F5F9-EB18-F4C5-43F2-CE245BA37BE3}"/>
              </a:ext>
            </a:extLst>
          </p:cNvPr>
          <p:cNvSpPr txBox="1"/>
          <p:nvPr/>
        </p:nvSpPr>
        <p:spPr>
          <a:xfrm>
            <a:off x="9497806" y="1630241"/>
            <a:ext cx="1898342" cy="923330"/>
          </a:xfrm>
          <a:prstGeom prst="rect">
            <a:avLst/>
          </a:prstGeom>
          <a:noFill/>
        </p:spPr>
        <p:txBody>
          <a:bodyPr wrap="square" rtlCol="0">
            <a:spAutoFit/>
          </a:bodyPr>
          <a:lstStyle/>
          <a:p>
            <a:r>
              <a:rPr lang="en-US" sz="5400" dirty="0"/>
              <a:t>TO BE</a:t>
            </a:r>
          </a:p>
        </p:txBody>
      </p:sp>
    </p:spTree>
    <p:extLst>
      <p:ext uri="{BB962C8B-B14F-4D97-AF65-F5344CB8AC3E}">
        <p14:creationId xmlns:p14="http://schemas.microsoft.com/office/powerpoint/2010/main" val="14532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98B9-1AD8-2DB5-0DB7-A639F8363CA0}"/>
            </a:ext>
          </a:extLst>
        </p:cNvPr>
        <p:cNvGrpSpPr/>
        <p:nvPr/>
      </p:nvGrpSpPr>
      <p:grpSpPr>
        <a:xfrm>
          <a:off x="0" y="0"/>
          <a:ext cx="0" cy="0"/>
          <a:chOff x="0" y="0"/>
          <a:chExt cx="0" cy="0"/>
        </a:xfrm>
      </p:grpSpPr>
      <p:sp>
        <p:nvSpPr>
          <p:cNvPr id="13" name="Text Box 4">
            <a:extLst>
              <a:ext uri="{FF2B5EF4-FFF2-40B4-BE49-F238E27FC236}">
                <a16:creationId xmlns:a16="http://schemas.microsoft.com/office/drawing/2014/main" id="{F4C4CBD1-2A76-B82E-335E-99FBAB26EBB2}"/>
              </a:ext>
            </a:extLst>
          </p:cNvPr>
          <p:cNvSpPr txBox="1"/>
          <p:nvPr/>
        </p:nvSpPr>
        <p:spPr>
          <a:xfrm>
            <a:off x="4246562" y="2373312"/>
            <a:ext cx="1733550"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4">
            <a:extLst>
              <a:ext uri="{FF2B5EF4-FFF2-40B4-BE49-F238E27FC236}">
                <a16:creationId xmlns:a16="http://schemas.microsoft.com/office/drawing/2014/main" id="{530020DD-0C34-7D40-BCCF-4B9E9499697F}"/>
              </a:ext>
            </a:extLst>
          </p:cNvPr>
          <p:cNvSpPr txBox="1"/>
          <p:nvPr/>
        </p:nvSpPr>
        <p:spPr>
          <a:xfrm>
            <a:off x="6415087" y="2382837"/>
            <a:ext cx="1733550"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6AF61CD8-6777-D5A0-E57D-71B809AB9070}"/>
              </a:ext>
            </a:extLst>
          </p:cNvPr>
          <p:cNvSpPr>
            <a:spLocks noGrp="1"/>
          </p:cNvSpPr>
          <p:nvPr>
            <p:ph type="title"/>
          </p:nvPr>
        </p:nvSpPr>
        <p:spPr>
          <a:xfrm>
            <a:off x="880548" y="680365"/>
            <a:ext cx="10515600" cy="585847"/>
          </a:xfrm>
        </p:spPr>
        <p:txBody>
          <a:bodyPr>
            <a:normAutofit fontScale="90000"/>
          </a:bodyPr>
          <a:lstStyle/>
          <a:p>
            <a:pPr algn="ctr"/>
            <a:r>
              <a:rPr lang="en-US" b="1" u="sng" dirty="0"/>
              <a:t>RESEARCH (External)</a:t>
            </a:r>
          </a:p>
        </p:txBody>
      </p:sp>
      <p:sp>
        <p:nvSpPr>
          <p:cNvPr id="9" name="Rectangle: Rounded Corners 8">
            <a:extLst>
              <a:ext uri="{FF2B5EF4-FFF2-40B4-BE49-F238E27FC236}">
                <a16:creationId xmlns:a16="http://schemas.microsoft.com/office/drawing/2014/main" id="{926E6E97-DB83-67A8-1375-58E131087055}"/>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3" name="Picture 2">
            <a:extLst>
              <a:ext uri="{FF2B5EF4-FFF2-40B4-BE49-F238E27FC236}">
                <a16:creationId xmlns:a16="http://schemas.microsoft.com/office/drawing/2014/main" id="{FF2D477B-A07E-9617-1861-7C43CEAAC803}"/>
              </a:ext>
            </a:extLst>
          </p:cNvPr>
          <p:cNvPicPr>
            <a:picLocks noChangeAspect="1"/>
          </p:cNvPicPr>
          <p:nvPr/>
        </p:nvPicPr>
        <p:blipFill>
          <a:blip r:embed="rId2"/>
          <a:stretch>
            <a:fillRect/>
          </a:stretch>
        </p:blipFill>
        <p:spPr>
          <a:xfrm>
            <a:off x="4331888" y="2442982"/>
            <a:ext cx="1560830" cy="2131060"/>
          </a:xfrm>
          <a:prstGeom prst="rect">
            <a:avLst/>
          </a:prstGeom>
        </p:spPr>
      </p:pic>
      <p:pic>
        <p:nvPicPr>
          <p:cNvPr id="11" name="Picture 10">
            <a:extLst>
              <a:ext uri="{FF2B5EF4-FFF2-40B4-BE49-F238E27FC236}">
                <a16:creationId xmlns:a16="http://schemas.microsoft.com/office/drawing/2014/main" id="{1835EA58-B930-8BAF-05BE-A52A6CB9980A}"/>
              </a:ext>
            </a:extLst>
          </p:cNvPr>
          <p:cNvPicPr>
            <a:picLocks noChangeAspect="1"/>
          </p:cNvPicPr>
          <p:nvPr/>
        </p:nvPicPr>
        <p:blipFill>
          <a:blip r:embed="rId3"/>
          <a:stretch>
            <a:fillRect/>
          </a:stretch>
        </p:blipFill>
        <p:spPr>
          <a:xfrm>
            <a:off x="6497857" y="2452839"/>
            <a:ext cx="1583901" cy="2121203"/>
          </a:xfrm>
          <a:prstGeom prst="rect">
            <a:avLst/>
          </a:prstGeom>
        </p:spPr>
      </p:pic>
      <p:pic>
        <p:nvPicPr>
          <p:cNvPr id="12" name="Picture 11">
            <a:extLst>
              <a:ext uri="{FF2B5EF4-FFF2-40B4-BE49-F238E27FC236}">
                <a16:creationId xmlns:a16="http://schemas.microsoft.com/office/drawing/2014/main" id="{392A16A4-8CEB-E31F-659C-F8F081852A78}"/>
              </a:ext>
            </a:extLst>
          </p:cNvPr>
          <p:cNvPicPr>
            <a:picLocks noChangeAspect="1"/>
          </p:cNvPicPr>
          <p:nvPr/>
        </p:nvPicPr>
        <p:blipFill>
          <a:blip r:embed="rId4"/>
          <a:stretch>
            <a:fillRect/>
          </a:stretch>
        </p:blipFill>
        <p:spPr>
          <a:xfrm>
            <a:off x="4266180" y="4655129"/>
            <a:ext cx="3894455" cy="1680210"/>
          </a:xfrm>
          <a:prstGeom prst="rect">
            <a:avLst/>
          </a:prstGeom>
        </p:spPr>
      </p:pic>
      <p:sp>
        <p:nvSpPr>
          <p:cNvPr id="5" name="Smiley Face 4">
            <a:extLst>
              <a:ext uri="{FF2B5EF4-FFF2-40B4-BE49-F238E27FC236}">
                <a16:creationId xmlns:a16="http://schemas.microsoft.com/office/drawing/2014/main" id="{3000CBD3-2423-9149-8ECF-0E7874F93634}"/>
              </a:ext>
            </a:extLst>
          </p:cNvPr>
          <p:cNvSpPr/>
          <p:nvPr/>
        </p:nvSpPr>
        <p:spPr>
          <a:xfrm>
            <a:off x="3539461" y="1690688"/>
            <a:ext cx="5263848" cy="5108751"/>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351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8003-16DF-5C8B-2F02-F40252D6B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B1061-A7B4-F5F2-6BCF-86F49DEC08EE}"/>
              </a:ext>
            </a:extLst>
          </p:cNvPr>
          <p:cNvSpPr>
            <a:spLocks noGrp="1"/>
          </p:cNvSpPr>
          <p:nvPr>
            <p:ph type="title"/>
          </p:nvPr>
        </p:nvSpPr>
        <p:spPr>
          <a:xfrm>
            <a:off x="880548" y="680365"/>
            <a:ext cx="10515600" cy="585847"/>
          </a:xfrm>
        </p:spPr>
        <p:txBody>
          <a:bodyPr>
            <a:normAutofit fontScale="90000"/>
          </a:bodyPr>
          <a:lstStyle/>
          <a:p>
            <a:pPr algn="ctr"/>
            <a:r>
              <a:rPr lang="en-US" b="1" u="sng" dirty="0"/>
              <a:t>Blue Sky</a:t>
            </a:r>
          </a:p>
        </p:txBody>
      </p:sp>
      <p:sp>
        <p:nvSpPr>
          <p:cNvPr id="9" name="Rectangle: Rounded Corners 8">
            <a:extLst>
              <a:ext uri="{FF2B5EF4-FFF2-40B4-BE49-F238E27FC236}">
                <a16:creationId xmlns:a16="http://schemas.microsoft.com/office/drawing/2014/main" id="{5FEF15E2-80B3-B343-3A27-F0D7DD4274F2}"/>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grpSp>
        <p:nvGrpSpPr>
          <p:cNvPr id="2055" name="Group 2054">
            <a:extLst>
              <a:ext uri="{FF2B5EF4-FFF2-40B4-BE49-F238E27FC236}">
                <a16:creationId xmlns:a16="http://schemas.microsoft.com/office/drawing/2014/main" id="{4C003289-92A9-EA11-FF64-61A30F1F9D53}"/>
              </a:ext>
            </a:extLst>
          </p:cNvPr>
          <p:cNvGrpSpPr/>
          <p:nvPr/>
        </p:nvGrpSpPr>
        <p:grpSpPr>
          <a:xfrm>
            <a:off x="4659840" y="1660691"/>
            <a:ext cx="3094176" cy="2232074"/>
            <a:chOff x="4659840" y="1660691"/>
            <a:chExt cx="3094176" cy="2232074"/>
          </a:xfrm>
        </p:grpSpPr>
        <p:sp>
          <p:nvSpPr>
            <p:cNvPr id="4" name="Text Box 4">
              <a:extLst>
                <a:ext uri="{FF2B5EF4-FFF2-40B4-BE49-F238E27FC236}">
                  <a16:creationId xmlns:a16="http://schemas.microsoft.com/office/drawing/2014/main" id="{97382D9E-A4B0-D8FD-4690-2FFC5682FCF3}"/>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2056" name="Picture 8">
              <a:extLst>
                <a:ext uri="{FF2B5EF4-FFF2-40B4-BE49-F238E27FC236}">
                  <a16:creationId xmlns:a16="http://schemas.microsoft.com/office/drawing/2014/main" id="{84A12DB9-B270-B333-E926-6DB08EA2A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3">
            <a:extLst>
              <a:ext uri="{FF2B5EF4-FFF2-40B4-BE49-F238E27FC236}">
                <a16:creationId xmlns:a16="http://schemas.microsoft.com/office/drawing/2014/main" id="{FD9873C3-CC8E-8668-920B-C9381873C300}"/>
              </a:ext>
            </a:extLst>
          </p:cNvPr>
          <p:cNvSpPr>
            <a:spLocks noChangeArrowheads="1"/>
          </p:cNvSpPr>
          <p:nvPr/>
        </p:nvSpPr>
        <p:spPr bwMode="auto">
          <a:xfrm>
            <a:off x="2877067" y="299122"/>
            <a:ext cx="11073286" cy="43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16">
            <a:extLst>
              <a:ext uri="{FF2B5EF4-FFF2-40B4-BE49-F238E27FC236}">
                <a16:creationId xmlns:a16="http://schemas.microsoft.com/office/drawing/2014/main" id="{11312E22-752C-1D18-8EE6-54CC918CEC8E}"/>
              </a:ext>
            </a:extLst>
          </p:cNvPr>
          <p:cNvSpPr>
            <a:spLocks noChangeArrowheads="1"/>
          </p:cNvSpPr>
          <p:nvPr/>
        </p:nvSpPr>
        <p:spPr bwMode="auto">
          <a:xfrm>
            <a:off x="2877067" y="3111128"/>
            <a:ext cx="11073286"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D9953E5C-5069-A08E-1E50-60287EB64D85}"/>
              </a:ext>
            </a:extLst>
          </p:cNvPr>
          <p:cNvSpPr>
            <a:spLocks noChangeArrowheads="1"/>
          </p:cNvSpPr>
          <p:nvPr/>
        </p:nvSpPr>
        <p:spPr bwMode="auto">
          <a:xfrm>
            <a:off x="2877067" y="6511529"/>
            <a:ext cx="110732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5FC25CBA-9AE6-6E3A-B7C7-C17B37A0B4DC}"/>
              </a:ext>
            </a:extLst>
          </p:cNvPr>
          <p:cNvSpPr>
            <a:spLocks noChangeArrowheads="1"/>
          </p:cNvSpPr>
          <p:nvPr/>
        </p:nvSpPr>
        <p:spPr bwMode="auto">
          <a:xfrm flipV="1">
            <a:off x="2324099" y="7200898"/>
            <a:ext cx="45719"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
            <a:extLst>
              <a:ext uri="{FF2B5EF4-FFF2-40B4-BE49-F238E27FC236}">
                <a16:creationId xmlns:a16="http://schemas.microsoft.com/office/drawing/2014/main" id="{24269A6A-2595-EC0F-9435-D2533D7EA47A}"/>
              </a:ext>
            </a:extLst>
          </p:cNvPr>
          <p:cNvSpPr>
            <a:spLocks noChangeArrowheads="1"/>
          </p:cNvSpPr>
          <p:nvPr/>
        </p:nvSpPr>
        <p:spPr bwMode="auto">
          <a:xfrm flipV="1">
            <a:off x="2877067" y="7970276"/>
            <a:ext cx="110732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048" name="Group 2047">
            <a:extLst>
              <a:ext uri="{FF2B5EF4-FFF2-40B4-BE49-F238E27FC236}">
                <a16:creationId xmlns:a16="http://schemas.microsoft.com/office/drawing/2014/main" id="{715E6352-46D2-CB62-50F5-54D8F9B7C786}"/>
              </a:ext>
            </a:extLst>
          </p:cNvPr>
          <p:cNvGrpSpPr/>
          <p:nvPr/>
        </p:nvGrpSpPr>
        <p:grpSpPr>
          <a:xfrm>
            <a:off x="3622307" y="3813109"/>
            <a:ext cx="2561275" cy="1496165"/>
            <a:chOff x="3622307" y="3813109"/>
            <a:chExt cx="2561275" cy="1496165"/>
          </a:xfrm>
        </p:grpSpPr>
        <p:sp>
          <p:nvSpPr>
            <p:cNvPr id="7" name="Text Box 4">
              <a:extLst>
                <a:ext uri="{FF2B5EF4-FFF2-40B4-BE49-F238E27FC236}">
                  <a16:creationId xmlns:a16="http://schemas.microsoft.com/office/drawing/2014/main" id="{B639D53A-283A-6694-E21F-3D622261115A}"/>
                </a:ext>
              </a:extLst>
            </p:cNvPr>
            <p:cNvSpPr txBox="1"/>
            <p:nvPr/>
          </p:nvSpPr>
          <p:spPr>
            <a:xfrm>
              <a:off x="3622307" y="3813109"/>
              <a:ext cx="2561275" cy="14961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Picture 6">
              <a:extLst>
                <a:ext uri="{FF2B5EF4-FFF2-40B4-BE49-F238E27FC236}">
                  <a16:creationId xmlns:a16="http://schemas.microsoft.com/office/drawing/2014/main" id="{92886468-42DA-DB3A-62E8-CE9A023BA6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952" y="3876168"/>
              <a:ext cx="2519984" cy="1351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49" name="Group 2048">
            <a:extLst>
              <a:ext uri="{FF2B5EF4-FFF2-40B4-BE49-F238E27FC236}">
                <a16:creationId xmlns:a16="http://schemas.microsoft.com/office/drawing/2014/main" id="{3C8B74BB-5D05-56BD-C066-98312B29EBC5}"/>
              </a:ext>
            </a:extLst>
          </p:cNvPr>
          <p:cNvGrpSpPr/>
          <p:nvPr/>
        </p:nvGrpSpPr>
        <p:grpSpPr>
          <a:xfrm>
            <a:off x="6196829" y="3809299"/>
            <a:ext cx="2553200" cy="1496165"/>
            <a:chOff x="6196829" y="3809299"/>
            <a:chExt cx="2553200" cy="1496165"/>
          </a:xfrm>
        </p:grpSpPr>
        <p:sp>
          <p:nvSpPr>
            <p:cNvPr id="8" name="Text Box 4">
              <a:extLst>
                <a:ext uri="{FF2B5EF4-FFF2-40B4-BE49-F238E27FC236}">
                  <a16:creationId xmlns:a16="http://schemas.microsoft.com/office/drawing/2014/main" id="{7646821E-FB5A-34CC-773D-2D013700F117}"/>
                </a:ext>
              </a:extLst>
            </p:cNvPr>
            <p:cNvSpPr txBox="1"/>
            <p:nvPr/>
          </p:nvSpPr>
          <p:spPr>
            <a:xfrm>
              <a:off x="6196829" y="3809299"/>
              <a:ext cx="2553200" cy="14961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3C6B1D3C-9F04-7A97-A44B-ED3CB60728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4227" y="3853680"/>
              <a:ext cx="2510855" cy="13878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Group 2050">
            <a:extLst>
              <a:ext uri="{FF2B5EF4-FFF2-40B4-BE49-F238E27FC236}">
                <a16:creationId xmlns:a16="http://schemas.microsoft.com/office/drawing/2014/main" id="{58E46839-74B9-C86A-B05F-D2DE3E691C5D}"/>
              </a:ext>
            </a:extLst>
          </p:cNvPr>
          <p:cNvGrpSpPr/>
          <p:nvPr/>
        </p:nvGrpSpPr>
        <p:grpSpPr>
          <a:xfrm>
            <a:off x="4635075" y="5344639"/>
            <a:ext cx="3094176" cy="1264253"/>
            <a:chOff x="4635075" y="5344639"/>
            <a:chExt cx="3094176" cy="1264253"/>
          </a:xfrm>
        </p:grpSpPr>
        <p:sp>
          <p:nvSpPr>
            <p:cNvPr id="6" name="Text Box 2">
              <a:extLst>
                <a:ext uri="{FF2B5EF4-FFF2-40B4-BE49-F238E27FC236}">
                  <a16:creationId xmlns:a16="http://schemas.microsoft.com/office/drawing/2014/main" id="{C75E99D4-4CBC-7168-6C98-A3A40ECA8999}"/>
                </a:ext>
              </a:extLst>
            </p:cNvPr>
            <p:cNvSpPr txBox="1">
              <a:spLocks noChangeArrowheads="1"/>
            </p:cNvSpPr>
            <p:nvPr/>
          </p:nvSpPr>
          <p:spPr bwMode="auto">
            <a:xfrm>
              <a:off x="4635075" y="5344639"/>
              <a:ext cx="3094176" cy="126425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1">
              <a:extLst>
                <a:ext uri="{FF2B5EF4-FFF2-40B4-BE49-F238E27FC236}">
                  <a16:creationId xmlns:a16="http://schemas.microsoft.com/office/drawing/2014/main" id="{112F70C1-A261-09F7-89CF-2AE6CFEF8B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9465" y="5405110"/>
              <a:ext cx="2446942" cy="10591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 name="Group 2052">
            <a:extLst>
              <a:ext uri="{FF2B5EF4-FFF2-40B4-BE49-F238E27FC236}">
                <a16:creationId xmlns:a16="http://schemas.microsoft.com/office/drawing/2014/main" id="{746AE2F9-8194-E6BE-70D0-2F0340292273}"/>
              </a:ext>
            </a:extLst>
          </p:cNvPr>
          <p:cNvGrpSpPr/>
          <p:nvPr/>
        </p:nvGrpSpPr>
        <p:grpSpPr>
          <a:xfrm>
            <a:off x="3552161" y="1629202"/>
            <a:ext cx="5263848" cy="5170237"/>
            <a:chOff x="3552161" y="1629202"/>
            <a:chExt cx="5263848" cy="5170237"/>
          </a:xfrm>
        </p:grpSpPr>
        <p:sp>
          <p:nvSpPr>
            <p:cNvPr id="29" name="Moon 28">
              <a:extLst>
                <a:ext uri="{FF2B5EF4-FFF2-40B4-BE49-F238E27FC236}">
                  <a16:creationId xmlns:a16="http://schemas.microsoft.com/office/drawing/2014/main" id="{CEE77BD9-0FAF-0A17-14AC-A65BD9C21890}"/>
                </a:ext>
              </a:extLst>
            </p:cNvPr>
            <p:cNvSpPr/>
            <p:nvPr/>
          </p:nvSpPr>
          <p:spPr>
            <a:xfrm rot="3880815">
              <a:off x="4696071" y="882652"/>
              <a:ext cx="535385" cy="2028486"/>
            </a:xfrm>
            <a:prstGeom prst="moon">
              <a:avLst>
                <a:gd name="adj" fmla="val 5854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Moon 29">
              <a:extLst>
                <a:ext uri="{FF2B5EF4-FFF2-40B4-BE49-F238E27FC236}">
                  <a16:creationId xmlns:a16="http://schemas.microsoft.com/office/drawing/2014/main" id="{4F8ABDD6-7C2A-9EEE-386E-B693053CA003}"/>
                </a:ext>
              </a:extLst>
            </p:cNvPr>
            <p:cNvSpPr/>
            <p:nvPr/>
          </p:nvSpPr>
          <p:spPr>
            <a:xfrm rot="6912878">
              <a:off x="7186983" y="915950"/>
              <a:ext cx="535385" cy="2028486"/>
            </a:xfrm>
            <a:prstGeom prst="moon">
              <a:avLst>
                <a:gd name="adj" fmla="val 5854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Smiley Face 4">
              <a:extLst>
                <a:ext uri="{FF2B5EF4-FFF2-40B4-BE49-F238E27FC236}">
                  <a16:creationId xmlns:a16="http://schemas.microsoft.com/office/drawing/2014/main" id="{C411C08E-5697-0DE7-7029-4E2FE78B2F58}"/>
                </a:ext>
              </a:extLst>
            </p:cNvPr>
            <p:cNvSpPr/>
            <p:nvPr/>
          </p:nvSpPr>
          <p:spPr>
            <a:xfrm>
              <a:off x="3552161" y="1690688"/>
              <a:ext cx="5263848" cy="5108751"/>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8942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256F3-7B7C-C37B-15D2-6D897E9FC2D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DF38DA-7F0A-F373-8B73-478577E5FE6E}"/>
              </a:ext>
            </a:extLst>
          </p:cNvPr>
          <p:cNvSpPr/>
          <p:nvPr/>
        </p:nvSpPr>
        <p:spPr>
          <a:xfrm>
            <a:off x="37483" y="482012"/>
            <a:ext cx="12175043" cy="63759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2" name="Title 1">
            <a:extLst>
              <a:ext uri="{FF2B5EF4-FFF2-40B4-BE49-F238E27FC236}">
                <a16:creationId xmlns:a16="http://schemas.microsoft.com/office/drawing/2014/main" id="{65679206-BB8E-4E05-4A14-21CE26130590}"/>
              </a:ext>
            </a:extLst>
          </p:cNvPr>
          <p:cNvSpPr>
            <a:spLocks noGrp="1"/>
          </p:cNvSpPr>
          <p:nvPr>
            <p:ph type="title"/>
          </p:nvPr>
        </p:nvSpPr>
        <p:spPr>
          <a:xfrm>
            <a:off x="1524000" y="523205"/>
            <a:ext cx="9753600" cy="1325563"/>
          </a:xfrm>
        </p:spPr>
        <p:txBody>
          <a:bodyPr vert="horz" lIns="91440" tIns="45720" rIns="91440" bIns="45720" rtlCol="0" anchor="ctr">
            <a:normAutofit/>
          </a:bodyPr>
          <a:lstStyle/>
          <a:p>
            <a:pPr algn="ctr"/>
            <a:r>
              <a:rPr lang="en-ZA" sz="4000" b="1" u="sng" dirty="0"/>
              <a:t>PROOF OF CONCEPT</a:t>
            </a:r>
          </a:p>
        </p:txBody>
      </p:sp>
      <p:grpSp>
        <p:nvGrpSpPr>
          <p:cNvPr id="11" name="Group 1">
            <a:extLst>
              <a:ext uri="{FF2B5EF4-FFF2-40B4-BE49-F238E27FC236}">
                <a16:creationId xmlns:a16="http://schemas.microsoft.com/office/drawing/2014/main" id="{718A6BB4-F0C9-6FF5-E42A-6DACA2CC0C7A}"/>
              </a:ext>
            </a:extLst>
          </p:cNvPr>
          <p:cNvGrpSpPr>
            <a:grpSpLocks/>
          </p:cNvGrpSpPr>
          <p:nvPr/>
        </p:nvGrpSpPr>
        <p:grpSpPr bwMode="auto">
          <a:xfrm>
            <a:off x="2808531" y="2207142"/>
            <a:ext cx="5047891" cy="4481871"/>
            <a:chOff x="2171700" y="1550988"/>
            <a:chExt cx="6972300" cy="5210175"/>
          </a:xfrm>
        </p:grpSpPr>
        <p:pic>
          <p:nvPicPr>
            <p:cNvPr id="12" name="Picture 3">
              <a:extLst>
                <a:ext uri="{FF2B5EF4-FFF2-40B4-BE49-F238E27FC236}">
                  <a16:creationId xmlns:a16="http://schemas.microsoft.com/office/drawing/2014/main" id="{78FDA836-848F-1A20-28DE-FE1F5B010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a:extLst>
                <a:ext uri="{FF2B5EF4-FFF2-40B4-BE49-F238E27FC236}">
                  <a16:creationId xmlns:a16="http://schemas.microsoft.com/office/drawing/2014/main" id="{105415B8-B468-6ABD-64F5-5E5EF01F9B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a:extLst>
              <a:ext uri="{FF2B5EF4-FFF2-40B4-BE49-F238E27FC236}">
                <a16:creationId xmlns:a16="http://schemas.microsoft.com/office/drawing/2014/main" id="{0734B98D-85A6-C1E4-5AE5-BD462428A2E9}"/>
              </a:ext>
            </a:extLst>
          </p:cNvPr>
          <p:cNvSpPr/>
          <p:nvPr/>
        </p:nvSpPr>
        <p:spPr>
          <a:xfrm>
            <a:off x="4193584" y="2184400"/>
            <a:ext cx="3843668" cy="4481871"/>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a:extLst>
              <a:ext uri="{FF2B5EF4-FFF2-40B4-BE49-F238E27FC236}">
                <a16:creationId xmlns:a16="http://schemas.microsoft.com/office/drawing/2014/main" id="{FE08BE8D-26EC-9877-B5E7-3BBEF8E53327}"/>
              </a:ext>
            </a:extLst>
          </p:cNvPr>
          <p:cNvSpPr/>
          <p:nvPr/>
        </p:nvSpPr>
        <p:spPr>
          <a:xfrm flipH="1">
            <a:off x="2486434" y="2209115"/>
            <a:ext cx="272535" cy="171291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a:extLst>
              <a:ext uri="{FF2B5EF4-FFF2-40B4-BE49-F238E27FC236}">
                <a16:creationId xmlns:a16="http://schemas.microsoft.com/office/drawing/2014/main" id="{A0357107-DA6C-7B7D-DB77-5AA2A5C9E04F}"/>
              </a:ext>
            </a:extLst>
          </p:cNvPr>
          <p:cNvSpPr/>
          <p:nvPr/>
        </p:nvSpPr>
        <p:spPr>
          <a:xfrm flipH="1">
            <a:off x="2400059" y="3346422"/>
            <a:ext cx="367639" cy="333315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a:extLst>
              <a:ext uri="{FF2B5EF4-FFF2-40B4-BE49-F238E27FC236}">
                <a16:creationId xmlns:a16="http://schemas.microsoft.com/office/drawing/2014/main" id="{482031BE-8D5C-35F3-1962-CC379D61774B}"/>
              </a:ext>
            </a:extLst>
          </p:cNvPr>
          <p:cNvCxnSpPr/>
          <p:nvPr/>
        </p:nvCxnSpPr>
        <p:spPr>
          <a:xfrm>
            <a:off x="3748541" y="4777576"/>
            <a:ext cx="312632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CB9D3C-3DA3-BFA7-6A13-46EB38AA9744}"/>
              </a:ext>
            </a:extLst>
          </p:cNvPr>
          <p:cNvCxnSpPr/>
          <p:nvPr/>
        </p:nvCxnSpPr>
        <p:spPr>
          <a:xfrm>
            <a:off x="3778079" y="3140075"/>
            <a:ext cx="312632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67AA30-1779-6707-778A-EB3739DFD10B}"/>
              </a:ext>
            </a:extLst>
          </p:cNvPr>
          <p:cNvCxnSpPr/>
          <p:nvPr/>
        </p:nvCxnSpPr>
        <p:spPr>
          <a:xfrm>
            <a:off x="3814591" y="3719513"/>
            <a:ext cx="312767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AD0A17-5E74-08A4-52F3-1362126D2160}"/>
              </a:ext>
            </a:extLst>
          </p:cNvPr>
          <p:cNvCxnSpPr/>
          <p:nvPr/>
        </p:nvCxnSpPr>
        <p:spPr>
          <a:xfrm>
            <a:off x="3838404" y="2576513"/>
            <a:ext cx="312632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F249F3-2CC7-893F-5F3B-878966DB3706}"/>
              </a:ext>
            </a:extLst>
          </p:cNvPr>
          <p:cNvCxnSpPr/>
          <p:nvPr/>
        </p:nvCxnSpPr>
        <p:spPr>
          <a:xfrm>
            <a:off x="3778079" y="4292600"/>
            <a:ext cx="312632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F37EDBD-80B4-6F24-D15A-617BF9BEA0E8}"/>
              </a:ext>
            </a:extLst>
          </p:cNvPr>
          <p:cNvGrpSpPr/>
          <p:nvPr/>
        </p:nvGrpSpPr>
        <p:grpSpPr>
          <a:xfrm>
            <a:off x="4166593" y="2458796"/>
            <a:ext cx="3871811" cy="500148"/>
            <a:chOff x="3853087" y="1853252"/>
            <a:chExt cx="5305239" cy="581334"/>
          </a:xfrm>
        </p:grpSpPr>
        <p:pic>
          <p:nvPicPr>
            <p:cNvPr id="26" name="Picture 2">
              <a:extLst>
                <a:ext uri="{FF2B5EF4-FFF2-40B4-BE49-F238E27FC236}">
                  <a16:creationId xmlns:a16="http://schemas.microsoft.com/office/drawing/2014/main" id="{BB735346-4924-B46A-B501-6696FF701F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0F9C533A-D3C9-7858-133E-68E64322B1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a:extLst>
                <a:ext uri="{FF2B5EF4-FFF2-40B4-BE49-F238E27FC236}">
                  <a16:creationId xmlns:a16="http://schemas.microsoft.com/office/drawing/2014/main" id="{DCFB0BAF-8B1D-5945-0EAB-CDD7C468A59D}"/>
                </a:ext>
              </a:extLst>
            </p:cNvPr>
            <p:cNvSpPr/>
            <p:nvPr/>
          </p:nvSpPr>
          <p:spPr>
            <a:xfrm>
              <a:off x="3853087" y="1859171"/>
              <a:ext cx="524445" cy="307677"/>
            </a:xfrm>
            <a:prstGeom prst="cloudCallout">
              <a:avLst>
                <a:gd name="adj1" fmla="val 75628"/>
                <a:gd name="adj2" fmla="val -822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a:extLst>
                <a:ext uri="{FF2B5EF4-FFF2-40B4-BE49-F238E27FC236}">
                  <a16:creationId xmlns:a16="http://schemas.microsoft.com/office/drawing/2014/main" id="{065C11CE-4E2F-32C8-6C39-F9952AE271AE}"/>
                </a:ext>
              </a:extLst>
            </p:cNvPr>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a:extLst>
                <a:ext uri="{FF2B5EF4-FFF2-40B4-BE49-F238E27FC236}">
                  <a16:creationId xmlns:a16="http://schemas.microsoft.com/office/drawing/2014/main" id="{54BFC022-1282-83E9-F110-C02DD8097B79}"/>
                </a:ext>
              </a:extLst>
            </p:cNvPr>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9DFB4FD-B0A6-B00F-2157-0C19F4903A14}"/>
              </a:ext>
            </a:extLst>
          </p:cNvPr>
          <p:cNvGrpSpPr/>
          <p:nvPr/>
        </p:nvGrpSpPr>
        <p:grpSpPr>
          <a:xfrm>
            <a:off x="4195541" y="3046497"/>
            <a:ext cx="3849795" cy="500148"/>
            <a:chOff x="3877839" y="2434710"/>
            <a:chExt cx="5275073" cy="581334"/>
          </a:xfrm>
        </p:grpSpPr>
        <p:pic>
          <p:nvPicPr>
            <p:cNvPr id="32" name="Picture 2">
              <a:extLst>
                <a:ext uri="{FF2B5EF4-FFF2-40B4-BE49-F238E27FC236}">
                  <a16:creationId xmlns:a16="http://schemas.microsoft.com/office/drawing/2014/main" id="{4A998299-89FE-E882-81BC-83C04B6B38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a:extLst>
                <a:ext uri="{FF2B5EF4-FFF2-40B4-BE49-F238E27FC236}">
                  <a16:creationId xmlns:a16="http://schemas.microsoft.com/office/drawing/2014/main" id="{C2695FA3-356C-F928-09FD-48EC2E2C41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a:extLst>
                <a:ext uri="{FF2B5EF4-FFF2-40B4-BE49-F238E27FC236}">
                  <a16:creationId xmlns:a16="http://schemas.microsoft.com/office/drawing/2014/main" id="{55F15DDD-AD98-819A-5ECF-71CF9B94F9AC}"/>
                </a:ext>
              </a:extLst>
            </p:cNvPr>
            <p:cNvSpPr/>
            <p:nvPr/>
          </p:nvSpPr>
          <p:spPr>
            <a:xfrm>
              <a:off x="3877839" y="2475643"/>
              <a:ext cx="501405" cy="307677"/>
            </a:xfrm>
            <a:prstGeom prst="cloudCallout">
              <a:avLst>
                <a:gd name="adj1" fmla="val 76520"/>
                <a:gd name="adj2" fmla="val -1990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a:extLst>
                <a:ext uri="{FF2B5EF4-FFF2-40B4-BE49-F238E27FC236}">
                  <a16:creationId xmlns:a16="http://schemas.microsoft.com/office/drawing/2014/main" id="{7AA06969-14BC-1F00-DD5C-39226B3561E5}"/>
                </a:ext>
              </a:extLst>
            </p:cNvPr>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a:extLst>
                <a:ext uri="{FF2B5EF4-FFF2-40B4-BE49-F238E27FC236}">
                  <a16:creationId xmlns:a16="http://schemas.microsoft.com/office/drawing/2014/main" id="{18F46F3C-8919-43AE-0AEB-2439C202E3C9}"/>
                </a:ext>
              </a:extLst>
            </p:cNvPr>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1717E84-C76B-D6FB-E61F-B03229F52E2E}"/>
              </a:ext>
            </a:extLst>
          </p:cNvPr>
          <p:cNvGrpSpPr/>
          <p:nvPr/>
        </p:nvGrpSpPr>
        <p:grpSpPr>
          <a:xfrm>
            <a:off x="4190177" y="3674377"/>
            <a:ext cx="3843668" cy="500148"/>
            <a:chOff x="3872475" y="3062590"/>
            <a:chExt cx="5280437" cy="581334"/>
          </a:xfrm>
        </p:grpSpPr>
        <p:pic>
          <p:nvPicPr>
            <p:cNvPr id="38" name="Picture 2">
              <a:extLst>
                <a:ext uri="{FF2B5EF4-FFF2-40B4-BE49-F238E27FC236}">
                  <a16:creationId xmlns:a16="http://schemas.microsoft.com/office/drawing/2014/main" id="{07325CAB-3CF6-9D94-FC41-793ECCBF9A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7F9CCFED-5CCF-987D-781A-7718009FCF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a:extLst>
                <a:ext uri="{FF2B5EF4-FFF2-40B4-BE49-F238E27FC236}">
                  <a16:creationId xmlns:a16="http://schemas.microsoft.com/office/drawing/2014/main" id="{50F1A451-BC19-B8F8-A98E-209BBA4426BD}"/>
                </a:ext>
              </a:extLst>
            </p:cNvPr>
            <p:cNvSpPr/>
            <p:nvPr/>
          </p:nvSpPr>
          <p:spPr>
            <a:xfrm>
              <a:off x="3872475" y="3103901"/>
              <a:ext cx="479640" cy="307677"/>
            </a:xfrm>
            <a:prstGeom prst="cloudCallout">
              <a:avLst>
                <a:gd name="adj1" fmla="val 65521"/>
                <a:gd name="adj2" fmla="val -3294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a:extLst>
                <a:ext uri="{FF2B5EF4-FFF2-40B4-BE49-F238E27FC236}">
                  <a16:creationId xmlns:a16="http://schemas.microsoft.com/office/drawing/2014/main" id="{EE3A97F5-BF72-5A35-34B5-4EB870820545}"/>
                </a:ext>
              </a:extLst>
            </p:cNvPr>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a:extLst>
                <a:ext uri="{FF2B5EF4-FFF2-40B4-BE49-F238E27FC236}">
                  <a16:creationId xmlns:a16="http://schemas.microsoft.com/office/drawing/2014/main" id="{24A1689B-509B-8ED8-FCDE-65AFBEEEC887}"/>
                </a:ext>
              </a:extLst>
            </p:cNvPr>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B90EB626-4887-F015-AB4A-B65DBEEDEFB5}"/>
              </a:ext>
            </a:extLst>
          </p:cNvPr>
          <p:cNvGrpSpPr/>
          <p:nvPr/>
        </p:nvGrpSpPr>
        <p:grpSpPr>
          <a:xfrm>
            <a:off x="4188520" y="4250441"/>
            <a:ext cx="3854919" cy="500148"/>
            <a:chOff x="3870820" y="3638655"/>
            <a:chExt cx="5282092" cy="581334"/>
          </a:xfrm>
        </p:grpSpPr>
        <p:pic>
          <p:nvPicPr>
            <p:cNvPr id="44" name="Picture 2">
              <a:extLst>
                <a:ext uri="{FF2B5EF4-FFF2-40B4-BE49-F238E27FC236}">
                  <a16:creationId xmlns:a16="http://schemas.microsoft.com/office/drawing/2014/main" id="{A5BE66E3-FFCF-E6EC-6460-EC3B490A08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a:extLst>
                <a:ext uri="{FF2B5EF4-FFF2-40B4-BE49-F238E27FC236}">
                  <a16:creationId xmlns:a16="http://schemas.microsoft.com/office/drawing/2014/main" id="{51D30BFF-4883-9878-F073-251F1B432A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a:extLst>
                <a:ext uri="{FF2B5EF4-FFF2-40B4-BE49-F238E27FC236}">
                  <a16:creationId xmlns:a16="http://schemas.microsoft.com/office/drawing/2014/main" id="{97569AFA-F01A-39AD-D30F-B13AF8C8A6C7}"/>
                </a:ext>
              </a:extLst>
            </p:cNvPr>
            <p:cNvSpPr/>
            <p:nvPr/>
          </p:nvSpPr>
          <p:spPr>
            <a:xfrm>
              <a:off x="3870820" y="3684454"/>
              <a:ext cx="514177" cy="307677"/>
            </a:xfrm>
            <a:prstGeom prst="cloudCallout">
              <a:avLst>
                <a:gd name="adj1" fmla="val 77801"/>
                <a:gd name="adj2" fmla="val -39744"/>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a:extLst>
                <a:ext uri="{FF2B5EF4-FFF2-40B4-BE49-F238E27FC236}">
                  <a16:creationId xmlns:a16="http://schemas.microsoft.com/office/drawing/2014/main" id="{C5BCD7A6-54FC-580B-63C8-36EBEBCB11B5}"/>
                </a:ext>
              </a:extLst>
            </p:cNvPr>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a:extLst>
                <a:ext uri="{FF2B5EF4-FFF2-40B4-BE49-F238E27FC236}">
                  <a16:creationId xmlns:a16="http://schemas.microsoft.com/office/drawing/2014/main" id="{C20E08EE-75EB-B01C-8035-FD9B9EC7F5E9}"/>
                </a:ext>
              </a:extLst>
            </p:cNvPr>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2BF2F51A-7A69-E9A9-C324-F1DE3E5E21B5}"/>
              </a:ext>
            </a:extLst>
          </p:cNvPr>
          <p:cNvGrpSpPr/>
          <p:nvPr/>
        </p:nvGrpSpPr>
        <p:grpSpPr>
          <a:xfrm>
            <a:off x="5377173" y="5706277"/>
            <a:ext cx="1664505" cy="949241"/>
            <a:chOff x="4581327" y="4018269"/>
            <a:chExt cx="2438876" cy="1927804"/>
          </a:xfrm>
        </p:grpSpPr>
        <p:pic>
          <p:nvPicPr>
            <p:cNvPr id="83" name="Picture 9">
              <a:extLst>
                <a:ext uri="{FF2B5EF4-FFF2-40B4-BE49-F238E27FC236}">
                  <a16:creationId xmlns:a16="http://schemas.microsoft.com/office/drawing/2014/main" id="{7624EBBB-4214-16FB-71C6-4B229FC9AD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176" y="4402737"/>
              <a:ext cx="1741434" cy="11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a:extLst>
                <a:ext uri="{FF2B5EF4-FFF2-40B4-BE49-F238E27FC236}">
                  <a16:creationId xmlns:a16="http://schemas.microsoft.com/office/drawing/2014/main" id="{4AF3ED30-8A30-5A9B-C1F0-FD23106EE4DA}"/>
                </a:ext>
              </a:extLst>
            </p:cNvPr>
            <p:cNvCxnSpPr>
              <a:cxnSpLocks/>
              <a:stCxn id="83" idx="3"/>
              <a:endCxn id="246" idx="1"/>
            </p:cNvCxnSpPr>
            <p:nvPr/>
          </p:nvCxnSpPr>
          <p:spPr>
            <a:xfrm flipV="1">
              <a:off x="6556610" y="4569004"/>
              <a:ext cx="463593" cy="40442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008924A-8A29-0F2F-943F-146674D82193}"/>
                </a:ext>
              </a:extLst>
            </p:cNvPr>
            <p:cNvCxnSpPr>
              <a:cxnSpLocks/>
              <a:stCxn id="83" idx="1"/>
              <a:endCxn id="245" idx="3"/>
            </p:cNvCxnSpPr>
            <p:nvPr/>
          </p:nvCxnSpPr>
          <p:spPr>
            <a:xfrm flipH="1" flipV="1">
              <a:off x="4581327" y="4582676"/>
              <a:ext cx="233849" cy="39074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7250375-CA1D-2703-1553-BCB415D5E111}"/>
                </a:ext>
              </a:extLst>
            </p:cNvPr>
            <p:cNvCxnSpPr>
              <a:cxnSpLocks/>
              <a:stCxn id="83" idx="0"/>
              <a:endCxn id="231" idx="2"/>
            </p:cNvCxnSpPr>
            <p:nvPr/>
          </p:nvCxnSpPr>
          <p:spPr>
            <a:xfrm flipH="1" flipV="1">
              <a:off x="5677070" y="4018269"/>
              <a:ext cx="8824" cy="3844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Cloud Callout 81">
              <a:extLst>
                <a:ext uri="{FF2B5EF4-FFF2-40B4-BE49-F238E27FC236}">
                  <a16:creationId xmlns:a16="http://schemas.microsoft.com/office/drawing/2014/main" id="{407E816F-9197-8769-D978-34F95884DC38}"/>
                </a:ext>
              </a:extLst>
            </p:cNvPr>
            <p:cNvSpPr/>
            <p:nvPr/>
          </p:nvSpPr>
          <p:spPr>
            <a:xfrm>
              <a:off x="6082116" y="5638396"/>
              <a:ext cx="474494" cy="307677"/>
            </a:xfrm>
            <a:prstGeom prst="cloudCallout">
              <a:avLst>
                <a:gd name="adj1" fmla="val -137626"/>
                <a:gd name="adj2" fmla="val -28549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grpSp>
      <p:grpSp>
        <p:nvGrpSpPr>
          <p:cNvPr id="141" name="Group 140">
            <a:extLst>
              <a:ext uri="{FF2B5EF4-FFF2-40B4-BE49-F238E27FC236}">
                <a16:creationId xmlns:a16="http://schemas.microsoft.com/office/drawing/2014/main" id="{6397AD59-4277-2A22-A0ED-A775AEB8ADFE}"/>
              </a:ext>
            </a:extLst>
          </p:cNvPr>
          <p:cNvGrpSpPr/>
          <p:nvPr/>
        </p:nvGrpSpPr>
        <p:grpSpPr>
          <a:xfrm>
            <a:off x="1090570" y="2236442"/>
            <a:ext cx="1548893" cy="4404910"/>
            <a:chOff x="428857" y="1277938"/>
            <a:chExt cx="1821542" cy="5264302"/>
          </a:xfrm>
        </p:grpSpPr>
        <p:sp>
          <p:nvSpPr>
            <p:cNvPr id="4" name="Left Bracket 3">
              <a:extLst>
                <a:ext uri="{FF2B5EF4-FFF2-40B4-BE49-F238E27FC236}">
                  <a16:creationId xmlns:a16="http://schemas.microsoft.com/office/drawing/2014/main" id="{7341857A-0827-15F5-BD82-5AAAE54B971C}"/>
                </a:ext>
              </a:extLst>
            </p:cNvPr>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a:extLst>
                <a:ext uri="{FF2B5EF4-FFF2-40B4-BE49-F238E27FC236}">
                  <a16:creationId xmlns:a16="http://schemas.microsoft.com/office/drawing/2014/main" id="{EB47FBDC-25E4-8BE9-E578-A933D819EBF0}"/>
                </a:ext>
              </a:extLst>
            </p:cNvPr>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a:extLst>
                <a:ext uri="{FF2B5EF4-FFF2-40B4-BE49-F238E27FC236}">
                  <a16:creationId xmlns:a16="http://schemas.microsoft.com/office/drawing/2014/main" id="{AD66D4A1-50B2-0986-ED41-FC9449D70D1D}"/>
                </a:ext>
              </a:extLst>
            </p:cNvPr>
            <p:cNvSpPr txBox="1"/>
            <p:nvPr/>
          </p:nvSpPr>
          <p:spPr>
            <a:xfrm>
              <a:off x="543098" y="1486882"/>
              <a:ext cx="1441647" cy="373170"/>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a:extLst>
                <a:ext uri="{FF2B5EF4-FFF2-40B4-BE49-F238E27FC236}">
                  <a16:creationId xmlns:a16="http://schemas.microsoft.com/office/drawing/2014/main" id="{45B93A70-3443-2E45-1FA1-F541E584573C}"/>
                </a:ext>
              </a:extLst>
            </p:cNvPr>
            <p:cNvSpPr txBox="1"/>
            <p:nvPr/>
          </p:nvSpPr>
          <p:spPr>
            <a:xfrm>
              <a:off x="531337" y="2080056"/>
              <a:ext cx="1719062" cy="441388"/>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a:extLst>
                <a:ext uri="{FF2B5EF4-FFF2-40B4-BE49-F238E27FC236}">
                  <a16:creationId xmlns:a16="http://schemas.microsoft.com/office/drawing/2014/main" id="{EF2D6192-A02F-707D-B77E-359AB7020176}"/>
                </a:ext>
              </a:extLst>
            </p:cNvPr>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a:extLst>
                <a:ext uri="{FF2B5EF4-FFF2-40B4-BE49-F238E27FC236}">
                  <a16:creationId xmlns:a16="http://schemas.microsoft.com/office/drawing/2014/main" id="{10F7D0EC-7A41-01E9-74BD-357A361F0E4C}"/>
                </a:ext>
              </a:extLst>
            </p:cNvPr>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a:extLst>
                <a:ext uri="{FF2B5EF4-FFF2-40B4-BE49-F238E27FC236}">
                  <a16:creationId xmlns:a16="http://schemas.microsoft.com/office/drawing/2014/main" id="{2E005B99-21BD-3FB4-6F94-64D9497DB27E}"/>
                </a:ext>
              </a:extLst>
            </p:cNvPr>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a:extLst>
                <a:ext uri="{FF2B5EF4-FFF2-40B4-BE49-F238E27FC236}">
                  <a16:creationId xmlns:a16="http://schemas.microsoft.com/office/drawing/2014/main" id="{3CEA22DF-46B3-456B-7BEA-775C8EDC0E0F}"/>
                </a:ext>
              </a:extLst>
            </p:cNvPr>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sp>
        <p:nvSpPr>
          <p:cNvPr id="150" name="Rectangle: Rounded Corners 149">
            <a:extLst>
              <a:ext uri="{FF2B5EF4-FFF2-40B4-BE49-F238E27FC236}">
                <a16:creationId xmlns:a16="http://schemas.microsoft.com/office/drawing/2014/main" id="{2F05DBF3-D6C0-F03F-87C4-5B269D7C25B0}"/>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sp>
        <p:nvSpPr>
          <p:cNvPr id="151" name="Rectangle 150">
            <a:extLst>
              <a:ext uri="{FF2B5EF4-FFF2-40B4-BE49-F238E27FC236}">
                <a16:creationId xmlns:a16="http://schemas.microsoft.com/office/drawing/2014/main" id="{4D214197-90D0-E049-A96D-2411F731A55F}"/>
              </a:ext>
            </a:extLst>
          </p:cNvPr>
          <p:cNvSpPr/>
          <p:nvPr/>
        </p:nvSpPr>
        <p:spPr>
          <a:xfrm>
            <a:off x="152403" y="634414"/>
            <a:ext cx="483698" cy="616804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grpSp>
        <p:nvGrpSpPr>
          <p:cNvPr id="188" name="Group 187">
            <a:extLst>
              <a:ext uri="{FF2B5EF4-FFF2-40B4-BE49-F238E27FC236}">
                <a16:creationId xmlns:a16="http://schemas.microsoft.com/office/drawing/2014/main" id="{89A2F442-438D-AA70-94AF-8BD2537E2968}"/>
              </a:ext>
            </a:extLst>
          </p:cNvPr>
          <p:cNvGrpSpPr/>
          <p:nvPr/>
        </p:nvGrpSpPr>
        <p:grpSpPr>
          <a:xfrm>
            <a:off x="4706042" y="3534058"/>
            <a:ext cx="2728130" cy="1015407"/>
            <a:chOff x="3974068" y="2935283"/>
            <a:chExt cx="4065042" cy="992507"/>
          </a:xfrm>
        </p:grpSpPr>
        <p:grpSp>
          <p:nvGrpSpPr>
            <p:cNvPr id="189" name="Group 188">
              <a:extLst>
                <a:ext uri="{FF2B5EF4-FFF2-40B4-BE49-F238E27FC236}">
                  <a16:creationId xmlns:a16="http://schemas.microsoft.com/office/drawing/2014/main" id="{1EB72015-9F14-A7EE-4C97-C8CADD93B907}"/>
                </a:ext>
              </a:extLst>
            </p:cNvPr>
            <p:cNvGrpSpPr/>
            <p:nvPr/>
          </p:nvGrpSpPr>
          <p:grpSpPr>
            <a:xfrm>
              <a:off x="3974068" y="2935283"/>
              <a:ext cx="4065042" cy="992507"/>
              <a:chOff x="3974068" y="2935283"/>
              <a:chExt cx="4065042" cy="992507"/>
            </a:xfrm>
          </p:grpSpPr>
          <p:pic>
            <p:nvPicPr>
              <p:cNvPr id="191" name="Picture 5">
                <a:extLst>
                  <a:ext uri="{FF2B5EF4-FFF2-40B4-BE49-F238E27FC236}">
                    <a16:creationId xmlns:a16="http://schemas.microsoft.com/office/drawing/2014/main" id="{FDBF808F-E0F3-0953-D71F-A7C510555B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1522" y="325206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7">
                <a:extLst>
                  <a:ext uri="{FF2B5EF4-FFF2-40B4-BE49-F238E27FC236}">
                    <a16:creationId xmlns:a16="http://schemas.microsoft.com/office/drawing/2014/main" id="{7A862C6D-61EC-B0E4-01AC-31AB2CE84A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8569" y="324715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7">
                <a:extLst>
                  <a:ext uri="{FF2B5EF4-FFF2-40B4-BE49-F238E27FC236}">
                    <a16:creationId xmlns:a16="http://schemas.microsoft.com/office/drawing/2014/main" id="{A5DB5F98-54DE-BD30-078E-CE9EBF6E440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5">
                <a:extLst>
                  <a:ext uri="{FF2B5EF4-FFF2-40B4-BE49-F238E27FC236}">
                    <a16:creationId xmlns:a16="http://schemas.microsoft.com/office/drawing/2014/main" id="{A6700E01-A7B4-95C6-843C-EAC8B37EEC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5" name="Group 194">
                <a:extLst>
                  <a:ext uri="{FF2B5EF4-FFF2-40B4-BE49-F238E27FC236}">
                    <a16:creationId xmlns:a16="http://schemas.microsoft.com/office/drawing/2014/main" id="{3628B986-8806-477E-AD08-DE6AA9FAA92D}"/>
                  </a:ext>
                </a:extLst>
              </p:cNvPr>
              <p:cNvGrpSpPr/>
              <p:nvPr/>
            </p:nvGrpSpPr>
            <p:grpSpPr>
              <a:xfrm>
                <a:off x="3974068" y="2935283"/>
                <a:ext cx="4065042" cy="992507"/>
                <a:chOff x="3772939" y="2935283"/>
                <a:chExt cx="4065042" cy="992507"/>
              </a:xfrm>
            </p:grpSpPr>
            <p:cxnSp>
              <p:nvCxnSpPr>
                <p:cNvPr id="196" name="Straight Arrow Connector 195">
                  <a:extLst>
                    <a:ext uri="{FF2B5EF4-FFF2-40B4-BE49-F238E27FC236}">
                      <a16:creationId xmlns:a16="http://schemas.microsoft.com/office/drawing/2014/main" id="{C674DD51-9096-ED13-89FD-9D0E56F7959B}"/>
                    </a:ext>
                  </a:extLst>
                </p:cNvPr>
                <p:cNvCxnSpPr>
                  <a:cxnSpLocks/>
                  <a:stCxn id="32" idx="2"/>
                  <a:endCxn id="190" idx="1"/>
                </p:cNvCxnSpPr>
                <p:nvPr/>
              </p:nvCxnSpPr>
              <p:spPr>
                <a:xfrm>
                  <a:off x="3772939" y="2947586"/>
                  <a:ext cx="1306439" cy="4920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9C08A63E-3819-C32D-A21C-8C614B3A6218}"/>
                    </a:ext>
                  </a:extLst>
                </p:cNvPr>
                <p:cNvCxnSpPr>
                  <a:cxnSpLocks/>
                  <a:stCxn id="33" idx="2"/>
                  <a:endCxn id="190" idx="3"/>
                </p:cNvCxnSpPr>
                <p:nvPr/>
              </p:nvCxnSpPr>
              <p:spPr>
                <a:xfrm flipH="1">
                  <a:off x="6719714" y="2935283"/>
                  <a:ext cx="1118267" cy="5043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40237CD4-6E9F-3B4D-B53F-4EF38D6FF7F0}"/>
                    </a:ext>
                  </a:extLst>
                </p:cNvPr>
                <p:cNvCxnSpPr>
                  <a:cxnSpLocks/>
                  <a:endCxn id="190" idx="1"/>
                </p:cNvCxnSpPr>
                <p:nvPr/>
              </p:nvCxnSpPr>
              <p:spPr>
                <a:xfrm>
                  <a:off x="3804871" y="3288895"/>
                  <a:ext cx="1274507" cy="15073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8F4027BD-CC93-32E6-5E68-0E5B9B979C66}"/>
                    </a:ext>
                  </a:extLst>
                </p:cNvPr>
                <p:cNvCxnSpPr>
                  <a:cxnSpLocks/>
                  <a:stCxn id="44" idx="3"/>
                </p:cNvCxnSpPr>
                <p:nvPr/>
              </p:nvCxnSpPr>
              <p:spPr>
                <a:xfrm flipV="1">
                  <a:off x="3977998" y="3460229"/>
                  <a:ext cx="1108044" cy="4197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9EC292EC-E452-76CE-7EA3-252296B9EC4B}"/>
                    </a:ext>
                  </a:extLst>
                </p:cNvPr>
                <p:cNvCxnSpPr>
                  <a:cxnSpLocks/>
                  <a:stCxn id="39" idx="1"/>
                  <a:endCxn id="190" idx="3"/>
                </p:cNvCxnSpPr>
                <p:nvPr/>
              </p:nvCxnSpPr>
              <p:spPr>
                <a:xfrm flipH="1">
                  <a:off x="6719714" y="3314456"/>
                  <a:ext cx="838050" cy="1251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366692C1-21F4-FF71-C9C0-8E1661003C0A}"/>
                    </a:ext>
                  </a:extLst>
                </p:cNvPr>
                <p:cNvCxnSpPr>
                  <a:cxnSpLocks/>
                  <a:endCxn id="190" idx="3"/>
                </p:cNvCxnSpPr>
                <p:nvPr/>
              </p:nvCxnSpPr>
              <p:spPr>
                <a:xfrm flipH="1" flipV="1">
                  <a:off x="6719714" y="3439634"/>
                  <a:ext cx="794684" cy="488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90" name="TextBox 189">
              <a:extLst>
                <a:ext uri="{FF2B5EF4-FFF2-40B4-BE49-F238E27FC236}">
                  <a16:creationId xmlns:a16="http://schemas.microsoft.com/office/drawing/2014/main" id="{0033D474-2691-3009-FACC-4593CB25B757}"/>
                </a:ext>
              </a:extLst>
            </p:cNvPr>
            <p:cNvSpPr txBox="1"/>
            <p:nvPr/>
          </p:nvSpPr>
          <p:spPr>
            <a:xfrm>
              <a:off x="5280507" y="3123756"/>
              <a:ext cx="1640336" cy="631755"/>
            </a:xfrm>
            <a:prstGeom prst="rect">
              <a:avLst/>
            </a:prstGeom>
            <a:solidFill>
              <a:schemeClr val="accent1">
                <a:lumMod val="40000"/>
                <a:lumOff val="60000"/>
              </a:schemeClr>
            </a:solidFill>
          </p:spPr>
          <p:txBody>
            <a:bodyPr wrap="square" rtlCol="0">
              <a:spAutoFit/>
            </a:bodyPr>
            <a:lstStyle/>
            <a:p>
              <a:pPr algn="ctr"/>
              <a:r>
                <a:rPr lang="en-ZA" sz="1200" dirty="0">
                  <a:latin typeface="Helvetica" panose="020B0604020202020204" pitchFamily="2" charset="0"/>
                </a:rPr>
                <a:t>Business Value Chain Image</a:t>
              </a:r>
            </a:p>
          </p:txBody>
        </p:sp>
      </p:grpSp>
      <p:grpSp>
        <p:nvGrpSpPr>
          <p:cNvPr id="202" name="Group 201">
            <a:extLst>
              <a:ext uri="{FF2B5EF4-FFF2-40B4-BE49-F238E27FC236}">
                <a16:creationId xmlns:a16="http://schemas.microsoft.com/office/drawing/2014/main" id="{D1057CBF-7AF4-55E7-7971-DCD964903E35}"/>
              </a:ext>
            </a:extLst>
          </p:cNvPr>
          <p:cNvGrpSpPr/>
          <p:nvPr/>
        </p:nvGrpSpPr>
        <p:grpSpPr>
          <a:xfrm>
            <a:off x="4838627" y="2706399"/>
            <a:ext cx="2568351" cy="954816"/>
            <a:chOff x="4099170" y="2097629"/>
            <a:chExt cx="3611386" cy="948093"/>
          </a:xfrm>
        </p:grpSpPr>
        <p:pic>
          <p:nvPicPr>
            <p:cNvPr id="203" name="Picture 5">
              <a:extLst>
                <a:ext uri="{FF2B5EF4-FFF2-40B4-BE49-F238E27FC236}">
                  <a16:creationId xmlns:a16="http://schemas.microsoft.com/office/drawing/2014/main" id="{728E10C4-AAF1-8DC0-C74B-66638CA9B6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9379" y="2743088"/>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 name="Picture 5">
              <a:extLst>
                <a:ext uri="{FF2B5EF4-FFF2-40B4-BE49-F238E27FC236}">
                  <a16:creationId xmlns:a16="http://schemas.microsoft.com/office/drawing/2014/main" id="{60EADDDC-35F3-EFBB-3D10-6469F5B417C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11575" y="2152678"/>
              <a:ext cx="215690"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 name="Picture 5">
              <a:extLst>
                <a:ext uri="{FF2B5EF4-FFF2-40B4-BE49-F238E27FC236}">
                  <a16:creationId xmlns:a16="http://schemas.microsoft.com/office/drawing/2014/main" id="{1207443E-02D1-51DA-3E1D-2BFA6C3EF7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7">
              <a:extLst>
                <a:ext uri="{FF2B5EF4-FFF2-40B4-BE49-F238E27FC236}">
                  <a16:creationId xmlns:a16="http://schemas.microsoft.com/office/drawing/2014/main" id="{58DC5F98-3BFA-7EE5-966D-6BCA3B409EB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9684" y="2143904"/>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 name="Picture 7">
              <a:extLst>
                <a:ext uri="{FF2B5EF4-FFF2-40B4-BE49-F238E27FC236}">
                  <a16:creationId xmlns:a16="http://schemas.microsoft.com/office/drawing/2014/main" id="{81971F01-7ED2-3781-4191-C13B06DAD79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 name="Picture 7">
              <a:extLst>
                <a:ext uri="{FF2B5EF4-FFF2-40B4-BE49-F238E27FC236}">
                  <a16:creationId xmlns:a16="http://schemas.microsoft.com/office/drawing/2014/main" id="{F9943478-2BA5-77C3-019C-D8843D9189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0538" y="2739998"/>
              <a:ext cx="234941"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7">
              <a:extLst>
                <a:ext uri="{FF2B5EF4-FFF2-40B4-BE49-F238E27FC236}">
                  <a16:creationId xmlns:a16="http://schemas.microsoft.com/office/drawing/2014/main" id="{5AF141F8-E928-ED17-97FD-55D8F7F81F1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1639" y="2784126"/>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0" name="Straight Arrow Connector 209">
              <a:extLst>
                <a:ext uri="{FF2B5EF4-FFF2-40B4-BE49-F238E27FC236}">
                  <a16:creationId xmlns:a16="http://schemas.microsoft.com/office/drawing/2014/main" id="{C11097CE-4438-C355-E84A-D327DAC8FA19}"/>
                </a:ext>
              </a:extLst>
            </p:cNvPr>
            <p:cNvCxnSpPr>
              <a:cxnSpLocks/>
              <a:stCxn id="26" idx="3"/>
              <a:endCxn id="212" idx="1"/>
            </p:cNvCxnSpPr>
            <p:nvPr/>
          </p:nvCxnSpPr>
          <p:spPr>
            <a:xfrm>
              <a:off x="4099170" y="2100083"/>
              <a:ext cx="1097772" cy="37944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C60139FB-F529-D794-5634-13B10DB859A8}"/>
                </a:ext>
              </a:extLst>
            </p:cNvPr>
            <p:cNvCxnSpPr>
              <a:cxnSpLocks/>
              <a:stCxn id="27" idx="1"/>
              <a:endCxn id="212" idx="3"/>
            </p:cNvCxnSpPr>
            <p:nvPr/>
          </p:nvCxnSpPr>
          <p:spPr>
            <a:xfrm flipH="1">
              <a:off x="6642013" y="2097629"/>
              <a:ext cx="845864" cy="3819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2" name="Picture 13">
              <a:extLst>
                <a:ext uri="{FF2B5EF4-FFF2-40B4-BE49-F238E27FC236}">
                  <a16:creationId xmlns:a16="http://schemas.microsoft.com/office/drawing/2014/main" id="{BFBBAFD7-672D-0423-28D5-2D3832DACE8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96942" y="2143921"/>
              <a:ext cx="1445071" cy="67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3" name="Straight Arrow Connector 212">
              <a:extLst>
                <a:ext uri="{FF2B5EF4-FFF2-40B4-BE49-F238E27FC236}">
                  <a16:creationId xmlns:a16="http://schemas.microsoft.com/office/drawing/2014/main" id="{C56B62B7-59B1-E31E-5914-60F90A947E4C}"/>
                </a:ext>
              </a:extLst>
            </p:cNvPr>
            <p:cNvCxnSpPr>
              <a:cxnSpLocks/>
              <a:stCxn id="33" idx="1"/>
              <a:endCxn id="212" idx="3"/>
            </p:cNvCxnSpPr>
            <p:nvPr/>
          </p:nvCxnSpPr>
          <p:spPr>
            <a:xfrm flipH="1" flipV="1">
              <a:off x="6642013" y="2479532"/>
              <a:ext cx="855613" cy="20166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5748EDF1-C22C-14BE-FC6D-22D7025E98B1}"/>
                </a:ext>
              </a:extLst>
            </p:cNvPr>
            <p:cNvCxnSpPr>
              <a:cxnSpLocks/>
              <a:stCxn id="32" idx="3"/>
              <a:endCxn id="212" idx="1"/>
            </p:cNvCxnSpPr>
            <p:nvPr/>
          </p:nvCxnSpPr>
          <p:spPr>
            <a:xfrm flipV="1">
              <a:off x="4108917" y="2479532"/>
              <a:ext cx="1088025" cy="20411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5" name="Picture 5">
              <a:extLst>
                <a:ext uri="{FF2B5EF4-FFF2-40B4-BE49-F238E27FC236}">
                  <a16:creationId xmlns:a16="http://schemas.microsoft.com/office/drawing/2014/main" id="{DF457E71-950A-87B0-8B87-7C55D966E2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4553" y="2793973"/>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 name="Group 228">
            <a:extLst>
              <a:ext uri="{FF2B5EF4-FFF2-40B4-BE49-F238E27FC236}">
                <a16:creationId xmlns:a16="http://schemas.microsoft.com/office/drawing/2014/main" id="{E768698E-7D4D-AA3A-23BB-E52676374571}"/>
              </a:ext>
            </a:extLst>
          </p:cNvPr>
          <p:cNvGrpSpPr/>
          <p:nvPr/>
        </p:nvGrpSpPr>
        <p:grpSpPr>
          <a:xfrm>
            <a:off x="4185935" y="4308197"/>
            <a:ext cx="3843668" cy="1980201"/>
            <a:chOff x="3886289" y="3719107"/>
            <a:chExt cx="5266623" cy="1901399"/>
          </a:xfrm>
        </p:grpSpPr>
        <p:grpSp>
          <p:nvGrpSpPr>
            <p:cNvPr id="230" name="Group 229">
              <a:extLst>
                <a:ext uri="{FF2B5EF4-FFF2-40B4-BE49-F238E27FC236}">
                  <a16:creationId xmlns:a16="http://schemas.microsoft.com/office/drawing/2014/main" id="{40189A07-C3FA-BF02-5630-707CE8F3EEA0}"/>
                </a:ext>
              </a:extLst>
            </p:cNvPr>
            <p:cNvGrpSpPr/>
            <p:nvPr/>
          </p:nvGrpSpPr>
          <p:grpSpPr>
            <a:xfrm>
              <a:off x="3886289" y="3719107"/>
              <a:ext cx="5266623" cy="1901399"/>
              <a:chOff x="3886289" y="3719107"/>
              <a:chExt cx="5266623" cy="1901399"/>
            </a:xfrm>
          </p:grpSpPr>
          <p:grpSp>
            <p:nvGrpSpPr>
              <p:cNvPr id="232" name="Group 231">
                <a:extLst>
                  <a:ext uri="{FF2B5EF4-FFF2-40B4-BE49-F238E27FC236}">
                    <a16:creationId xmlns:a16="http://schemas.microsoft.com/office/drawing/2014/main" id="{233B46C0-1AF9-5BF0-C7A6-F45B14866FAC}"/>
                  </a:ext>
                </a:extLst>
              </p:cNvPr>
              <p:cNvGrpSpPr/>
              <p:nvPr/>
            </p:nvGrpSpPr>
            <p:grpSpPr>
              <a:xfrm>
                <a:off x="3886289" y="3719107"/>
                <a:ext cx="5260515" cy="1901399"/>
                <a:chOff x="3886289" y="3719107"/>
                <a:chExt cx="5260515" cy="1901399"/>
              </a:xfrm>
            </p:grpSpPr>
            <p:grpSp>
              <p:nvGrpSpPr>
                <p:cNvPr id="235" name="Group 234">
                  <a:extLst>
                    <a:ext uri="{FF2B5EF4-FFF2-40B4-BE49-F238E27FC236}">
                      <a16:creationId xmlns:a16="http://schemas.microsoft.com/office/drawing/2014/main" id="{95CB9BAD-7D7D-7107-0ADB-0C9B9089F120}"/>
                    </a:ext>
                  </a:extLst>
                </p:cNvPr>
                <p:cNvGrpSpPr/>
                <p:nvPr/>
              </p:nvGrpSpPr>
              <p:grpSpPr>
                <a:xfrm>
                  <a:off x="4385585" y="3719107"/>
                  <a:ext cx="4463398" cy="1901399"/>
                  <a:chOff x="4184456" y="3719107"/>
                  <a:chExt cx="4463398" cy="1901399"/>
                </a:xfrm>
              </p:grpSpPr>
              <p:cxnSp>
                <p:nvCxnSpPr>
                  <p:cNvPr id="238" name="Straight Arrow Connector 237">
                    <a:extLst>
                      <a:ext uri="{FF2B5EF4-FFF2-40B4-BE49-F238E27FC236}">
                        <a16:creationId xmlns:a16="http://schemas.microsoft.com/office/drawing/2014/main" id="{B804D3C0-1B43-F7A2-1D4B-2072FAE5994D}"/>
                      </a:ext>
                    </a:extLst>
                  </p:cNvPr>
                  <p:cNvCxnSpPr>
                    <a:stCxn id="246" idx="0"/>
                    <a:endCxn id="252"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39" name="Group 238">
                    <a:extLst>
                      <a:ext uri="{FF2B5EF4-FFF2-40B4-BE49-F238E27FC236}">
                        <a16:creationId xmlns:a16="http://schemas.microsoft.com/office/drawing/2014/main" id="{6E53ABFD-1AEC-FD5F-D47C-25796230CD09}"/>
                      </a:ext>
                    </a:extLst>
                  </p:cNvPr>
                  <p:cNvGrpSpPr/>
                  <p:nvPr/>
                </p:nvGrpSpPr>
                <p:grpSpPr>
                  <a:xfrm>
                    <a:off x="4184456" y="3719107"/>
                    <a:ext cx="4463398" cy="1901399"/>
                    <a:chOff x="4184456" y="3719107"/>
                    <a:chExt cx="4463398" cy="1901399"/>
                  </a:xfrm>
                </p:grpSpPr>
                <p:grpSp>
                  <p:nvGrpSpPr>
                    <p:cNvPr id="240" name="Group 239">
                      <a:extLst>
                        <a:ext uri="{FF2B5EF4-FFF2-40B4-BE49-F238E27FC236}">
                          <a16:creationId xmlns:a16="http://schemas.microsoft.com/office/drawing/2014/main" id="{4AD68491-9362-8CCC-154C-D4AA9691F565}"/>
                        </a:ext>
                      </a:extLst>
                    </p:cNvPr>
                    <p:cNvGrpSpPr/>
                    <p:nvPr/>
                  </p:nvGrpSpPr>
                  <p:grpSpPr>
                    <a:xfrm>
                      <a:off x="4184456" y="3719107"/>
                      <a:ext cx="4463398" cy="1290279"/>
                      <a:chOff x="4184456" y="3719107"/>
                      <a:chExt cx="4463398" cy="1290279"/>
                    </a:xfrm>
                  </p:grpSpPr>
                  <p:pic>
                    <p:nvPicPr>
                      <p:cNvPr id="248" name="Picture 8">
                        <a:extLst>
                          <a:ext uri="{FF2B5EF4-FFF2-40B4-BE49-F238E27FC236}">
                            <a16:creationId xmlns:a16="http://schemas.microsoft.com/office/drawing/2014/main" id="{BB3D7D76-AEF8-30AA-4919-E5295E5F774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9" name="Straight Arrow Connector 248">
                        <a:extLst>
                          <a:ext uri="{FF2B5EF4-FFF2-40B4-BE49-F238E27FC236}">
                            <a16:creationId xmlns:a16="http://schemas.microsoft.com/office/drawing/2014/main" id="{2D67138A-B02C-47E5-17DC-C07CC23AF8A8}"/>
                          </a:ext>
                        </a:extLst>
                      </p:cNvPr>
                      <p:cNvCxnSpPr>
                        <a:cxnSpLocks/>
                        <a:stCxn id="44" idx="2"/>
                        <a:endCxn id="248" idx="0"/>
                      </p:cNvCxnSpPr>
                      <p:nvPr/>
                    </p:nvCxnSpPr>
                    <p:spPr>
                      <a:xfrm>
                        <a:off x="4374002" y="4145664"/>
                        <a:ext cx="83170" cy="2977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95592BF8-F6DD-BAEA-C310-C469DA3690CA}"/>
                          </a:ext>
                        </a:extLst>
                      </p:cNvPr>
                      <p:cNvCxnSpPr>
                        <a:stCxn id="257" idx="2"/>
                        <a:endCxn id="248" idx="0"/>
                      </p:cNvCxnSpPr>
                      <p:nvPr/>
                    </p:nvCxnSpPr>
                    <p:spPr>
                      <a:xfrm flipH="1">
                        <a:off x="4457171" y="3959259"/>
                        <a:ext cx="410291" cy="48414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580CC7B4-47E4-9019-B62A-834386D1E7AF}"/>
                          </a:ext>
                        </a:extLst>
                      </p:cNvPr>
                      <p:cNvCxnSpPr>
                        <a:stCxn id="256" idx="2"/>
                        <a:endCxn id="248" idx="0"/>
                      </p:cNvCxnSpPr>
                      <p:nvPr/>
                    </p:nvCxnSpPr>
                    <p:spPr>
                      <a:xfrm flipH="1">
                        <a:off x="4457171" y="3955089"/>
                        <a:ext cx="630271" cy="4883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2" name="Picture 8">
                        <a:extLst>
                          <a:ext uri="{FF2B5EF4-FFF2-40B4-BE49-F238E27FC236}">
                            <a16:creationId xmlns:a16="http://schemas.microsoft.com/office/drawing/2014/main" id="{9B5A5168-273C-3265-7544-1B9F321C879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3" name="Straight Arrow Connector 252">
                        <a:extLst>
                          <a:ext uri="{FF2B5EF4-FFF2-40B4-BE49-F238E27FC236}">
                            <a16:creationId xmlns:a16="http://schemas.microsoft.com/office/drawing/2014/main" id="{40E35A75-9F1E-8BD6-334A-C01025FFB46C}"/>
                          </a:ext>
                        </a:extLst>
                      </p:cNvPr>
                      <p:cNvCxnSpPr>
                        <a:stCxn id="259" idx="2"/>
                        <a:endCxn id="252" idx="0"/>
                      </p:cNvCxnSpPr>
                      <p:nvPr/>
                    </p:nvCxnSpPr>
                    <p:spPr>
                      <a:xfrm>
                        <a:off x="7311722" y="4029396"/>
                        <a:ext cx="1063417" cy="41877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A481D06C-D9BF-6CA1-4E54-AF3235BC31AA}"/>
                          </a:ext>
                        </a:extLst>
                      </p:cNvPr>
                      <p:cNvCxnSpPr>
                        <a:cxnSpLocks/>
                        <a:stCxn id="258" idx="2"/>
                        <a:endCxn id="252" idx="0"/>
                      </p:cNvCxnSpPr>
                      <p:nvPr/>
                    </p:nvCxnSpPr>
                    <p:spPr>
                      <a:xfrm>
                        <a:off x="7634163" y="4032844"/>
                        <a:ext cx="740975" cy="41533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86CB6CA2-0F8F-F01D-6F80-2B0DD1AF8D63}"/>
                          </a:ext>
                        </a:extLst>
                      </p:cNvPr>
                      <p:cNvCxnSpPr>
                        <a:cxnSpLocks/>
                        <a:stCxn id="45" idx="2"/>
                        <a:endCxn id="252" idx="0"/>
                      </p:cNvCxnSpPr>
                      <p:nvPr/>
                    </p:nvCxnSpPr>
                    <p:spPr>
                      <a:xfrm>
                        <a:off x="8133319" y="4131808"/>
                        <a:ext cx="241820" cy="31636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6" name="Picture 5">
                        <a:extLst>
                          <a:ext uri="{FF2B5EF4-FFF2-40B4-BE49-F238E27FC236}">
                            <a16:creationId xmlns:a16="http://schemas.microsoft.com/office/drawing/2014/main" id="{08AA66DF-EE7C-7CEB-3CAD-38E2053E72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5959" y="3719107"/>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 name="Picture 7">
                        <a:extLst>
                          <a:ext uri="{FF2B5EF4-FFF2-40B4-BE49-F238E27FC236}">
                            <a16:creationId xmlns:a16="http://schemas.microsoft.com/office/drawing/2014/main" id="{A82361BA-0184-BDC1-F8D8-AE156ECEDC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9991" y="372172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 name="Picture 7">
                        <a:extLst>
                          <a:ext uri="{FF2B5EF4-FFF2-40B4-BE49-F238E27FC236}">
                            <a16:creationId xmlns:a16="http://schemas.microsoft.com/office/drawing/2014/main" id="{4C8B3B8F-1B57-694F-9FCC-5090E0B56B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04790" y="377124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 name="Picture 5">
                        <a:extLst>
                          <a:ext uri="{FF2B5EF4-FFF2-40B4-BE49-F238E27FC236}">
                            <a16:creationId xmlns:a16="http://schemas.microsoft.com/office/drawing/2014/main" id="{059A469A-29C7-8F46-592C-E3AC310702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0240" y="3793414"/>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41" name="Straight Arrow Connector 240">
                      <a:extLst>
                        <a:ext uri="{FF2B5EF4-FFF2-40B4-BE49-F238E27FC236}">
                          <a16:creationId xmlns:a16="http://schemas.microsoft.com/office/drawing/2014/main" id="{0CC770AA-9B84-BD31-1B90-EEFE86D049FA}"/>
                        </a:ext>
                      </a:extLst>
                    </p:cNvPr>
                    <p:cNvCxnSpPr>
                      <a:cxnSpLocks/>
                      <a:stCxn id="248" idx="3"/>
                      <a:endCxn id="231" idx="1"/>
                    </p:cNvCxnSpPr>
                    <p:nvPr/>
                  </p:nvCxnSpPr>
                  <p:spPr>
                    <a:xfrm>
                      <a:off x="4729886" y="4724006"/>
                      <a:ext cx="968511" cy="11589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CA714DDC-E436-5E88-BD08-F9F0FA01AD3B}"/>
                        </a:ext>
                      </a:extLst>
                    </p:cNvPr>
                    <p:cNvCxnSpPr>
                      <a:cxnSpLocks/>
                      <a:stCxn id="245" idx="3"/>
                      <a:endCxn id="231" idx="1"/>
                    </p:cNvCxnSpPr>
                    <p:nvPr/>
                  </p:nvCxnSpPr>
                  <p:spPr>
                    <a:xfrm flipV="1">
                      <a:off x="5317404" y="4839904"/>
                      <a:ext cx="380993" cy="48849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B53A79C3-814D-E137-9826-B4A7DCCFD5C5}"/>
                        </a:ext>
                      </a:extLst>
                    </p:cNvPr>
                    <p:cNvCxnSpPr>
                      <a:cxnSpLocks/>
                      <a:stCxn id="246" idx="1"/>
                      <a:endCxn id="231" idx="3"/>
                    </p:cNvCxnSpPr>
                    <p:nvPr/>
                  </p:nvCxnSpPr>
                  <p:spPr>
                    <a:xfrm flipH="1" flipV="1">
                      <a:off x="6985780" y="4839904"/>
                      <a:ext cx="612342" cy="48203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2EC84F6F-C2A4-BC34-7DDF-E1E68B6C37D8}"/>
                        </a:ext>
                      </a:extLst>
                    </p:cNvPr>
                    <p:cNvCxnSpPr>
                      <a:cxnSpLocks/>
                      <a:stCxn id="252" idx="1"/>
                      <a:endCxn id="231" idx="3"/>
                    </p:cNvCxnSpPr>
                    <p:nvPr/>
                  </p:nvCxnSpPr>
                  <p:spPr>
                    <a:xfrm flipH="1">
                      <a:off x="6985780" y="4728781"/>
                      <a:ext cx="1116644" cy="11112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5" name="Picture 10">
                      <a:extLst>
                        <a:ext uri="{FF2B5EF4-FFF2-40B4-BE49-F238E27FC236}">
                          <a16:creationId xmlns:a16="http://schemas.microsoft.com/office/drawing/2014/main" id="{39DFDFA2-5C7E-4C18-C0AE-26ED5BF4FCD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 name="Picture 10">
                      <a:extLst>
                        <a:ext uri="{FF2B5EF4-FFF2-40B4-BE49-F238E27FC236}">
                          <a16:creationId xmlns:a16="http://schemas.microsoft.com/office/drawing/2014/main" id="{3672CBF1-D412-4305-43ED-B29E02F3514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7" name="Straight Arrow Connector 246">
                      <a:extLst>
                        <a:ext uri="{FF2B5EF4-FFF2-40B4-BE49-F238E27FC236}">
                          <a16:creationId xmlns:a16="http://schemas.microsoft.com/office/drawing/2014/main" id="{ED429C29-C59E-1B7E-891A-9A4D71753CDB}"/>
                        </a:ext>
                      </a:extLst>
                    </p:cNvPr>
                    <p:cNvCxnSpPr>
                      <a:stCxn id="245" idx="0"/>
                      <a:endCxn id="248"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236" name="Cloud Callout 108">
                  <a:extLst>
                    <a:ext uri="{FF2B5EF4-FFF2-40B4-BE49-F238E27FC236}">
                      <a16:creationId xmlns:a16="http://schemas.microsoft.com/office/drawing/2014/main" id="{0AB014FD-1902-594B-5B72-80D34E653A83}"/>
                    </a:ext>
                  </a:extLst>
                </p:cNvPr>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sp>
              <p:nvSpPr>
                <p:cNvPr id="237" name="Cloud Callout 107">
                  <a:extLst>
                    <a:ext uri="{FF2B5EF4-FFF2-40B4-BE49-F238E27FC236}">
                      <a16:creationId xmlns:a16="http://schemas.microsoft.com/office/drawing/2014/main" id="{456B885C-C5FC-EC4E-4F83-F6FBB189549A}"/>
                    </a:ext>
                  </a:extLst>
                </p:cNvPr>
                <p:cNvSpPr/>
                <p:nvPr/>
              </p:nvSpPr>
              <p:spPr>
                <a:xfrm>
                  <a:off x="3886289" y="4202512"/>
                  <a:ext cx="424077" cy="307677"/>
                </a:xfrm>
                <a:prstGeom prst="cloudCallout">
                  <a:avLst>
                    <a:gd name="adj1" fmla="val 165924"/>
                    <a:gd name="adj2" fmla="val 47767"/>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grpSp>
          <p:sp>
            <p:nvSpPr>
              <p:cNvPr id="233" name="Cloud Callout 104">
                <a:extLst>
                  <a:ext uri="{FF2B5EF4-FFF2-40B4-BE49-F238E27FC236}">
                    <a16:creationId xmlns:a16="http://schemas.microsoft.com/office/drawing/2014/main" id="{E56021BD-0BE8-4EC4-C0A6-F2DCC2F3034B}"/>
                  </a:ext>
                </a:extLst>
              </p:cNvPr>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234" name="Cloud Callout 105">
                <a:extLst>
                  <a:ext uri="{FF2B5EF4-FFF2-40B4-BE49-F238E27FC236}">
                    <a16:creationId xmlns:a16="http://schemas.microsoft.com/office/drawing/2014/main" id="{AE118FFD-A1C7-0329-9E31-DECD4A047650}"/>
                  </a:ext>
                </a:extLst>
              </p:cNvPr>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231" name="TextBox 230">
              <a:extLst>
                <a:ext uri="{FF2B5EF4-FFF2-40B4-BE49-F238E27FC236}">
                  <a16:creationId xmlns:a16="http://schemas.microsoft.com/office/drawing/2014/main" id="{802DC28D-797E-E150-BF7F-E6F2D2FD8046}"/>
                </a:ext>
              </a:extLst>
            </p:cNvPr>
            <p:cNvSpPr txBox="1"/>
            <p:nvPr/>
          </p:nvSpPr>
          <p:spPr>
            <a:xfrm>
              <a:off x="5899525" y="4618257"/>
              <a:ext cx="1287383" cy="443293"/>
            </a:xfrm>
            <a:prstGeom prst="rect">
              <a:avLst/>
            </a:prstGeom>
            <a:solidFill>
              <a:schemeClr val="accent1">
                <a:lumMod val="40000"/>
                <a:lumOff val="60000"/>
              </a:schemeClr>
            </a:solidFill>
          </p:spPr>
          <p:txBody>
            <a:bodyPr wrap="square" rtlCol="0">
              <a:spAutoFit/>
            </a:bodyPr>
            <a:lstStyle/>
            <a:p>
              <a:pPr algn="ctr"/>
              <a:r>
                <a:rPr lang="en-ZA" sz="1200" dirty="0">
                  <a:latin typeface="Helvetica" panose="020B0604020202020204" pitchFamily="2" charset="0"/>
                </a:rPr>
                <a:t>IT Portfolio Image</a:t>
              </a:r>
            </a:p>
          </p:txBody>
        </p:sp>
      </p:grpSp>
      <p:grpSp>
        <p:nvGrpSpPr>
          <p:cNvPr id="63" name="Group 62">
            <a:extLst>
              <a:ext uri="{FF2B5EF4-FFF2-40B4-BE49-F238E27FC236}">
                <a16:creationId xmlns:a16="http://schemas.microsoft.com/office/drawing/2014/main" id="{ADD3D2E2-A104-866B-0046-BE42A5E8CCD4}"/>
              </a:ext>
            </a:extLst>
          </p:cNvPr>
          <p:cNvGrpSpPr/>
          <p:nvPr/>
        </p:nvGrpSpPr>
        <p:grpSpPr>
          <a:xfrm>
            <a:off x="4669273" y="2946357"/>
            <a:ext cx="2790299" cy="3230234"/>
            <a:chOff x="5968048" y="-149887"/>
            <a:chExt cx="2446368" cy="5321283"/>
          </a:xfrm>
        </p:grpSpPr>
        <p:cxnSp>
          <p:nvCxnSpPr>
            <p:cNvPr id="64" name="Straight Arrow Connector 63">
              <a:extLst>
                <a:ext uri="{FF2B5EF4-FFF2-40B4-BE49-F238E27FC236}">
                  <a16:creationId xmlns:a16="http://schemas.microsoft.com/office/drawing/2014/main" id="{007A494C-24FD-A440-303A-038E465761CB}"/>
                </a:ext>
              </a:extLst>
            </p:cNvPr>
            <p:cNvCxnSpPr>
              <a:cxnSpLocks/>
              <a:stCxn id="73" idx="1"/>
            </p:cNvCxnSpPr>
            <p:nvPr/>
          </p:nvCxnSpPr>
          <p:spPr>
            <a:xfrm flipH="1" flipV="1">
              <a:off x="5968048" y="2826830"/>
              <a:ext cx="777279" cy="6522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9F4868EC-BDE5-8C31-355C-F225E895065D}"/>
                </a:ext>
              </a:extLst>
            </p:cNvPr>
            <p:cNvGrpSpPr/>
            <p:nvPr/>
          </p:nvGrpSpPr>
          <p:grpSpPr>
            <a:xfrm>
              <a:off x="6016477" y="-149887"/>
              <a:ext cx="2397939" cy="5321283"/>
              <a:chOff x="5815348" y="-149887"/>
              <a:chExt cx="2397939" cy="5321283"/>
            </a:xfrm>
          </p:grpSpPr>
          <p:grpSp>
            <p:nvGrpSpPr>
              <p:cNvPr id="66" name="Group 65">
                <a:extLst>
                  <a:ext uri="{FF2B5EF4-FFF2-40B4-BE49-F238E27FC236}">
                    <a16:creationId xmlns:a16="http://schemas.microsoft.com/office/drawing/2014/main" id="{309CBFEF-C10F-C9C0-2B5C-74772C8BC6BC}"/>
                  </a:ext>
                </a:extLst>
              </p:cNvPr>
              <p:cNvGrpSpPr/>
              <p:nvPr/>
            </p:nvGrpSpPr>
            <p:grpSpPr>
              <a:xfrm>
                <a:off x="6544198" y="-149887"/>
                <a:ext cx="1669089" cy="5321283"/>
                <a:chOff x="6544198" y="-149887"/>
                <a:chExt cx="1669089" cy="5321283"/>
              </a:xfrm>
            </p:grpSpPr>
            <p:pic>
              <p:nvPicPr>
                <p:cNvPr id="73" name="Picture 2">
                  <a:extLst>
                    <a:ext uri="{FF2B5EF4-FFF2-40B4-BE49-F238E27FC236}">
                      <a16:creationId xmlns:a16="http://schemas.microsoft.com/office/drawing/2014/main" id="{59EA5218-912D-1EDC-EB61-D77450AED17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44198" y="2214497"/>
                  <a:ext cx="1014091" cy="135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a:extLst>
                    <a:ext uri="{FF2B5EF4-FFF2-40B4-BE49-F238E27FC236}">
                      <a16:creationId xmlns:a16="http://schemas.microsoft.com/office/drawing/2014/main" id="{CB882138-7F63-BB77-F6D8-36B38E7412D3}"/>
                    </a:ext>
                  </a:extLst>
                </p:cNvPr>
                <p:cNvCxnSpPr>
                  <a:cxnSpLocks/>
                  <a:stCxn id="45" idx="2"/>
                  <a:endCxn id="73" idx="3"/>
                </p:cNvCxnSpPr>
                <p:nvPr/>
              </p:nvCxnSpPr>
              <p:spPr>
                <a:xfrm flipH="1">
                  <a:off x="7558289" y="2801555"/>
                  <a:ext cx="653334" cy="9049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F43ECD4-2EB4-3669-7301-B6F02C6A6AF7}"/>
                    </a:ext>
                  </a:extLst>
                </p:cNvPr>
                <p:cNvCxnSpPr>
                  <a:cxnSpLocks/>
                  <a:stCxn id="39" idx="2"/>
                  <a:endCxn id="73" idx="3"/>
                </p:cNvCxnSpPr>
                <p:nvPr/>
              </p:nvCxnSpPr>
              <p:spPr>
                <a:xfrm flipH="1">
                  <a:off x="7558289" y="1852584"/>
                  <a:ext cx="646320" cy="10394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E197AB7-2438-B986-344D-6442969EDB34}"/>
                    </a:ext>
                  </a:extLst>
                </p:cNvPr>
                <p:cNvCxnSpPr>
                  <a:cxnSpLocks/>
                  <a:stCxn id="252" idx="1"/>
                  <a:endCxn id="73" idx="3"/>
                </p:cNvCxnSpPr>
                <p:nvPr/>
              </p:nvCxnSpPr>
              <p:spPr>
                <a:xfrm flipH="1" flipV="1">
                  <a:off x="7558289" y="2892052"/>
                  <a:ext cx="633565" cy="93367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90DBBF4-6F8F-1EE2-46EA-4E36A2D35436}"/>
                    </a:ext>
                  </a:extLst>
                </p:cNvPr>
                <p:cNvCxnSpPr>
                  <a:cxnSpLocks/>
                  <a:stCxn id="246" idx="0"/>
                  <a:endCxn id="73" idx="3"/>
                </p:cNvCxnSpPr>
                <p:nvPr/>
              </p:nvCxnSpPr>
              <p:spPr>
                <a:xfrm flipH="1" flipV="1">
                  <a:off x="7558289" y="2892052"/>
                  <a:ext cx="534686" cy="145016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75344EC-D9B5-B8EE-81F2-88744980DD5C}"/>
                    </a:ext>
                  </a:extLst>
                </p:cNvPr>
                <p:cNvCxnSpPr>
                  <a:stCxn id="83" idx="3"/>
                  <a:endCxn id="73" idx="3"/>
                </p:cNvCxnSpPr>
                <p:nvPr/>
              </p:nvCxnSpPr>
              <p:spPr>
                <a:xfrm flipH="1" flipV="1">
                  <a:off x="7558289" y="2892052"/>
                  <a:ext cx="11215" cy="22793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3EA03B4-90E1-4912-1C12-171C5FC5AD70}"/>
                    </a:ext>
                  </a:extLst>
                </p:cNvPr>
                <p:cNvCxnSpPr>
                  <a:cxnSpLocks/>
                  <a:stCxn id="33" idx="2"/>
                  <a:endCxn id="73" idx="3"/>
                </p:cNvCxnSpPr>
                <p:nvPr/>
              </p:nvCxnSpPr>
              <p:spPr>
                <a:xfrm flipH="1">
                  <a:off x="7558289" y="818254"/>
                  <a:ext cx="654998" cy="207379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A9E5335-3D15-434F-F3B9-7A9361D22487}"/>
                    </a:ext>
                  </a:extLst>
                </p:cNvPr>
                <p:cNvCxnSpPr>
                  <a:cxnSpLocks/>
                  <a:stCxn id="27" idx="2"/>
                  <a:endCxn id="73" idx="3"/>
                </p:cNvCxnSpPr>
                <p:nvPr/>
              </p:nvCxnSpPr>
              <p:spPr>
                <a:xfrm flipH="1">
                  <a:off x="7558289" y="-149887"/>
                  <a:ext cx="648920" cy="304193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8A4E4096-5AAD-E762-8A54-35A4D04825D2}"/>
                  </a:ext>
                </a:extLst>
              </p:cNvPr>
              <p:cNvCxnSpPr>
                <a:stCxn id="73" idx="1"/>
                <a:endCxn id="83" idx="1"/>
              </p:cNvCxnSpPr>
              <p:nvPr/>
            </p:nvCxnSpPr>
            <p:spPr>
              <a:xfrm flipH="1">
                <a:off x="6527490" y="2892052"/>
                <a:ext cx="16708" cy="22793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3A1A842-C2C9-DF0E-0AC6-AD144274AD9E}"/>
                  </a:ext>
                </a:extLst>
              </p:cNvPr>
              <p:cNvCxnSpPr>
                <a:cxnSpLocks/>
                <a:stCxn id="73" idx="1"/>
                <a:endCxn id="245" idx="0"/>
              </p:cNvCxnSpPr>
              <p:nvPr/>
            </p:nvCxnSpPr>
            <p:spPr>
              <a:xfrm flipH="1">
                <a:off x="6186029" y="2892052"/>
                <a:ext cx="358169" cy="146125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1B2B68F-C743-1563-A04A-37D2C5861A60}"/>
                  </a:ext>
                </a:extLst>
              </p:cNvPr>
              <p:cNvCxnSpPr>
                <a:cxnSpLocks/>
                <a:stCxn id="73" idx="1"/>
                <a:endCxn id="248" idx="3"/>
              </p:cNvCxnSpPr>
              <p:nvPr/>
            </p:nvCxnSpPr>
            <p:spPr>
              <a:xfrm flipH="1">
                <a:off x="6033904" y="2892052"/>
                <a:ext cx="510294" cy="92548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3C53A87-AA47-0ADC-B233-158DD3F112EF}"/>
                  </a:ext>
                </a:extLst>
              </p:cNvPr>
              <p:cNvCxnSpPr>
                <a:cxnSpLocks/>
                <a:stCxn id="73" idx="1"/>
                <a:endCxn id="38" idx="2"/>
              </p:cNvCxnSpPr>
              <p:nvPr/>
            </p:nvCxnSpPr>
            <p:spPr>
              <a:xfrm flipH="1" flipV="1">
                <a:off x="5818979" y="1873319"/>
                <a:ext cx="725218" cy="101873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F4323AB-1402-A10E-FE85-E53FF916E54D}"/>
                  </a:ext>
                </a:extLst>
              </p:cNvPr>
              <p:cNvCxnSpPr>
                <a:cxnSpLocks/>
                <a:stCxn id="73" idx="1"/>
                <a:endCxn id="32" idx="2"/>
              </p:cNvCxnSpPr>
              <p:nvPr/>
            </p:nvCxnSpPr>
            <p:spPr>
              <a:xfrm flipH="1" flipV="1">
                <a:off x="5821425" y="838989"/>
                <a:ext cx="722772" cy="205306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F5FB71E-2BDB-A005-DE5A-83DCD55153FB}"/>
                  </a:ext>
                </a:extLst>
              </p:cNvPr>
              <p:cNvCxnSpPr>
                <a:cxnSpLocks/>
                <a:stCxn id="73" idx="1"/>
                <a:endCxn id="26" idx="2"/>
              </p:cNvCxnSpPr>
              <p:nvPr/>
            </p:nvCxnSpPr>
            <p:spPr>
              <a:xfrm flipH="1" flipV="1">
                <a:off x="5815348" y="-129152"/>
                <a:ext cx="728850" cy="302120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9" name="Smiley Face 8">
            <a:extLst>
              <a:ext uri="{FF2B5EF4-FFF2-40B4-BE49-F238E27FC236}">
                <a16:creationId xmlns:a16="http://schemas.microsoft.com/office/drawing/2014/main" id="{C16ED213-56FE-815B-59C8-4C5A4BBF34CB}"/>
              </a:ext>
            </a:extLst>
          </p:cNvPr>
          <p:cNvSpPr/>
          <p:nvPr/>
        </p:nvSpPr>
        <p:spPr>
          <a:xfrm>
            <a:off x="3514061" y="1687667"/>
            <a:ext cx="5263848" cy="5095476"/>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6055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2"/>
                                        </p:tgtEl>
                                        <p:attrNameLst>
                                          <p:attrName>style.visibility</p:attrName>
                                        </p:attrNameLst>
                                      </p:cBhvr>
                                      <p:to>
                                        <p:strVal val="visible"/>
                                      </p:to>
                                    </p:set>
                                    <p:animEffect transition="in" filter="fade">
                                      <p:cBhvr>
                                        <p:cTn id="39" dur="500"/>
                                        <p:tgtEl>
                                          <p:spTgt spid="20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8"/>
                                        </p:tgtEl>
                                        <p:attrNameLst>
                                          <p:attrName>style.visibility</p:attrName>
                                        </p:attrNameLst>
                                      </p:cBhvr>
                                      <p:to>
                                        <p:strVal val="visible"/>
                                      </p:to>
                                    </p:set>
                                    <p:animEffect transition="in" filter="fade">
                                      <p:cBhvr>
                                        <p:cTn id="44" dur="500"/>
                                        <p:tgtEl>
                                          <p:spTgt spid="18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9"/>
                                        </p:tgtEl>
                                        <p:attrNameLst>
                                          <p:attrName>style.visibility</p:attrName>
                                        </p:attrNameLst>
                                      </p:cBhvr>
                                      <p:to>
                                        <p:strVal val="visible"/>
                                      </p:to>
                                    </p:set>
                                    <p:animEffect transition="in" filter="fade">
                                      <p:cBhvr>
                                        <p:cTn id="49" dur="500"/>
                                        <p:tgtEl>
                                          <p:spTgt spid="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fade">
                                      <p:cBhvr>
                                        <p:cTn id="63" dur="2000"/>
                                        <p:tgtEl>
                                          <p:spTgt spid="14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5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0"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28B79-1D77-C870-22F0-40661F6BC58E}"/>
            </a:ext>
          </a:extLst>
        </p:cNvPr>
        <p:cNvGrpSpPr/>
        <p:nvPr/>
      </p:nvGrpSpPr>
      <p:grpSpPr>
        <a:xfrm>
          <a:off x="0" y="0"/>
          <a:ext cx="0" cy="0"/>
          <a:chOff x="0" y="0"/>
          <a:chExt cx="0" cy="0"/>
        </a:xfrm>
      </p:grpSpPr>
      <p:sp>
        <p:nvSpPr>
          <p:cNvPr id="13" name="Text Box 4">
            <a:extLst>
              <a:ext uri="{FF2B5EF4-FFF2-40B4-BE49-F238E27FC236}">
                <a16:creationId xmlns:a16="http://schemas.microsoft.com/office/drawing/2014/main" id="{3D90E77B-FA42-C2D4-0B85-F71CE5809D92}"/>
              </a:ext>
            </a:extLst>
          </p:cNvPr>
          <p:cNvSpPr txBox="1"/>
          <p:nvPr/>
        </p:nvSpPr>
        <p:spPr>
          <a:xfrm>
            <a:off x="4246562" y="2373312"/>
            <a:ext cx="1733550"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4">
            <a:extLst>
              <a:ext uri="{FF2B5EF4-FFF2-40B4-BE49-F238E27FC236}">
                <a16:creationId xmlns:a16="http://schemas.microsoft.com/office/drawing/2014/main" id="{DE610887-DE1A-F799-E4BA-15B776E6FC6E}"/>
              </a:ext>
            </a:extLst>
          </p:cNvPr>
          <p:cNvSpPr txBox="1"/>
          <p:nvPr/>
        </p:nvSpPr>
        <p:spPr>
          <a:xfrm>
            <a:off x="6415087" y="2382837"/>
            <a:ext cx="1733550"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0BE3A286-A1CB-2AF2-9506-FF8741FF263B}"/>
              </a:ext>
            </a:extLst>
          </p:cNvPr>
          <p:cNvSpPr>
            <a:spLocks noGrp="1"/>
          </p:cNvSpPr>
          <p:nvPr>
            <p:ph type="title"/>
          </p:nvPr>
        </p:nvSpPr>
        <p:spPr>
          <a:xfrm>
            <a:off x="880548" y="680365"/>
            <a:ext cx="10515600" cy="585847"/>
          </a:xfrm>
        </p:spPr>
        <p:txBody>
          <a:bodyPr>
            <a:normAutofit fontScale="90000"/>
          </a:bodyPr>
          <a:lstStyle/>
          <a:p>
            <a:pPr algn="ctr"/>
            <a:r>
              <a:rPr lang="en-US" b="1" u="sng" dirty="0"/>
              <a:t>RESEARCH (Internal)</a:t>
            </a:r>
          </a:p>
        </p:txBody>
      </p:sp>
      <p:sp>
        <p:nvSpPr>
          <p:cNvPr id="9" name="Rectangle: Rounded Corners 8">
            <a:extLst>
              <a:ext uri="{FF2B5EF4-FFF2-40B4-BE49-F238E27FC236}">
                <a16:creationId xmlns:a16="http://schemas.microsoft.com/office/drawing/2014/main" id="{CA7F7F08-7F29-468D-0480-AC42A99142D2}"/>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3" name="Picture 2">
            <a:extLst>
              <a:ext uri="{FF2B5EF4-FFF2-40B4-BE49-F238E27FC236}">
                <a16:creationId xmlns:a16="http://schemas.microsoft.com/office/drawing/2014/main" id="{E539D3A9-57E8-5C55-E19E-5BBC9D905078}"/>
              </a:ext>
            </a:extLst>
          </p:cNvPr>
          <p:cNvPicPr>
            <a:picLocks noChangeAspect="1"/>
          </p:cNvPicPr>
          <p:nvPr/>
        </p:nvPicPr>
        <p:blipFill>
          <a:blip r:embed="rId2"/>
          <a:stretch>
            <a:fillRect/>
          </a:stretch>
        </p:blipFill>
        <p:spPr>
          <a:xfrm>
            <a:off x="4331888" y="2442982"/>
            <a:ext cx="1560830" cy="2131060"/>
          </a:xfrm>
          <a:prstGeom prst="rect">
            <a:avLst/>
          </a:prstGeom>
        </p:spPr>
      </p:pic>
      <p:pic>
        <p:nvPicPr>
          <p:cNvPr id="19" name="Picture 18">
            <a:extLst>
              <a:ext uri="{FF2B5EF4-FFF2-40B4-BE49-F238E27FC236}">
                <a16:creationId xmlns:a16="http://schemas.microsoft.com/office/drawing/2014/main" id="{776E69AA-184E-E110-45A5-929CD1183B8F}"/>
              </a:ext>
            </a:extLst>
          </p:cNvPr>
          <p:cNvPicPr>
            <a:picLocks noChangeAspect="1"/>
          </p:cNvPicPr>
          <p:nvPr/>
        </p:nvPicPr>
        <p:blipFill>
          <a:blip r:embed="rId3"/>
          <a:stretch>
            <a:fillRect/>
          </a:stretch>
        </p:blipFill>
        <p:spPr>
          <a:xfrm>
            <a:off x="6511009" y="2487077"/>
            <a:ext cx="1519807" cy="2026409"/>
          </a:xfrm>
          <a:prstGeom prst="rect">
            <a:avLst/>
          </a:prstGeom>
        </p:spPr>
      </p:pic>
      <p:pic>
        <p:nvPicPr>
          <p:cNvPr id="21" name="Picture 20">
            <a:extLst>
              <a:ext uri="{FF2B5EF4-FFF2-40B4-BE49-F238E27FC236}">
                <a16:creationId xmlns:a16="http://schemas.microsoft.com/office/drawing/2014/main" id="{9792EC95-1398-EAE7-E384-6E8D95A087C6}"/>
              </a:ext>
            </a:extLst>
          </p:cNvPr>
          <p:cNvPicPr>
            <a:picLocks noChangeAspect="1"/>
          </p:cNvPicPr>
          <p:nvPr/>
        </p:nvPicPr>
        <p:blipFill>
          <a:blip r:embed="rId4"/>
          <a:stretch>
            <a:fillRect/>
          </a:stretch>
        </p:blipFill>
        <p:spPr>
          <a:xfrm>
            <a:off x="4105564" y="4714017"/>
            <a:ext cx="4131641" cy="1973567"/>
          </a:xfrm>
          <a:prstGeom prst="rect">
            <a:avLst/>
          </a:prstGeom>
        </p:spPr>
      </p:pic>
      <p:sp>
        <p:nvSpPr>
          <p:cNvPr id="5" name="Smiley Face 4">
            <a:extLst>
              <a:ext uri="{FF2B5EF4-FFF2-40B4-BE49-F238E27FC236}">
                <a16:creationId xmlns:a16="http://schemas.microsoft.com/office/drawing/2014/main" id="{709589C2-CC16-20F0-73E5-0609B355CD07}"/>
              </a:ext>
            </a:extLst>
          </p:cNvPr>
          <p:cNvSpPr/>
          <p:nvPr/>
        </p:nvSpPr>
        <p:spPr>
          <a:xfrm>
            <a:off x="3539461" y="1690688"/>
            <a:ext cx="5263848" cy="5108751"/>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384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2993-B486-AED5-96AA-12BFC281E575}"/>
            </a:ext>
          </a:extLst>
        </p:cNvPr>
        <p:cNvGrpSpPr/>
        <p:nvPr/>
      </p:nvGrpSpPr>
      <p:grpSpPr>
        <a:xfrm>
          <a:off x="0" y="0"/>
          <a:ext cx="0" cy="0"/>
          <a:chOff x="0" y="0"/>
          <a:chExt cx="0" cy="0"/>
        </a:xfrm>
      </p:grpSpPr>
      <p:grpSp>
        <p:nvGrpSpPr>
          <p:cNvPr id="133" name="Group 132">
            <a:extLst>
              <a:ext uri="{FF2B5EF4-FFF2-40B4-BE49-F238E27FC236}">
                <a16:creationId xmlns:a16="http://schemas.microsoft.com/office/drawing/2014/main" id="{1E08818A-8060-AA24-5B89-F4C38AEC18EC}"/>
              </a:ext>
            </a:extLst>
          </p:cNvPr>
          <p:cNvGrpSpPr/>
          <p:nvPr/>
        </p:nvGrpSpPr>
        <p:grpSpPr>
          <a:xfrm>
            <a:off x="0" y="26505"/>
            <a:ext cx="12192000" cy="6858001"/>
            <a:chOff x="0" y="0"/>
            <a:chExt cx="9158326" cy="6858001"/>
          </a:xfrm>
        </p:grpSpPr>
        <p:sp>
          <p:nvSpPr>
            <p:cNvPr id="5" name="Rectangle 4">
              <a:extLst>
                <a:ext uri="{FF2B5EF4-FFF2-40B4-BE49-F238E27FC236}">
                  <a16:creationId xmlns:a16="http://schemas.microsoft.com/office/drawing/2014/main" id="{AD133DDD-CCF5-B8B7-A6C4-374451379590}"/>
                </a:ext>
              </a:extLst>
            </p:cNvPr>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a:extLst>
                <a:ext uri="{FF2B5EF4-FFF2-40B4-BE49-F238E27FC236}">
                  <a16:creationId xmlns:a16="http://schemas.microsoft.com/office/drawing/2014/main" id="{E61A12D3-4D2B-7741-DC37-049EF272426F}"/>
                </a:ext>
              </a:extLst>
            </p:cNvPr>
            <p:cNvSpPr/>
            <p:nvPr/>
          </p:nvSpPr>
          <p:spPr>
            <a:xfrm>
              <a:off x="0" y="482013"/>
              <a:ext cx="9145588" cy="63759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16" name="Text Placeholder 4">
              <a:extLst>
                <a:ext uri="{FF2B5EF4-FFF2-40B4-BE49-F238E27FC236}">
                  <a16:creationId xmlns:a16="http://schemas.microsoft.com/office/drawing/2014/main" id="{FB55E41D-13A3-8E0B-C5EB-47C6A301D1D1}"/>
                </a:ext>
              </a:extLst>
            </p:cNvPr>
            <p:cNvSpPr txBox="1">
              <a:spLocks/>
            </p:cNvSpPr>
            <p:nvPr/>
          </p:nvSpPr>
          <p:spPr bwMode="auto">
            <a:xfrm>
              <a:off x="0" y="0"/>
              <a:ext cx="9158326" cy="620689"/>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ZA" dirty="0"/>
            </a:p>
          </p:txBody>
        </p:sp>
      </p:grpSp>
      <p:sp>
        <p:nvSpPr>
          <p:cNvPr id="156" name="Rectangle: Rounded Corners 155">
            <a:extLst>
              <a:ext uri="{FF2B5EF4-FFF2-40B4-BE49-F238E27FC236}">
                <a16:creationId xmlns:a16="http://schemas.microsoft.com/office/drawing/2014/main" id="{AE1EEF5A-CB59-B92F-265F-AEB061C75251}"/>
              </a:ext>
            </a:extLst>
          </p:cNvPr>
          <p:cNvSpPr/>
          <p:nvPr/>
        </p:nvSpPr>
        <p:spPr>
          <a:xfrm>
            <a:off x="41611" y="716970"/>
            <a:ext cx="1877624" cy="614103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
            <a:extLst>
              <a:ext uri="{FF2B5EF4-FFF2-40B4-BE49-F238E27FC236}">
                <a16:creationId xmlns:a16="http://schemas.microsoft.com/office/drawing/2014/main" id="{72A71156-1A7D-0F4E-6468-D8124D8609ED}"/>
              </a:ext>
            </a:extLst>
          </p:cNvPr>
          <p:cNvGrpSpPr>
            <a:grpSpLocks/>
          </p:cNvGrpSpPr>
          <p:nvPr/>
        </p:nvGrpSpPr>
        <p:grpSpPr bwMode="auto">
          <a:xfrm>
            <a:off x="3660204" y="1278732"/>
            <a:ext cx="6972300" cy="5210175"/>
            <a:chOff x="2171700" y="1550988"/>
            <a:chExt cx="6972300" cy="5210175"/>
          </a:xfrm>
        </p:grpSpPr>
        <p:pic>
          <p:nvPicPr>
            <p:cNvPr id="12" name="Picture 3">
              <a:extLst>
                <a:ext uri="{FF2B5EF4-FFF2-40B4-BE49-F238E27FC236}">
                  <a16:creationId xmlns:a16="http://schemas.microsoft.com/office/drawing/2014/main" id="{50AD85E6-318C-F284-BC41-D2465E584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a:extLst>
                <a:ext uri="{FF2B5EF4-FFF2-40B4-BE49-F238E27FC236}">
                  <a16:creationId xmlns:a16="http://schemas.microsoft.com/office/drawing/2014/main" id="{5D660DFF-0416-D100-C093-B7B86F98C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itle 1">
            <a:extLst>
              <a:ext uri="{FF2B5EF4-FFF2-40B4-BE49-F238E27FC236}">
                <a16:creationId xmlns:a16="http://schemas.microsoft.com/office/drawing/2014/main" id="{89806A77-054C-211B-FFF4-F9AA4AB8E9A1}"/>
              </a:ext>
            </a:extLst>
          </p:cNvPr>
          <p:cNvSpPr txBox="1">
            <a:spLocks/>
          </p:cNvSpPr>
          <p:nvPr/>
        </p:nvSpPr>
        <p:spPr bwMode="auto">
          <a:xfrm>
            <a:off x="2390775" y="412751"/>
            <a:ext cx="414650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5" name="Rectangle 14">
            <a:extLst>
              <a:ext uri="{FF2B5EF4-FFF2-40B4-BE49-F238E27FC236}">
                <a16:creationId xmlns:a16="http://schemas.microsoft.com/office/drawing/2014/main" id="{038B5BC4-08BD-124E-5453-C81C12011AD9}"/>
              </a:ext>
            </a:extLst>
          </p:cNvPr>
          <p:cNvSpPr/>
          <p:nvPr/>
        </p:nvSpPr>
        <p:spPr>
          <a:xfrm>
            <a:off x="5399882" y="1278731"/>
            <a:ext cx="5266677" cy="5209382"/>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a:extLst>
              <a:ext uri="{FF2B5EF4-FFF2-40B4-BE49-F238E27FC236}">
                <a16:creationId xmlns:a16="http://schemas.microsoft.com/office/drawing/2014/main" id="{92A9FD55-1396-293A-FCC5-6E7DE7FED008}"/>
              </a:ext>
            </a:extLst>
          </p:cNvPr>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a:extLst>
              <a:ext uri="{FF2B5EF4-FFF2-40B4-BE49-F238E27FC236}">
                <a16:creationId xmlns:a16="http://schemas.microsoft.com/office/drawing/2014/main" id="{13137BCA-5306-8E83-FF4B-749064D04CA9}"/>
              </a:ext>
            </a:extLst>
          </p:cNvPr>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a:extLst>
              <a:ext uri="{FF2B5EF4-FFF2-40B4-BE49-F238E27FC236}">
                <a16:creationId xmlns:a16="http://schemas.microsoft.com/office/drawing/2014/main" id="{15AE8831-CD18-2E58-8DC4-8075373A334E}"/>
              </a:ext>
            </a:extLst>
          </p:cNvPr>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a:extLst>
              <a:ext uri="{FF2B5EF4-FFF2-40B4-BE49-F238E27FC236}">
                <a16:creationId xmlns:a16="http://schemas.microsoft.com/office/drawing/2014/main" id="{7A975F35-D31E-BC83-F465-7AF46D48753D}"/>
              </a:ext>
            </a:extLst>
          </p:cNvPr>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160F93-A8E9-A9A2-5E81-CA4971271329}"/>
              </a:ext>
            </a:extLst>
          </p:cNvPr>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50414C-CA7A-14E2-F551-0EFBA169BE76}"/>
              </a:ext>
            </a:extLst>
          </p:cNvPr>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94E626-53BC-473C-4793-82E1842C1ABB}"/>
              </a:ext>
            </a:extLst>
          </p:cNvPr>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B573C9-D69E-0A0E-BFC7-CD899FB77072}"/>
              </a:ext>
            </a:extLst>
          </p:cNvPr>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F88F2AA-A06B-FAB5-F15C-899B685532FD}"/>
              </a:ext>
            </a:extLst>
          </p:cNvPr>
          <p:cNvGrpSpPr/>
          <p:nvPr/>
        </p:nvGrpSpPr>
        <p:grpSpPr>
          <a:xfrm>
            <a:off x="5388758" y="1599406"/>
            <a:ext cx="5293569" cy="835180"/>
            <a:chOff x="3864757" y="1599406"/>
            <a:chExt cx="5293569" cy="835180"/>
          </a:xfrm>
        </p:grpSpPr>
        <p:pic>
          <p:nvPicPr>
            <p:cNvPr id="26" name="Picture 2">
              <a:extLst>
                <a:ext uri="{FF2B5EF4-FFF2-40B4-BE49-F238E27FC236}">
                  <a16:creationId xmlns:a16="http://schemas.microsoft.com/office/drawing/2014/main" id="{F3D7821C-BC4A-25E7-E0C2-CF3F0FA5EF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CDB92EEB-ADE3-EC3C-F9F7-08AD976295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a:extLst>
                <a:ext uri="{FF2B5EF4-FFF2-40B4-BE49-F238E27FC236}">
                  <a16:creationId xmlns:a16="http://schemas.microsoft.com/office/drawing/2014/main" id="{2F9E5ADD-0991-E8D3-48CB-940D11E9167D}"/>
                </a:ext>
              </a:extLst>
            </p:cNvPr>
            <p:cNvSpPr/>
            <p:nvPr/>
          </p:nvSpPr>
          <p:spPr>
            <a:xfrm>
              <a:off x="3864757" y="1599406"/>
              <a:ext cx="524446" cy="307677"/>
            </a:xfrm>
            <a:prstGeom prst="cloudCallout">
              <a:avLst>
                <a:gd name="adj1" fmla="val 65521"/>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a:extLst>
                <a:ext uri="{FF2B5EF4-FFF2-40B4-BE49-F238E27FC236}">
                  <a16:creationId xmlns:a16="http://schemas.microsoft.com/office/drawing/2014/main" id="{F720CC08-86CC-59A6-D416-37EFEB40F5B4}"/>
                </a:ext>
              </a:extLst>
            </p:cNvPr>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a:extLst>
                <a:ext uri="{FF2B5EF4-FFF2-40B4-BE49-F238E27FC236}">
                  <a16:creationId xmlns:a16="http://schemas.microsoft.com/office/drawing/2014/main" id="{1DB74DB2-5574-3AFF-1AFA-440ABF45A494}"/>
                </a:ext>
              </a:extLst>
            </p:cNvPr>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4174DE8F-1953-3D68-85E3-ECCF52A99BB0}"/>
              </a:ext>
            </a:extLst>
          </p:cNvPr>
          <p:cNvGrpSpPr/>
          <p:nvPr/>
        </p:nvGrpSpPr>
        <p:grpSpPr>
          <a:xfrm>
            <a:off x="5388758" y="2198390"/>
            <a:ext cx="5288155" cy="817655"/>
            <a:chOff x="3864757" y="2198389"/>
            <a:chExt cx="5288155" cy="817655"/>
          </a:xfrm>
        </p:grpSpPr>
        <p:pic>
          <p:nvPicPr>
            <p:cNvPr id="32" name="Picture 2">
              <a:extLst>
                <a:ext uri="{FF2B5EF4-FFF2-40B4-BE49-F238E27FC236}">
                  <a16:creationId xmlns:a16="http://schemas.microsoft.com/office/drawing/2014/main" id="{068FC935-57EC-A77E-A6B6-9845A1A149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a:extLst>
                <a:ext uri="{FF2B5EF4-FFF2-40B4-BE49-F238E27FC236}">
                  <a16:creationId xmlns:a16="http://schemas.microsoft.com/office/drawing/2014/main" id="{102D9930-CCE1-0E34-47DE-D118E284B3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a:extLst>
                <a:ext uri="{FF2B5EF4-FFF2-40B4-BE49-F238E27FC236}">
                  <a16:creationId xmlns:a16="http://schemas.microsoft.com/office/drawing/2014/main" id="{C5A33412-CF7B-5EDB-B996-B525DF438CB2}"/>
                </a:ext>
              </a:extLst>
            </p:cNvPr>
            <p:cNvSpPr/>
            <p:nvPr/>
          </p:nvSpPr>
          <p:spPr>
            <a:xfrm>
              <a:off x="3864757" y="2198389"/>
              <a:ext cx="501405" cy="307677"/>
            </a:xfrm>
            <a:prstGeom prst="cloudCallout">
              <a:avLst>
                <a:gd name="adj1" fmla="val 73877"/>
                <a:gd name="adj2" fmla="val 7916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a:extLst>
                <a:ext uri="{FF2B5EF4-FFF2-40B4-BE49-F238E27FC236}">
                  <a16:creationId xmlns:a16="http://schemas.microsoft.com/office/drawing/2014/main" id="{10D7E6C9-085F-E7BF-11BC-2770AC58F729}"/>
                </a:ext>
              </a:extLst>
            </p:cNvPr>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a:extLst>
                <a:ext uri="{FF2B5EF4-FFF2-40B4-BE49-F238E27FC236}">
                  <a16:creationId xmlns:a16="http://schemas.microsoft.com/office/drawing/2014/main" id="{1D2A21DD-FB24-4ECC-DE0A-3D769A24BF92}"/>
                </a:ext>
              </a:extLst>
            </p:cNvPr>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D7FB781C-1196-D15D-A33A-FA6B1803B255}"/>
              </a:ext>
            </a:extLst>
          </p:cNvPr>
          <p:cNvGrpSpPr/>
          <p:nvPr/>
        </p:nvGrpSpPr>
        <p:grpSpPr>
          <a:xfrm>
            <a:off x="5449404" y="2917638"/>
            <a:ext cx="5227508" cy="726287"/>
            <a:chOff x="3925404" y="2917637"/>
            <a:chExt cx="5227508" cy="726287"/>
          </a:xfrm>
        </p:grpSpPr>
        <p:pic>
          <p:nvPicPr>
            <p:cNvPr id="38" name="Picture 2">
              <a:extLst>
                <a:ext uri="{FF2B5EF4-FFF2-40B4-BE49-F238E27FC236}">
                  <a16:creationId xmlns:a16="http://schemas.microsoft.com/office/drawing/2014/main" id="{31CB3B61-01B6-32EF-20F4-1BF4852E99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ED7CD689-BC0C-A7C9-85AA-712A44E84B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a:extLst>
                <a:ext uri="{FF2B5EF4-FFF2-40B4-BE49-F238E27FC236}">
                  <a16:creationId xmlns:a16="http://schemas.microsoft.com/office/drawing/2014/main" id="{C11B4B1D-F882-1C6C-C625-10DC01E0B247}"/>
                </a:ext>
              </a:extLst>
            </p:cNvPr>
            <p:cNvSpPr/>
            <p:nvPr/>
          </p:nvSpPr>
          <p:spPr>
            <a:xfrm>
              <a:off x="3925404" y="2917637"/>
              <a:ext cx="479640" cy="307677"/>
            </a:xfrm>
            <a:prstGeom prst="cloudCallout">
              <a:avLst>
                <a:gd name="adj1" fmla="val 65521"/>
                <a:gd name="adj2" fmla="val 4028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a:extLst>
                <a:ext uri="{FF2B5EF4-FFF2-40B4-BE49-F238E27FC236}">
                  <a16:creationId xmlns:a16="http://schemas.microsoft.com/office/drawing/2014/main" id="{341055AB-7DE8-985A-B958-74E5630EB210}"/>
                </a:ext>
              </a:extLst>
            </p:cNvPr>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a:extLst>
                <a:ext uri="{FF2B5EF4-FFF2-40B4-BE49-F238E27FC236}">
                  <a16:creationId xmlns:a16="http://schemas.microsoft.com/office/drawing/2014/main" id="{3ECC6A8E-E05A-7C82-2FD3-29D470CB3052}"/>
                </a:ext>
              </a:extLst>
            </p:cNvPr>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2993A2F6-8406-E928-1585-CFC95C0EA7B5}"/>
              </a:ext>
            </a:extLst>
          </p:cNvPr>
          <p:cNvGrpSpPr/>
          <p:nvPr/>
        </p:nvGrpSpPr>
        <p:grpSpPr>
          <a:xfrm>
            <a:off x="5447928" y="3553377"/>
            <a:ext cx="5228984" cy="666612"/>
            <a:chOff x="3923928" y="3553377"/>
            <a:chExt cx="5228984" cy="666612"/>
          </a:xfrm>
        </p:grpSpPr>
        <p:pic>
          <p:nvPicPr>
            <p:cNvPr id="44" name="Picture 2">
              <a:extLst>
                <a:ext uri="{FF2B5EF4-FFF2-40B4-BE49-F238E27FC236}">
                  <a16:creationId xmlns:a16="http://schemas.microsoft.com/office/drawing/2014/main" id="{C1126550-CEDD-0FD0-C4D6-34401883B7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a:extLst>
                <a:ext uri="{FF2B5EF4-FFF2-40B4-BE49-F238E27FC236}">
                  <a16:creationId xmlns:a16="http://schemas.microsoft.com/office/drawing/2014/main" id="{DDFD303C-4475-5078-A4C4-77418E8AB5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a:extLst>
                <a:ext uri="{FF2B5EF4-FFF2-40B4-BE49-F238E27FC236}">
                  <a16:creationId xmlns:a16="http://schemas.microsoft.com/office/drawing/2014/main" id="{264C8ECB-EBC1-C092-4B03-65AC2BB936BB}"/>
                </a:ext>
              </a:extLst>
            </p:cNvPr>
            <p:cNvSpPr/>
            <p:nvPr/>
          </p:nvSpPr>
          <p:spPr>
            <a:xfrm>
              <a:off x="3923928" y="3553377"/>
              <a:ext cx="514177" cy="307677"/>
            </a:xfrm>
            <a:prstGeom prst="cloudCallout">
              <a:avLst>
                <a:gd name="adj1" fmla="val 62337"/>
                <a:gd name="adj2" fmla="val 2917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a:extLst>
                <a:ext uri="{FF2B5EF4-FFF2-40B4-BE49-F238E27FC236}">
                  <a16:creationId xmlns:a16="http://schemas.microsoft.com/office/drawing/2014/main" id="{0C6A83C7-E76A-6782-90D9-EAD272DBB590}"/>
                </a:ext>
              </a:extLst>
            </p:cNvPr>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a:extLst>
                <a:ext uri="{FF2B5EF4-FFF2-40B4-BE49-F238E27FC236}">
                  <a16:creationId xmlns:a16="http://schemas.microsoft.com/office/drawing/2014/main" id="{5341B471-B867-534C-5999-52876276A9E8}"/>
                </a:ext>
              </a:extLst>
            </p:cNvPr>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51DF333-E181-573B-20D4-65235D5630D0}"/>
              </a:ext>
            </a:extLst>
          </p:cNvPr>
          <p:cNvGrpSpPr/>
          <p:nvPr/>
        </p:nvGrpSpPr>
        <p:grpSpPr>
          <a:xfrm>
            <a:off x="6292510" y="2140691"/>
            <a:ext cx="3307629" cy="876490"/>
            <a:chOff x="4567380" y="2140691"/>
            <a:chExt cx="3307629" cy="876490"/>
          </a:xfrm>
        </p:grpSpPr>
        <p:pic>
          <p:nvPicPr>
            <p:cNvPr id="50" name="Picture 5">
              <a:extLst>
                <a:ext uri="{FF2B5EF4-FFF2-40B4-BE49-F238E27FC236}">
                  <a16:creationId xmlns:a16="http://schemas.microsoft.com/office/drawing/2014/main" id="{ABC6A00F-1D18-4D48-388B-397456CBA4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a:extLst>
                <a:ext uri="{FF2B5EF4-FFF2-40B4-BE49-F238E27FC236}">
                  <a16:creationId xmlns:a16="http://schemas.microsoft.com/office/drawing/2014/main" id="{E7771750-45BB-8B2F-9248-37A3D7DB4A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a:extLst>
                <a:ext uri="{FF2B5EF4-FFF2-40B4-BE49-F238E27FC236}">
                  <a16:creationId xmlns:a16="http://schemas.microsoft.com/office/drawing/2014/main" id="{90B6CE64-4C2F-3DF1-B689-8D99B6783E2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extLst>
                <a:ext uri="{FF2B5EF4-FFF2-40B4-BE49-F238E27FC236}">
                  <a16:creationId xmlns:a16="http://schemas.microsoft.com/office/drawing/2014/main" id="{B95D5114-30FA-FDAD-D0FE-808E7A03773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a:extLst>
                <a:ext uri="{FF2B5EF4-FFF2-40B4-BE49-F238E27FC236}">
                  <a16:creationId xmlns:a16="http://schemas.microsoft.com/office/drawing/2014/main" id="{644D7C2E-9C5B-AAD9-7326-F6C5AE4FE2A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7">
              <a:extLst>
                <a:ext uri="{FF2B5EF4-FFF2-40B4-BE49-F238E27FC236}">
                  <a16:creationId xmlns:a16="http://schemas.microsoft.com/office/drawing/2014/main" id="{F10DFDF9-04FF-D2F6-6727-6E2073C02DA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97955" y="2736680"/>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a:extLst>
                <a:ext uri="{FF2B5EF4-FFF2-40B4-BE49-F238E27FC236}">
                  <a16:creationId xmlns:a16="http://schemas.microsoft.com/office/drawing/2014/main" id="{AC8D1B66-CED8-1629-56E8-0A8BF744EF1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Arrow Connector 56">
              <a:extLst>
                <a:ext uri="{FF2B5EF4-FFF2-40B4-BE49-F238E27FC236}">
                  <a16:creationId xmlns:a16="http://schemas.microsoft.com/office/drawing/2014/main" id="{6B73455D-CAF7-08F7-B1F0-9F213A5C0F9D}"/>
                </a:ext>
              </a:extLst>
            </p:cNvPr>
            <p:cNvCxnSpPr>
              <a:stCxn id="26" idx="3"/>
              <a:endCxn id="59" idx="1"/>
            </p:cNvCxnSpPr>
            <p:nvPr/>
          </p:nvCxnSpPr>
          <p:spPr>
            <a:xfrm>
              <a:off x="4572794" y="2143919"/>
              <a:ext cx="973100" cy="434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E062C99-76FF-4FC9-D0FE-E2297E656F3A}"/>
                </a:ext>
              </a:extLst>
            </p:cNvPr>
            <p:cNvCxnSpPr>
              <a:stCxn id="27" idx="1"/>
              <a:endCxn id="59" idx="3"/>
            </p:cNvCxnSpPr>
            <p:nvPr/>
          </p:nvCxnSpPr>
          <p:spPr>
            <a:xfrm flipH="1">
              <a:off x="6942207" y="2141047"/>
              <a:ext cx="932802" cy="43745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13">
              <a:extLst>
                <a:ext uri="{FF2B5EF4-FFF2-40B4-BE49-F238E27FC236}">
                  <a16:creationId xmlns:a16="http://schemas.microsoft.com/office/drawing/2014/main" id="{4749C123-6AA0-194A-EEB9-76F3C79E727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45894" y="2143919"/>
              <a:ext cx="1396313" cy="8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a:extLst>
                <a:ext uri="{FF2B5EF4-FFF2-40B4-BE49-F238E27FC236}">
                  <a16:creationId xmlns:a16="http://schemas.microsoft.com/office/drawing/2014/main" id="{CD59C345-5770-F112-E589-331DECC8AED6}"/>
                </a:ext>
              </a:extLst>
            </p:cNvPr>
            <p:cNvCxnSpPr>
              <a:stCxn id="33" idx="1"/>
              <a:endCxn id="59" idx="3"/>
            </p:cNvCxnSpPr>
            <p:nvPr/>
          </p:nvCxnSpPr>
          <p:spPr>
            <a:xfrm flipH="1" flipV="1">
              <a:off x="6942207" y="2578497"/>
              <a:ext cx="927388" cy="1440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3AC220-A0F3-284D-FA40-D7BD497E70DE}"/>
                </a:ext>
              </a:extLst>
            </p:cNvPr>
            <p:cNvCxnSpPr>
              <a:stCxn id="32" idx="3"/>
              <a:endCxn id="59" idx="1"/>
            </p:cNvCxnSpPr>
            <p:nvPr/>
          </p:nvCxnSpPr>
          <p:spPr>
            <a:xfrm flipV="1">
              <a:off x="4567380" y="2578497"/>
              <a:ext cx="978514" cy="1468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5">
              <a:extLst>
                <a:ext uri="{FF2B5EF4-FFF2-40B4-BE49-F238E27FC236}">
                  <a16:creationId xmlns:a16="http://schemas.microsoft.com/office/drawing/2014/main" id="{CD6B35EF-5C21-A67B-3497-8C2466915B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a:extLst>
              <a:ext uri="{FF2B5EF4-FFF2-40B4-BE49-F238E27FC236}">
                <a16:creationId xmlns:a16="http://schemas.microsoft.com/office/drawing/2014/main" id="{C1864A58-B925-1D26-2048-27377D102983}"/>
              </a:ext>
            </a:extLst>
          </p:cNvPr>
          <p:cNvGrpSpPr/>
          <p:nvPr/>
        </p:nvGrpSpPr>
        <p:grpSpPr>
          <a:xfrm>
            <a:off x="6292509" y="2141047"/>
            <a:ext cx="3535044" cy="3682846"/>
            <a:chOff x="4776522" y="2141047"/>
            <a:chExt cx="3535044" cy="3682846"/>
          </a:xfrm>
        </p:grpSpPr>
        <p:cxnSp>
          <p:nvCxnSpPr>
            <p:cNvPr id="64" name="Straight Arrow Connector 63">
              <a:extLst>
                <a:ext uri="{FF2B5EF4-FFF2-40B4-BE49-F238E27FC236}">
                  <a16:creationId xmlns:a16="http://schemas.microsoft.com/office/drawing/2014/main" id="{30044CAF-7D45-5ABE-01F1-A2CA47D6BA7B}"/>
                </a:ext>
              </a:extLst>
            </p:cNvPr>
            <p:cNvCxnSpPr>
              <a:stCxn id="73" idx="1"/>
              <a:endCxn id="44" idx="3"/>
            </p:cNvCxnSpPr>
            <p:nvPr/>
          </p:nvCxnSpPr>
          <p:spPr>
            <a:xfrm flipH="1" flipV="1">
              <a:off x="4776522" y="3929322"/>
              <a:ext cx="972711" cy="3793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482086F8-2156-C511-6FBE-AE4F8BFBE028}"/>
                </a:ext>
              </a:extLst>
            </p:cNvPr>
            <p:cNvGrpSpPr/>
            <p:nvPr/>
          </p:nvGrpSpPr>
          <p:grpSpPr>
            <a:xfrm>
              <a:off x="4776522" y="2141047"/>
              <a:ext cx="3535044" cy="3682846"/>
              <a:chOff x="4575393" y="2141047"/>
              <a:chExt cx="3535044" cy="3682846"/>
            </a:xfrm>
          </p:grpSpPr>
          <p:grpSp>
            <p:nvGrpSpPr>
              <p:cNvPr id="66" name="Group 65">
                <a:extLst>
                  <a:ext uri="{FF2B5EF4-FFF2-40B4-BE49-F238E27FC236}">
                    <a16:creationId xmlns:a16="http://schemas.microsoft.com/office/drawing/2014/main" id="{272705A2-60A4-006D-EB6A-7178C02B12F8}"/>
                  </a:ext>
                </a:extLst>
              </p:cNvPr>
              <p:cNvGrpSpPr/>
              <p:nvPr/>
            </p:nvGrpSpPr>
            <p:grpSpPr>
              <a:xfrm>
                <a:off x="5548104" y="2141047"/>
                <a:ext cx="2562333" cy="3682846"/>
                <a:chOff x="5548104" y="2141047"/>
                <a:chExt cx="2562333" cy="3682846"/>
              </a:xfrm>
            </p:grpSpPr>
            <p:pic>
              <p:nvPicPr>
                <p:cNvPr id="73" name="Picture 2">
                  <a:extLst>
                    <a:ext uri="{FF2B5EF4-FFF2-40B4-BE49-F238E27FC236}">
                      <a16:creationId xmlns:a16="http://schemas.microsoft.com/office/drawing/2014/main" id="{A3B53C9D-478C-397F-0A40-0DF9E4F283E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48104" y="3883932"/>
                  <a:ext cx="1399581" cy="8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a:extLst>
                    <a:ext uri="{FF2B5EF4-FFF2-40B4-BE49-F238E27FC236}">
                      <a16:creationId xmlns:a16="http://schemas.microsoft.com/office/drawing/2014/main" id="{4C9A83D7-825D-71BD-E5C7-95E2516EA484}"/>
                    </a:ext>
                  </a:extLst>
                </p:cNvPr>
                <p:cNvCxnSpPr>
                  <a:stCxn id="45" idx="1"/>
                  <a:endCxn id="73" idx="3"/>
                </p:cNvCxnSpPr>
                <p:nvPr/>
              </p:nvCxnSpPr>
              <p:spPr>
                <a:xfrm flipH="1">
                  <a:off x="6947685" y="3926450"/>
                  <a:ext cx="929923" cy="3821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3579584-49CA-4510-2B92-931E808475F8}"/>
                    </a:ext>
                  </a:extLst>
                </p:cNvPr>
                <p:cNvCxnSpPr>
                  <a:stCxn id="39" idx="1"/>
                  <a:endCxn id="73" idx="3"/>
                </p:cNvCxnSpPr>
                <p:nvPr/>
              </p:nvCxnSpPr>
              <p:spPr>
                <a:xfrm flipH="1">
                  <a:off x="6947685" y="3350385"/>
                  <a:ext cx="929923" cy="9582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DA9B05F-C888-9CC4-3B09-E3949001A387}"/>
                    </a:ext>
                  </a:extLst>
                </p:cNvPr>
                <p:cNvCxnSpPr>
                  <a:stCxn id="124" idx="1"/>
                  <a:endCxn id="73" idx="3"/>
                </p:cNvCxnSpPr>
                <p:nvPr/>
              </p:nvCxnSpPr>
              <p:spPr>
                <a:xfrm flipH="1" flipV="1">
                  <a:off x="6947685" y="4308625"/>
                  <a:ext cx="1162752" cy="420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D2C7F9A-6127-E60B-4E99-3415D3E790D4}"/>
                    </a:ext>
                  </a:extLst>
                </p:cNvPr>
                <p:cNvCxnSpPr>
                  <a:stCxn id="118" idx="0"/>
                  <a:endCxn id="73" idx="3"/>
                </p:cNvCxnSpPr>
                <p:nvPr/>
              </p:nvCxnSpPr>
              <p:spPr>
                <a:xfrm flipH="1" flipV="1">
                  <a:off x="6947685" y="4308625"/>
                  <a:ext cx="1008220" cy="7212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67E08BE-873A-5E2D-FD9F-87F192C43773}"/>
                    </a:ext>
                  </a:extLst>
                </p:cNvPr>
                <p:cNvCxnSpPr>
                  <a:stCxn id="83" idx="3"/>
                  <a:endCxn id="73" idx="3"/>
                </p:cNvCxnSpPr>
                <p:nvPr/>
              </p:nvCxnSpPr>
              <p:spPr>
                <a:xfrm flipH="1" flipV="1">
                  <a:off x="6947685" y="4308625"/>
                  <a:ext cx="133877"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454452B-CDA5-5A12-2FAB-D36088942F61}"/>
                    </a:ext>
                  </a:extLst>
                </p:cNvPr>
                <p:cNvCxnSpPr>
                  <a:stCxn id="33" idx="1"/>
                  <a:endCxn id="73" idx="3"/>
                </p:cNvCxnSpPr>
                <p:nvPr/>
              </p:nvCxnSpPr>
              <p:spPr>
                <a:xfrm flipH="1">
                  <a:off x="6947685" y="2722505"/>
                  <a:ext cx="929923" cy="158612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C58FDE7-BE89-42ED-6CC0-F9B84F914A30}"/>
                    </a:ext>
                  </a:extLst>
                </p:cNvPr>
                <p:cNvCxnSpPr>
                  <a:stCxn id="27" idx="1"/>
                  <a:endCxn id="73" idx="3"/>
                </p:cNvCxnSpPr>
                <p:nvPr/>
              </p:nvCxnSpPr>
              <p:spPr>
                <a:xfrm flipH="1">
                  <a:off x="6947685" y="2141047"/>
                  <a:ext cx="935337" cy="2167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51798E47-226C-9DAF-9200-540A9AF11660}"/>
                  </a:ext>
                </a:extLst>
              </p:cNvPr>
              <p:cNvCxnSpPr>
                <a:stCxn id="73" idx="1"/>
                <a:endCxn id="83" idx="1"/>
              </p:cNvCxnSpPr>
              <p:nvPr/>
            </p:nvCxnSpPr>
            <p:spPr>
              <a:xfrm flipH="1">
                <a:off x="5426249" y="4308625"/>
                <a:ext cx="121855"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FC05A92-096D-E7D0-68D7-4627A2BAC023}"/>
                  </a:ext>
                </a:extLst>
              </p:cNvPr>
              <p:cNvCxnSpPr>
                <a:stCxn id="73" idx="1"/>
                <a:endCxn id="117" idx="0"/>
              </p:cNvCxnSpPr>
              <p:nvPr/>
            </p:nvCxnSpPr>
            <p:spPr>
              <a:xfrm flipH="1">
                <a:off x="4975648" y="4308625"/>
                <a:ext cx="572456" cy="72767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284EEFD-C0D9-B5B8-4843-14C14928B049}"/>
                  </a:ext>
                </a:extLst>
              </p:cNvPr>
              <p:cNvCxnSpPr>
                <a:stCxn id="73" idx="1"/>
                <a:endCxn id="120" idx="3"/>
              </p:cNvCxnSpPr>
              <p:nvPr/>
            </p:nvCxnSpPr>
            <p:spPr>
              <a:xfrm flipH="1">
                <a:off x="4737899" y="4308625"/>
                <a:ext cx="810205" cy="4153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4472652-3B23-CF71-1716-C2DA2D2577B4}"/>
                  </a:ext>
                </a:extLst>
              </p:cNvPr>
              <p:cNvCxnSpPr>
                <a:stCxn id="73" idx="1"/>
                <a:endCxn id="38" idx="3"/>
              </p:cNvCxnSpPr>
              <p:nvPr/>
            </p:nvCxnSpPr>
            <p:spPr>
              <a:xfrm flipH="1" flipV="1">
                <a:off x="4575393" y="3353257"/>
                <a:ext cx="972711" cy="955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EDA033A-7908-E0A9-D21C-E64BEA70CF22}"/>
                  </a:ext>
                </a:extLst>
              </p:cNvPr>
              <p:cNvCxnSpPr>
                <a:stCxn id="73" idx="1"/>
                <a:endCxn id="32" idx="3"/>
              </p:cNvCxnSpPr>
              <p:nvPr/>
            </p:nvCxnSpPr>
            <p:spPr>
              <a:xfrm flipH="1" flipV="1">
                <a:off x="4575393" y="2725377"/>
                <a:ext cx="972711" cy="15832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081B465-6C33-2B7C-C4E4-34E6BECC23A6}"/>
                  </a:ext>
                </a:extLst>
              </p:cNvPr>
              <p:cNvCxnSpPr>
                <a:stCxn id="73" idx="1"/>
                <a:endCxn id="26" idx="3"/>
              </p:cNvCxnSpPr>
              <p:nvPr/>
            </p:nvCxnSpPr>
            <p:spPr>
              <a:xfrm flipH="1" flipV="1">
                <a:off x="4580807" y="2143919"/>
                <a:ext cx="967297" cy="21647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D84674CF-787B-2A83-F898-7A561B5A8E32}"/>
              </a:ext>
            </a:extLst>
          </p:cNvPr>
          <p:cNvGrpSpPr/>
          <p:nvPr/>
        </p:nvGrpSpPr>
        <p:grpSpPr>
          <a:xfrm>
            <a:off x="7042534" y="5321939"/>
            <a:ext cx="2280716" cy="1088089"/>
            <a:chOff x="5518534" y="5321938"/>
            <a:chExt cx="2280716" cy="1088089"/>
          </a:xfrm>
        </p:grpSpPr>
        <p:sp>
          <p:nvSpPr>
            <p:cNvPr id="82" name="Cloud Callout 81">
              <a:extLst>
                <a:ext uri="{FF2B5EF4-FFF2-40B4-BE49-F238E27FC236}">
                  <a16:creationId xmlns:a16="http://schemas.microsoft.com/office/drawing/2014/main" id="{9D4AAA69-FABC-A111-EE56-0BFC87F4EEAC}"/>
                </a:ext>
              </a:extLst>
            </p:cNvPr>
            <p:cNvSpPr/>
            <p:nvPr/>
          </p:nvSpPr>
          <p:spPr>
            <a:xfrm>
              <a:off x="6362167" y="6102350"/>
              <a:ext cx="474494" cy="307677"/>
            </a:xfrm>
            <a:prstGeom prst="cloudCallout">
              <a:avLst>
                <a:gd name="adj1" fmla="val -24917"/>
                <a:gd name="adj2" fmla="val -12388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pic>
          <p:nvPicPr>
            <p:cNvPr id="83" name="Picture 9">
              <a:extLst>
                <a:ext uri="{FF2B5EF4-FFF2-40B4-BE49-F238E27FC236}">
                  <a16:creationId xmlns:a16="http://schemas.microsoft.com/office/drawing/2014/main" id="{37A4AB94-7443-D7FC-C2A4-3739D9554E1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a:extLst>
                <a:ext uri="{FF2B5EF4-FFF2-40B4-BE49-F238E27FC236}">
                  <a16:creationId xmlns:a16="http://schemas.microsoft.com/office/drawing/2014/main" id="{4D4FD7CF-9CB1-33D9-A6BE-7CB64F2A8387}"/>
                </a:ext>
              </a:extLst>
            </p:cNvPr>
            <p:cNvCxnSpPr>
              <a:stCxn id="83" idx="3"/>
              <a:endCxn id="118" idx="1"/>
            </p:cNvCxnSpPr>
            <p:nvPr/>
          </p:nvCxnSpPr>
          <p:spPr>
            <a:xfrm flipV="1">
              <a:off x="7274678" y="5321938"/>
              <a:ext cx="524572" cy="5019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CCAF2AD-D761-6F1D-E821-1BE7B35A9C27}"/>
                </a:ext>
              </a:extLst>
            </p:cNvPr>
            <p:cNvCxnSpPr>
              <a:stCxn id="83" idx="1"/>
              <a:endCxn id="117" idx="3"/>
            </p:cNvCxnSpPr>
            <p:nvPr/>
          </p:nvCxnSpPr>
          <p:spPr>
            <a:xfrm flipH="1" flipV="1">
              <a:off x="5518534" y="5328402"/>
              <a:ext cx="100831" cy="4954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F73B53F-6081-90B3-01EF-034878E8B5A0}"/>
                </a:ext>
              </a:extLst>
            </p:cNvPr>
            <p:cNvCxnSpPr>
              <a:stCxn id="83"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87983B53-5B23-5C9A-26D9-08C986462AA0}"/>
              </a:ext>
            </a:extLst>
          </p:cNvPr>
          <p:cNvGrpSpPr/>
          <p:nvPr/>
        </p:nvGrpSpPr>
        <p:grpSpPr>
          <a:xfrm>
            <a:off x="6220502" y="2722506"/>
            <a:ext cx="3302215" cy="1206817"/>
            <a:chOff x="4696501" y="2722505"/>
            <a:chExt cx="3302215" cy="1206817"/>
          </a:xfrm>
        </p:grpSpPr>
        <p:grpSp>
          <p:nvGrpSpPr>
            <p:cNvPr id="88" name="Group 87">
              <a:extLst>
                <a:ext uri="{FF2B5EF4-FFF2-40B4-BE49-F238E27FC236}">
                  <a16:creationId xmlns:a16="http://schemas.microsoft.com/office/drawing/2014/main" id="{561FF977-D509-F6CD-EECF-B868AAF037F4}"/>
                </a:ext>
              </a:extLst>
            </p:cNvPr>
            <p:cNvGrpSpPr/>
            <p:nvPr/>
          </p:nvGrpSpPr>
          <p:grpSpPr>
            <a:xfrm>
              <a:off x="4696501" y="2722505"/>
              <a:ext cx="3302215" cy="1206817"/>
              <a:chOff x="4696501" y="2722505"/>
              <a:chExt cx="3302215" cy="1206817"/>
            </a:xfrm>
          </p:grpSpPr>
          <p:pic>
            <p:nvPicPr>
              <p:cNvPr id="90" name="Picture 5">
                <a:extLst>
                  <a:ext uri="{FF2B5EF4-FFF2-40B4-BE49-F238E27FC236}">
                    <a16:creationId xmlns:a16="http://schemas.microsoft.com/office/drawing/2014/main" id="{9FD7B756-12E4-8CD5-0538-04EBC556F1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7">
                <a:extLst>
                  <a:ext uri="{FF2B5EF4-FFF2-40B4-BE49-F238E27FC236}">
                    <a16:creationId xmlns:a16="http://schemas.microsoft.com/office/drawing/2014/main" id="{89127883-4A2E-7462-C6E8-638018035F0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7">
                <a:extLst>
                  <a:ext uri="{FF2B5EF4-FFF2-40B4-BE49-F238E27FC236}">
                    <a16:creationId xmlns:a16="http://schemas.microsoft.com/office/drawing/2014/main" id="{EF0E893F-9EAC-5107-27BB-C84DDF580A3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a:extLst>
                  <a:ext uri="{FF2B5EF4-FFF2-40B4-BE49-F238E27FC236}">
                    <a16:creationId xmlns:a16="http://schemas.microsoft.com/office/drawing/2014/main" id="{B7A6EC16-85F7-9DCA-3BAC-0DF2D68A70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a:extLst>
                  <a:ext uri="{FF2B5EF4-FFF2-40B4-BE49-F238E27FC236}">
                    <a16:creationId xmlns:a16="http://schemas.microsoft.com/office/drawing/2014/main" id="{B27865F5-3DAF-427B-7C59-E95F08730E55}"/>
                  </a:ext>
                </a:extLst>
              </p:cNvPr>
              <p:cNvGrpSpPr/>
              <p:nvPr/>
            </p:nvGrpSpPr>
            <p:grpSpPr>
              <a:xfrm>
                <a:off x="4696501" y="2722505"/>
                <a:ext cx="3302215" cy="1206817"/>
                <a:chOff x="4495372" y="2722505"/>
                <a:chExt cx="3302215" cy="1206817"/>
              </a:xfrm>
            </p:grpSpPr>
            <p:cxnSp>
              <p:nvCxnSpPr>
                <p:cNvPr id="95" name="Straight Arrow Connector 94">
                  <a:extLst>
                    <a:ext uri="{FF2B5EF4-FFF2-40B4-BE49-F238E27FC236}">
                      <a16:creationId xmlns:a16="http://schemas.microsoft.com/office/drawing/2014/main" id="{6085DA4A-FFC4-27AC-D85A-8E4C19375A20}"/>
                    </a:ext>
                  </a:extLst>
                </p:cNvPr>
                <p:cNvCxnSpPr>
                  <a:stCxn id="32" idx="3"/>
                </p:cNvCxnSpPr>
                <p:nvPr/>
              </p:nvCxnSpPr>
              <p:spPr>
                <a:xfrm>
                  <a:off x="4495372" y="2725377"/>
                  <a:ext cx="1047255" cy="7144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0CE4EFB-F7E4-F76D-5F6A-552F041AB255}"/>
                    </a:ext>
                  </a:extLst>
                </p:cNvPr>
                <p:cNvCxnSpPr>
                  <a:stCxn id="33" idx="1"/>
                </p:cNvCxnSpPr>
                <p:nvPr/>
              </p:nvCxnSpPr>
              <p:spPr>
                <a:xfrm flipH="1">
                  <a:off x="6947935" y="2722505"/>
                  <a:ext cx="849652" cy="71730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7409221-8146-5573-E903-93D30C2FCFFB}"/>
                    </a:ext>
                  </a:extLst>
                </p:cNvPr>
                <p:cNvCxnSpPr>
                  <a:stCxn id="38" idx="3"/>
                </p:cNvCxnSpPr>
                <p:nvPr/>
              </p:nvCxnSpPr>
              <p:spPr>
                <a:xfrm>
                  <a:off x="4495372" y="3353257"/>
                  <a:ext cx="1047255" cy="8655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5126A1B-B25C-1B0D-1F2D-EB672CF9FA45}"/>
                    </a:ext>
                  </a:extLst>
                </p:cNvPr>
                <p:cNvCxnSpPr>
                  <a:stCxn id="44" idx="3"/>
                </p:cNvCxnSpPr>
                <p:nvPr/>
              </p:nvCxnSpPr>
              <p:spPr>
                <a:xfrm flipV="1">
                  <a:off x="4495372" y="3439814"/>
                  <a:ext cx="1047255" cy="4895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EF4809B4-9775-B7EB-ECAE-C9241FCDF089}"/>
                    </a:ext>
                  </a:extLst>
                </p:cNvPr>
                <p:cNvCxnSpPr>
                  <a:stCxn id="39" idx="1"/>
                </p:cNvCxnSpPr>
                <p:nvPr/>
              </p:nvCxnSpPr>
              <p:spPr>
                <a:xfrm flipH="1">
                  <a:off x="6947935" y="3350385"/>
                  <a:ext cx="849652" cy="8942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E6028DA-9A38-B53D-DB54-52EA1806643D}"/>
                    </a:ext>
                  </a:extLst>
                </p:cNvPr>
                <p:cNvCxnSpPr>
                  <a:stCxn id="45" idx="1"/>
                </p:cNvCxnSpPr>
                <p:nvPr/>
              </p:nvCxnSpPr>
              <p:spPr>
                <a:xfrm flipH="1" flipV="1">
                  <a:off x="6947935" y="3439814"/>
                  <a:ext cx="849652" cy="4866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89" name="TextBox 88">
              <a:extLst>
                <a:ext uri="{FF2B5EF4-FFF2-40B4-BE49-F238E27FC236}">
                  <a16:creationId xmlns:a16="http://schemas.microsoft.com/office/drawing/2014/main" id="{09A7C424-379A-B4F3-B325-70DF68CC85BA}"/>
                </a:ext>
              </a:extLst>
            </p:cNvPr>
            <p:cNvSpPr txBox="1"/>
            <p:nvPr/>
          </p:nvSpPr>
          <p:spPr>
            <a:xfrm>
              <a:off x="5729246" y="3091618"/>
              <a:ext cx="1476955" cy="83099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Business Value Chain Image</a:t>
              </a:r>
            </a:p>
          </p:txBody>
        </p:sp>
      </p:grpSp>
      <p:grpSp>
        <p:nvGrpSpPr>
          <p:cNvPr id="101" name="Group 100">
            <a:extLst>
              <a:ext uri="{FF2B5EF4-FFF2-40B4-BE49-F238E27FC236}">
                <a16:creationId xmlns:a16="http://schemas.microsoft.com/office/drawing/2014/main" id="{522459D8-F035-6B84-3204-D0EC48BB1E0B}"/>
              </a:ext>
            </a:extLst>
          </p:cNvPr>
          <p:cNvGrpSpPr/>
          <p:nvPr/>
        </p:nvGrpSpPr>
        <p:grpSpPr>
          <a:xfrm>
            <a:off x="5504968" y="3870882"/>
            <a:ext cx="5171945" cy="1749625"/>
            <a:chOff x="3980967" y="3870881"/>
            <a:chExt cx="5171945" cy="1749625"/>
          </a:xfrm>
        </p:grpSpPr>
        <p:grpSp>
          <p:nvGrpSpPr>
            <p:cNvPr id="102" name="Group 101">
              <a:extLst>
                <a:ext uri="{FF2B5EF4-FFF2-40B4-BE49-F238E27FC236}">
                  <a16:creationId xmlns:a16="http://schemas.microsoft.com/office/drawing/2014/main" id="{E15C02FE-A415-71A1-1CF1-40C4FAC12AA1}"/>
                </a:ext>
              </a:extLst>
            </p:cNvPr>
            <p:cNvGrpSpPr/>
            <p:nvPr/>
          </p:nvGrpSpPr>
          <p:grpSpPr>
            <a:xfrm>
              <a:off x="3980967" y="3870881"/>
              <a:ext cx="5171945" cy="1749625"/>
              <a:chOff x="3980967" y="3870881"/>
              <a:chExt cx="5171945" cy="1749625"/>
            </a:xfrm>
          </p:grpSpPr>
          <p:grpSp>
            <p:nvGrpSpPr>
              <p:cNvPr id="104" name="Group 103">
                <a:extLst>
                  <a:ext uri="{FF2B5EF4-FFF2-40B4-BE49-F238E27FC236}">
                    <a16:creationId xmlns:a16="http://schemas.microsoft.com/office/drawing/2014/main" id="{60A6B2DE-65C5-5D60-E317-15AAECD4F760}"/>
                  </a:ext>
                </a:extLst>
              </p:cNvPr>
              <p:cNvGrpSpPr/>
              <p:nvPr/>
            </p:nvGrpSpPr>
            <p:grpSpPr>
              <a:xfrm>
                <a:off x="3980967" y="3870881"/>
                <a:ext cx="5165837" cy="1749625"/>
                <a:chOff x="3980967" y="3870881"/>
                <a:chExt cx="5165837" cy="1749625"/>
              </a:xfrm>
            </p:grpSpPr>
            <p:grpSp>
              <p:nvGrpSpPr>
                <p:cNvPr id="107" name="Group 106">
                  <a:extLst>
                    <a:ext uri="{FF2B5EF4-FFF2-40B4-BE49-F238E27FC236}">
                      <a16:creationId xmlns:a16="http://schemas.microsoft.com/office/drawing/2014/main" id="{FAB84C16-F3EF-7A8B-F206-6A873753C64B}"/>
                    </a:ext>
                  </a:extLst>
                </p:cNvPr>
                <p:cNvGrpSpPr/>
                <p:nvPr/>
              </p:nvGrpSpPr>
              <p:grpSpPr>
                <a:xfrm>
                  <a:off x="4385585" y="3870881"/>
                  <a:ext cx="4463398" cy="1749625"/>
                  <a:chOff x="4184456" y="3870881"/>
                  <a:chExt cx="4463398" cy="1749625"/>
                </a:xfrm>
              </p:grpSpPr>
              <p:cxnSp>
                <p:nvCxnSpPr>
                  <p:cNvPr id="110" name="Straight Arrow Connector 109">
                    <a:extLst>
                      <a:ext uri="{FF2B5EF4-FFF2-40B4-BE49-F238E27FC236}">
                        <a16:creationId xmlns:a16="http://schemas.microsoft.com/office/drawing/2014/main" id="{07BAC273-EFFE-8712-525C-AE0DB9BFF269}"/>
                      </a:ext>
                    </a:extLst>
                  </p:cNvPr>
                  <p:cNvCxnSpPr>
                    <a:stCxn id="118" idx="0"/>
                    <a:endCxn id="124"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758A87D6-183E-2BE4-17B4-514F3E133209}"/>
                      </a:ext>
                    </a:extLst>
                  </p:cNvPr>
                  <p:cNvGrpSpPr/>
                  <p:nvPr/>
                </p:nvGrpSpPr>
                <p:grpSpPr>
                  <a:xfrm>
                    <a:off x="4184456" y="3870881"/>
                    <a:ext cx="4463398" cy="1749625"/>
                    <a:chOff x="4184456" y="3870881"/>
                    <a:chExt cx="4463398" cy="1749625"/>
                  </a:xfrm>
                </p:grpSpPr>
                <p:grpSp>
                  <p:nvGrpSpPr>
                    <p:cNvPr id="112" name="Group 111">
                      <a:extLst>
                        <a:ext uri="{FF2B5EF4-FFF2-40B4-BE49-F238E27FC236}">
                          <a16:creationId xmlns:a16="http://schemas.microsoft.com/office/drawing/2014/main" id="{1B799462-E374-BF49-0853-E101013DCE9A}"/>
                        </a:ext>
                      </a:extLst>
                    </p:cNvPr>
                    <p:cNvGrpSpPr/>
                    <p:nvPr/>
                  </p:nvGrpSpPr>
                  <p:grpSpPr>
                    <a:xfrm>
                      <a:off x="4184456" y="3870881"/>
                      <a:ext cx="4463398" cy="1138505"/>
                      <a:chOff x="4184456" y="3870881"/>
                      <a:chExt cx="4463398" cy="1138505"/>
                    </a:xfrm>
                  </p:grpSpPr>
                  <p:pic>
                    <p:nvPicPr>
                      <p:cNvPr id="120" name="Picture 8">
                        <a:extLst>
                          <a:ext uri="{FF2B5EF4-FFF2-40B4-BE49-F238E27FC236}">
                            <a16:creationId xmlns:a16="http://schemas.microsoft.com/office/drawing/2014/main" id="{868A061B-B907-A15A-54BF-61DB27D1185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a:extLst>
                          <a:ext uri="{FF2B5EF4-FFF2-40B4-BE49-F238E27FC236}">
                            <a16:creationId xmlns:a16="http://schemas.microsoft.com/office/drawing/2014/main" id="{47334E26-7EB8-7A2A-959C-3EA9F23C3F8E}"/>
                          </a:ext>
                        </a:extLst>
                      </p:cNvPr>
                      <p:cNvCxnSpPr>
                        <a:stCxn id="44" idx="2"/>
                        <a:endCxn id="120" idx="0"/>
                      </p:cNvCxnSpPr>
                      <p:nvPr/>
                    </p:nvCxnSpPr>
                    <p:spPr>
                      <a:xfrm>
                        <a:off x="4304203" y="4219989"/>
                        <a:ext cx="152968" cy="2234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13D0BD6D-1607-882C-5625-1C689E1DF85E}"/>
                          </a:ext>
                        </a:extLst>
                      </p:cNvPr>
                      <p:cNvCxnSpPr>
                        <a:stCxn id="129" idx="2"/>
                        <a:endCxn id="120" idx="0"/>
                      </p:cNvCxnSpPr>
                      <p:nvPr/>
                    </p:nvCxnSpPr>
                    <p:spPr>
                      <a:xfrm flipH="1">
                        <a:off x="4457171" y="4121349"/>
                        <a:ext cx="603893" cy="3220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829E821-A45C-A113-6CA1-1011E3130FF8}"/>
                          </a:ext>
                        </a:extLst>
                      </p:cNvPr>
                      <p:cNvCxnSpPr>
                        <a:stCxn id="128" idx="2"/>
                        <a:endCxn id="120" idx="0"/>
                      </p:cNvCxnSpPr>
                      <p:nvPr/>
                    </p:nvCxnSpPr>
                    <p:spPr>
                      <a:xfrm flipH="1">
                        <a:off x="4457171" y="4106863"/>
                        <a:ext cx="972845" cy="3365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8">
                        <a:extLst>
                          <a:ext uri="{FF2B5EF4-FFF2-40B4-BE49-F238E27FC236}">
                            <a16:creationId xmlns:a16="http://schemas.microsoft.com/office/drawing/2014/main" id="{C61B6F0B-1361-F090-BD66-045DFB6AE4C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5" name="Straight Arrow Connector 124">
                        <a:extLst>
                          <a:ext uri="{FF2B5EF4-FFF2-40B4-BE49-F238E27FC236}">
                            <a16:creationId xmlns:a16="http://schemas.microsoft.com/office/drawing/2014/main" id="{783998A7-4F0E-B62E-C9A6-9FC9302BBF89}"/>
                          </a:ext>
                        </a:extLst>
                      </p:cNvPr>
                      <p:cNvCxnSpPr>
                        <a:stCxn id="131" idx="2"/>
                        <a:endCxn id="124"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0DFD0A5-1EBD-6E7D-3552-EBC5FA771A2E}"/>
                          </a:ext>
                        </a:extLst>
                      </p:cNvPr>
                      <p:cNvCxnSpPr>
                        <a:stCxn id="130" idx="3"/>
                        <a:endCxn id="124"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F61533DE-99C9-204C-3E01-DEFD95185E04}"/>
                          </a:ext>
                        </a:extLst>
                      </p:cNvPr>
                      <p:cNvCxnSpPr>
                        <a:stCxn id="45" idx="2"/>
                        <a:endCxn id="124" idx="0"/>
                      </p:cNvCxnSpPr>
                      <p:nvPr/>
                    </p:nvCxnSpPr>
                    <p:spPr>
                      <a:xfrm>
                        <a:off x="8042344" y="4205359"/>
                        <a:ext cx="332795" cy="24281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8" name="Picture 5">
                        <a:extLst>
                          <a:ext uri="{FF2B5EF4-FFF2-40B4-BE49-F238E27FC236}">
                            <a16:creationId xmlns:a16="http://schemas.microsoft.com/office/drawing/2014/main" id="{7B1D8420-DA65-2020-74ED-3360E02FFF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534" y="3870881"/>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7">
                        <a:extLst>
                          <a:ext uri="{FF2B5EF4-FFF2-40B4-BE49-F238E27FC236}">
                            <a16:creationId xmlns:a16="http://schemas.microsoft.com/office/drawing/2014/main" id="{444BFAA9-B198-F36B-12B6-27F6FFDBC6D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3593" y="388381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7">
                        <a:extLst>
                          <a:ext uri="{FF2B5EF4-FFF2-40B4-BE49-F238E27FC236}">
                            <a16:creationId xmlns:a16="http://schemas.microsoft.com/office/drawing/2014/main" id="{BB2294EC-7579-D509-351E-A3EC97502E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5">
                        <a:extLst>
                          <a:ext uri="{FF2B5EF4-FFF2-40B4-BE49-F238E27FC236}">
                            <a16:creationId xmlns:a16="http://schemas.microsoft.com/office/drawing/2014/main" id="{72926092-6A66-A07C-1108-775032B0A4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3" name="Straight Arrow Connector 112">
                      <a:extLst>
                        <a:ext uri="{FF2B5EF4-FFF2-40B4-BE49-F238E27FC236}">
                          <a16:creationId xmlns:a16="http://schemas.microsoft.com/office/drawing/2014/main" id="{46AD1F71-984A-04C6-61ED-E69FC5E04EA9}"/>
                        </a:ext>
                      </a:extLst>
                    </p:cNvPr>
                    <p:cNvCxnSpPr>
                      <a:stCxn id="120"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5E44A8B8-BBB9-309A-E4D4-597B8AA35DB1}"/>
                        </a:ext>
                      </a:extLst>
                    </p:cNvPr>
                    <p:cNvCxnSpPr>
                      <a:stCxn id="117"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7A83E3A-15E0-63F5-537B-E6CE65A0F299}"/>
                        </a:ext>
                      </a:extLst>
                    </p:cNvPr>
                    <p:cNvCxnSpPr>
                      <a:stCxn id="118"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A21517B-5AE0-2A1D-CD93-093A47765214}"/>
                        </a:ext>
                      </a:extLst>
                    </p:cNvPr>
                    <p:cNvCxnSpPr>
                      <a:stCxn id="124"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0">
                      <a:extLst>
                        <a:ext uri="{FF2B5EF4-FFF2-40B4-BE49-F238E27FC236}">
                          <a16:creationId xmlns:a16="http://schemas.microsoft.com/office/drawing/2014/main" id="{3753AFD9-E11C-495A-0E4C-5A1B190365E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0">
                      <a:extLst>
                        <a:ext uri="{FF2B5EF4-FFF2-40B4-BE49-F238E27FC236}">
                          <a16:creationId xmlns:a16="http://schemas.microsoft.com/office/drawing/2014/main" id="{15AD3A4A-8016-4BC2-5EEF-681E24C9AE8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Straight Arrow Connector 118">
                      <a:extLst>
                        <a:ext uri="{FF2B5EF4-FFF2-40B4-BE49-F238E27FC236}">
                          <a16:creationId xmlns:a16="http://schemas.microsoft.com/office/drawing/2014/main" id="{0B1CA92A-50EC-EF53-765E-E3C4D5CDA48B}"/>
                        </a:ext>
                      </a:extLst>
                    </p:cNvPr>
                    <p:cNvCxnSpPr>
                      <a:stCxn id="117" idx="0"/>
                      <a:endCxn id="120"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08" name="Cloud Callout 107">
                  <a:extLst>
                    <a:ext uri="{FF2B5EF4-FFF2-40B4-BE49-F238E27FC236}">
                      <a16:creationId xmlns:a16="http://schemas.microsoft.com/office/drawing/2014/main" id="{CB041E14-B638-DA7A-35DD-B829C5CA09EF}"/>
                    </a:ext>
                  </a:extLst>
                </p:cNvPr>
                <p:cNvSpPr/>
                <p:nvPr/>
              </p:nvSpPr>
              <p:spPr>
                <a:xfrm>
                  <a:off x="3980967" y="4149229"/>
                  <a:ext cx="424077" cy="307677"/>
                </a:xfrm>
                <a:prstGeom prst="cloudCallout">
                  <a:avLst>
                    <a:gd name="adj1" fmla="val 131550"/>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sp>
              <p:nvSpPr>
                <p:cNvPr id="109" name="Cloud Callout 108">
                  <a:extLst>
                    <a:ext uri="{FF2B5EF4-FFF2-40B4-BE49-F238E27FC236}">
                      <a16:creationId xmlns:a16="http://schemas.microsoft.com/office/drawing/2014/main" id="{DB3ED89A-836E-3943-6BA6-C01F49EF1DFD}"/>
                    </a:ext>
                  </a:extLst>
                </p:cNvPr>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grpSp>
          <p:sp>
            <p:nvSpPr>
              <p:cNvPr id="105" name="Cloud Callout 104">
                <a:extLst>
                  <a:ext uri="{FF2B5EF4-FFF2-40B4-BE49-F238E27FC236}">
                    <a16:creationId xmlns:a16="http://schemas.microsoft.com/office/drawing/2014/main" id="{128C80D7-12E0-4201-F4E0-B920D139B53D}"/>
                  </a:ext>
                </a:extLst>
              </p:cNvPr>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106" name="Cloud Callout 105">
                <a:extLst>
                  <a:ext uri="{FF2B5EF4-FFF2-40B4-BE49-F238E27FC236}">
                    <a16:creationId xmlns:a16="http://schemas.microsoft.com/office/drawing/2014/main" id="{E939890F-661D-DAF7-5053-06B7FB587246}"/>
                  </a:ext>
                </a:extLst>
              </p:cNvPr>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103" name="TextBox 102">
              <a:extLst>
                <a:ext uri="{FF2B5EF4-FFF2-40B4-BE49-F238E27FC236}">
                  <a16:creationId xmlns:a16="http://schemas.microsoft.com/office/drawing/2014/main" id="{B7F85D00-67B6-A480-89AD-D70836273F26}"/>
                </a:ext>
              </a:extLst>
            </p:cNvPr>
            <p:cNvSpPr txBox="1"/>
            <p:nvPr/>
          </p:nvSpPr>
          <p:spPr>
            <a:xfrm>
              <a:off x="5781679" y="4796904"/>
              <a:ext cx="1359121" cy="584775"/>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IT Portfolio Image</a:t>
              </a:r>
            </a:p>
          </p:txBody>
        </p:sp>
      </p:grpSp>
      <p:grpSp>
        <p:nvGrpSpPr>
          <p:cNvPr id="141" name="Group 140">
            <a:extLst>
              <a:ext uri="{FF2B5EF4-FFF2-40B4-BE49-F238E27FC236}">
                <a16:creationId xmlns:a16="http://schemas.microsoft.com/office/drawing/2014/main" id="{060F39F0-F4CD-8635-E481-E00FB2AF7B3B}"/>
              </a:ext>
            </a:extLst>
          </p:cNvPr>
          <p:cNvGrpSpPr/>
          <p:nvPr/>
        </p:nvGrpSpPr>
        <p:grpSpPr>
          <a:xfrm>
            <a:off x="1952857" y="1277939"/>
            <a:ext cx="1798924" cy="5210175"/>
            <a:chOff x="428857" y="1277938"/>
            <a:chExt cx="1798924" cy="5264302"/>
          </a:xfrm>
        </p:grpSpPr>
        <p:sp>
          <p:nvSpPr>
            <p:cNvPr id="4" name="Left Bracket 3">
              <a:extLst>
                <a:ext uri="{FF2B5EF4-FFF2-40B4-BE49-F238E27FC236}">
                  <a16:creationId xmlns:a16="http://schemas.microsoft.com/office/drawing/2014/main" id="{6EF294CF-22F3-0C64-46BF-D8B60B077447}"/>
                </a:ext>
              </a:extLst>
            </p:cNvPr>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a:extLst>
                <a:ext uri="{FF2B5EF4-FFF2-40B4-BE49-F238E27FC236}">
                  <a16:creationId xmlns:a16="http://schemas.microsoft.com/office/drawing/2014/main" id="{8517E9AC-30EF-EA65-4F2D-0CD5C169CA38}"/>
                </a:ext>
              </a:extLst>
            </p:cNvPr>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a:extLst>
                <a:ext uri="{FF2B5EF4-FFF2-40B4-BE49-F238E27FC236}">
                  <a16:creationId xmlns:a16="http://schemas.microsoft.com/office/drawing/2014/main" id="{6E8F1BAB-5DD4-1A73-3507-9A3DCD6A810A}"/>
                </a:ext>
              </a:extLst>
            </p:cNvPr>
            <p:cNvSpPr txBox="1"/>
            <p:nvPr/>
          </p:nvSpPr>
          <p:spPr>
            <a:xfrm>
              <a:off x="527221" y="1664043"/>
              <a:ext cx="144164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a:extLst>
                <a:ext uri="{FF2B5EF4-FFF2-40B4-BE49-F238E27FC236}">
                  <a16:creationId xmlns:a16="http://schemas.microsoft.com/office/drawing/2014/main" id="{19D7EF68-7DC6-010F-DDD9-A9F403EC6708}"/>
                </a:ext>
              </a:extLst>
            </p:cNvPr>
            <p:cNvSpPr txBox="1"/>
            <p:nvPr/>
          </p:nvSpPr>
          <p:spPr>
            <a:xfrm>
              <a:off x="531337" y="2080056"/>
              <a:ext cx="1473843" cy="373169"/>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a:extLst>
                <a:ext uri="{FF2B5EF4-FFF2-40B4-BE49-F238E27FC236}">
                  <a16:creationId xmlns:a16="http://schemas.microsoft.com/office/drawing/2014/main" id="{95CAD196-FF83-0FCB-CCBB-18E174658619}"/>
                </a:ext>
              </a:extLst>
            </p:cNvPr>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a:extLst>
                <a:ext uri="{FF2B5EF4-FFF2-40B4-BE49-F238E27FC236}">
                  <a16:creationId xmlns:a16="http://schemas.microsoft.com/office/drawing/2014/main" id="{81ED3B8A-733D-6883-8BA0-97B4F3A70079}"/>
                </a:ext>
              </a:extLst>
            </p:cNvPr>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a:extLst>
                <a:ext uri="{FF2B5EF4-FFF2-40B4-BE49-F238E27FC236}">
                  <a16:creationId xmlns:a16="http://schemas.microsoft.com/office/drawing/2014/main" id="{5C50BC2F-FBB4-CA51-611D-75330E4CFDF7}"/>
                </a:ext>
              </a:extLst>
            </p:cNvPr>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a:extLst>
                <a:ext uri="{FF2B5EF4-FFF2-40B4-BE49-F238E27FC236}">
                  <a16:creationId xmlns:a16="http://schemas.microsoft.com/office/drawing/2014/main" id="{0FD9559F-3FFE-FCE9-A409-7ED4B141348B}"/>
                </a:ext>
              </a:extLst>
            </p:cNvPr>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grpSp>
        <p:nvGrpSpPr>
          <p:cNvPr id="169" name="Group 168">
            <a:extLst>
              <a:ext uri="{FF2B5EF4-FFF2-40B4-BE49-F238E27FC236}">
                <a16:creationId xmlns:a16="http://schemas.microsoft.com/office/drawing/2014/main" id="{B5674AEA-7C27-88A7-0125-393F78AF7E92}"/>
              </a:ext>
            </a:extLst>
          </p:cNvPr>
          <p:cNvGrpSpPr/>
          <p:nvPr/>
        </p:nvGrpSpPr>
        <p:grpSpPr>
          <a:xfrm>
            <a:off x="17592" y="1294583"/>
            <a:ext cx="10668433" cy="425504"/>
            <a:chOff x="17592" y="1294583"/>
            <a:chExt cx="10668433" cy="425504"/>
          </a:xfrm>
        </p:grpSpPr>
        <p:sp>
          <p:nvSpPr>
            <p:cNvPr id="155" name="Rectangle: Rounded Corners 154">
              <a:extLst>
                <a:ext uri="{FF2B5EF4-FFF2-40B4-BE49-F238E27FC236}">
                  <a16:creationId xmlns:a16="http://schemas.microsoft.com/office/drawing/2014/main" id="{419ADAF2-3E43-C880-505E-9461DDEA7FC3}"/>
                </a:ext>
              </a:extLst>
            </p:cNvPr>
            <p:cNvSpPr/>
            <p:nvPr/>
          </p:nvSpPr>
          <p:spPr>
            <a:xfrm>
              <a:off x="17592" y="1294583"/>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E5A7E54-26B3-DF9D-78D4-835ED8104C76}"/>
                </a:ext>
              </a:extLst>
            </p:cNvPr>
            <p:cNvSpPr/>
            <p:nvPr/>
          </p:nvSpPr>
          <p:spPr>
            <a:xfrm>
              <a:off x="28359" y="1307835"/>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Innovations</a:t>
              </a:r>
            </a:p>
          </p:txBody>
        </p:sp>
      </p:grpSp>
      <p:grpSp>
        <p:nvGrpSpPr>
          <p:cNvPr id="170" name="Group 169">
            <a:extLst>
              <a:ext uri="{FF2B5EF4-FFF2-40B4-BE49-F238E27FC236}">
                <a16:creationId xmlns:a16="http://schemas.microsoft.com/office/drawing/2014/main" id="{5BF60ADD-E291-FA93-D5D5-AE10682F18C6}"/>
              </a:ext>
            </a:extLst>
          </p:cNvPr>
          <p:cNvGrpSpPr/>
          <p:nvPr/>
        </p:nvGrpSpPr>
        <p:grpSpPr>
          <a:xfrm>
            <a:off x="12818" y="1725243"/>
            <a:ext cx="10668433" cy="425504"/>
            <a:chOff x="12818" y="1725243"/>
            <a:chExt cx="10668433" cy="425504"/>
          </a:xfrm>
        </p:grpSpPr>
        <p:sp>
          <p:nvSpPr>
            <p:cNvPr id="154" name="Rectangle: Rounded Corners 153">
              <a:extLst>
                <a:ext uri="{FF2B5EF4-FFF2-40B4-BE49-F238E27FC236}">
                  <a16:creationId xmlns:a16="http://schemas.microsoft.com/office/drawing/2014/main" id="{F0FD673B-173A-FA75-D4BB-1A0CA53C4415}"/>
                </a:ext>
              </a:extLst>
            </p:cNvPr>
            <p:cNvSpPr/>
            <p:nvPr/>
          </p:nvSpPr>
          <p:spPr>
            <a:xfrm>
              <a:off x="12818" y="1725243"/>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a16="http://schemas.microsoft.com/office/drawing/2014/main" id="{CAEF151C-96CC-2A60-6AB7-2498E1529034}"/>
                </a:ext>
              </a:extLst>
            </p:cNvPr>
            <p:cNvSpPr/>
            <p:nvPr/>
          </p:nvSpPr>
          <p:spPr>
            <a:xfrm>
              <a:off x="32548" y="1738030"/>
              <a:ext cx="188116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Directions</a:t>
              </a:r>
            </a:p>
          </p:txBody>
        </p:sp>
      </p:grpSp>
      <p:grpSp>
        <p:nvGrpSpPr>
          <p:cNvPr id="171" name="Group 170">
            <a:extLst>
              <a:ext uri="{FF2B5EF4-FFF2-40B4-BE49-F238E27FC236}">
                <a16:creationId xmlns:a16="http://schemas.microsoft.com/office/drawing/2014/main" id="{052C87AB-D869-2673-544A-25E929B3AD08}"/>
              </a:ext>
            </a:extLst>
          </p:cNvPr>
          <p:cNvGrpSpPr/>
          <p:nvPr/>
        </p:nvGrpSpPr>
        <p:grpSpPr>
          <a:xfrm>
            <a:off x="8629" y="2163334"/>
            <a:ext cx="10668433" cy="425504"/>
            <a:chOff x="8629" y="2163334"/>
            <a:chExt cx="10668433" cy="425504"/>
          </a:xfrm>
        </p:grpSpPr>
        <p:sp>
          <p:nvSpPr>
            <p:cNvPr id="153" name="Rectangle: Rounded Corners 152">
              <a:extLst>
                <a:ext uri="{FF2B5EF4-FFF2-40B4-BE49-F238E27FC236}">
                  <a16:creationId xmlns:a16="http://schemas.microsoft.com/office/drawing/2014/main" id="{C6B7DF24-FE74-9F03-D841-52534F3091FF}"/>
                </a:ext>
              </a:extLst>
            </p:cNvPr>
            <p:cNvSpPr/>
            <p:nvPr/>
          </p:nvSpPr>
          <p:spPr>
            <a:xfrm>
              <a:off x="8629" y="2163334"/>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id="{D0567CD6-FEE5-697C-6A12-7C0E9A01ED8B}"/>
                </a:ext>
              </a:extLst>
            </p:cNvPr>
            <p:cNvSpPr/>
            <p:nvPr/>
          </p:nvSpPr>
          <p:spPr>
            <a:xfrm>
              <a:off x="22842" y="2172203"/>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Wisdom</a:t>
              </a:r>
            </a:p>
          </p:txBody>
        </p:sp>
      </p:grpSp>
      <p:grpSp>
        <p:nvGrpSpPr>
          <p:cNvPr id="172" name="Group 171">
            <a:extLst>
              <a:ext uri="{FF2B5EF4-FFF2-40B4-BE49-F238E27FC236}">
                <a16:creationId xmlns:a16="http://schemas.microsoft.com/office/drawing/2014/main" id="{0C41FDE1-1AC3-ED31-8235-C628999E5A38}"/>
              </a:ext>
            </a:extLst>
          </p:cNvPr>
          <p:cNvGrpSpPr/>
          <p:nvPr/>
        </p:nvGrpSpPr>
        <p:grpSpPr>
          <a:xfrm>
            <a:off x="13648" y="2608096"/>
            <a:ext cx="10668433" cy="425504"/>
            <a:chOff x="17107" y="2593994"/>
            <a:chExt cx="10668433" cy="425504"/>
          </a:xfrm>
        </p:grpSpPr>
        <p:sp>
          <p:nvSpPr>
            <p:cNvPr id="152" name="Rectangle: Rounded Corners 151">
              <a:extLst>
                <a:ext uri="{FF2B5EF4-FFF2-40B4-BE49-F238E27FC236}">
                  <a16:creationId xmlns:a16="http://schemas.microsoft.com/office/drawing/2014/main" id="{4CAB89D4-0C52-2437-9614-ECC0711CACAC}"/>
                </a:ext>
              </a:extLst>
            </p:cNvPr>
            <p:cNvSpPr/>
            <p:nvPr/>
          </p:nvSpPr>
          <p:spPr>
            <a:xfrm>
              <a:off x="17107" y="2593994"/>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id="{73122843-96E8-F9BB-8336-556C070E0B32}"/>
                </a:ext>
              </a:extLst>
            </p:cNvPr>
            <p:cNvSpPr/>
            <p:nvPr/>
          </p:nvSpPr>
          <p:spPr>
            <a:xfrm>
              <a:off x="27031" y="2602398"/>
              <a:ext cx="1877625"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Reports</a:t>
              </a:r>
            </a:p>
          </p:txBody>
        </p:sp>
      </p:grpSp>
      <p:grpSp>
        <p:nvGrpSpPr>
          <p:cNvPr id="173" name="Group 172">
            <a:extLst>
              <a:ext uri="{FF2B5EF4-FFF2-40B4-BE49-F238E27FC236}">
                <a16:creationId xmlns:a16="http://schemas.microsoft.com/office/drawing/2014/main" id="{D18A4063-748A-319B-A0F7-494CF9FFE635}"/>
              </a:ext>
            </a:extLst>
          </p:cNvPr>
          <p:cNvGrpSpPr/>
          <p:nvPr/>
        </p:nvGrpSpPr>
        <p:grpSpPr>
          <a:xfrm>
            <a:off x="10818" y="3024421"/>
            <a:ext cx="10668433" cy="425504"/>
            <a:chOff x="10818" y="3024421"/>
            <a:chExt cx="10668433" cy="425504"/>
          </a:xfrm>
        </p:grpSpPr>
        <p:sp>
          <p:nvSpPr>
            <p:cNvPr id="151" name="Rectangle: Rounded Corners 150">
              <a:extLst>
                <a:ext uri="{FF2B5EF4-FFF2-40B4-BE49-F238E27FC236}">
                  <a16:creationId xmlns:a16="http://schemas.microsoft.com/office/drawing/2014/main" id="{B1F60ABB-AC36-90E9-359E-7786710DB0FE}"/>
                </a:ext>
              </a:extLst>
            </p:cNvPr>
            <p:cNvSpPr/>
            <p:nvPr/>
          </p:nvSpPr>
          <p:spPr>
            <a:xfrm>
              <a:off x="10818" y="302442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id="{24A1E6CB-9BE8-9ED7-A10E-6538E2EB8A48}"/>
                </a:ext>
              </a:extLst>
            </p:cNvPr>
            <p:cNvSpPr/>
            <p:nvPr/>
          </p:nvSpPr>
          <p:spPr>
            <a:xfrm>
              <a:off x="21735" y="3037240"/>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Processes</a:t>
              </a:r>
            </a:p>
          </p:txBody>
        </p:sp>
      </p:grpSp>
      <p:grpSp>
        <p:nvGrpSpPr>
          <p:cNvPr id="174" name="Group 173">
            <a:extLst>
              <a:ext uri="{FF2B5EF4-FFF2-40B4-BE49-F238E27FC236}">
                <a16:creationId xmlns:a16="http://schemas.microsoft.com/office/drawing/2014/main" id="{D2645EF2-C25E-1090-7CED-595EFABFB950}"/>
              </a:ext>
            </a:extLst>
          </p:cNvPr>
          <p:cNvGrpSpPr/>
          <p:nvPr/>
        </p:nvGrpSpPr>
        <p:grpSpPr>
          <a:xfrm>
            <a:off x="19296" y="3455081"/>
            <a:ext cx="10668433" cy="425504"/>
            <a:chOff x="19296" y="3455081"/>
            <a:chExt cx="10668433" cy="425504"/>
          </a:xfrm>
        </p:grpSpPr>
        <p:sp>
          <p:nvSpPr>
            <p:cNvPr id="150" name="Rectangle: Rounded Corners 149">
              <a:extLst>
                <a:ext uri="{FF2B5EF4-FFF2-40B4-BE49-F238E27FC236}">
                  <a16:creationId xmlns:a16="http://schemas.microsoft.com/office/drawing/2014/main" id="{810DEDEE-DE3F-883E-F202-4CA034A004B5}"/>
                </a:ext>
              </a:extLst>
            </p:cNvPr>
            <p:cNvSpPr/>
            <p:nvPr/>
          </p:nvSpPr>
          <p:spPr>
            <a:xfrm>
              <a:off x="19296" y="345508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Rounded Corners 161">
              <a:extLst>
                <a:ext uri="{FF2B5EF4-FFF2-40B4-BE49-F238E27FC236}">
                  <a16:creationId xmlns:a16="http://schemas.microsoft.com/office/drawing/2014/main" id="{B2969260-9613-4941-A510-52D0A7BE7C78}"/>
                </a:ext>
              </a:extLst>
            </p:cNvPr>
            <p:cNvSpPr/>
            <p:nvPr/>
          </p:nvSpPr>
          <p:spPr>
            <a:xfrm>
              <a:off x="25924" y="3467435"/>
              <a:ext cx="188116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Procedures</a:t>
              </a:r>
            </a:p>
          </p:txBody>
        </p:sp>
      </p:grpSp>
      <p:grpSp>
        <p:nvGrpSpPr>
          <p:cNvPr id="175" name="Group 174">
            <a:extLst>
              <a:ext uri="{FF2B5EF4-FFF2-40B4-BE49-F238E27FC236}">
                <a16:creationId xmlns:a16="http://schemas.microsoft.com/office/drawing/2014/main" id="{6FC5BA23-21F8-B0E4-A3D3-755890DCA20C}"/>
              </a:ext>
            </a:extLst>
          </p:cNvPr>
          <p:cNvGrpSpPr/>
          <p:nvPr/>
        </p:nvGrpSpPr>
        <p:grpSpPr>
          <a:xfrm>
            <a:off x="15107" y="3893172"/>
            <a:ext cx="10668433" cy="425504"/>
            <a:chOff x="15107" y="3893172"/>
            <a:chExt cx="10668433" cy="425504"/>
          </a:xfrm>
        </p:grpSpPr>
        <p:sp>
          <p:nvSpPr>
            <p:cNvPr id="149" name="Rectangle: Rounded Corners 148">
              <a:extLst>
                <a:ext uri="{FF2B5EF4-FFF2-40B4-BE49-F238E27FC236}">
                  <a16:creationId xmlns:a16="http://schemas.microsoft.com/office/drawing/2014/main" id="{9AB15B0E-E5EF-3ED9-41CC-8CA1F14C7AD6}"/>
                </a:ext>
              </a:extLst>
            </p:cNvPr>
            <p:cNvSpPr/>
            <p:nvPr/>
          </p:nvSpPr>
          <p:spPr>
            <a:xfrm>
              <a:off x="15107" y="3893172"/>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id="{7027FE10-A540-47DF-3078-E786D4E04DCF}"/>
                </a:ext>
              </a:extLst>
            </p:cNvPr>
            <p:cNvSpPr/>
            <p:nvPr/>
          </p:nvSpPr>
          <p:spPr>
            <a:xfrm>
              <a:off x="29470" y="3901608"/>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Understanding</a:t>
              </a:r>
            </a:p>
          </p:txBody>
        </p:sp>
      </p:grpSp>
      <p:grpSp>
        <p:nvGrpSpPr>
          <p:cNvPr id="176" name="Group 175">
            <a:extLst>
              <a:ext uri="{FF2B5EF4-FFF2-40B4-BE49-F238E27FC236}">
                <a16:creationId xmlns:a16="http://schemas.microsoft.com/office/drawing/2014/main" id="{ED4EFFB0-4CF0-8C97-C749-60A3DA905608}"/>
              </a:ext>
            </a:extLst>
          </p:cNvPr>
          <p:cNvGrpSpPr/>
          <p:nvPr/>
        </p:nvGrpSpPr>
        <p:grpSpPr>
          <a:xfrm>
            <a:off x="10333" y="4323832"/>
            <a:ext cx="10668433" cy="425504"/>
            <a:chOff x="10333" y="4323832"/>
            <a:chExt cx="10668433" cy="425504"/>
          </a:xfrm>
        </p:grpSpPr>
        <p:sp>
          <p:nvSpPr>
            <p:cNvPr id="148" name="Rectangle: Rounded Corners 147">
              <a:extLst>
                <a:ext uri="{FF2B5EF4-FFF2-40B4-BE49-F238E27FC236}">
                  <a16:creationId xmlns:a16="http://schemas.microsoft.com/office/drawing/2014/main" id="{0A4BA50A-3343-9BA7-2458-04CD0090BE5D}"/>
                </a:ext>
              </a:extLst>
            </p:cNvPr>
            <p:cNvSpPr/>
            <p:nvPr/>
          </p:nvSpPr>
          <p:spPr>
            <a:xfrm>
              <a:off x="10333" y="4323832"/>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a16="http://schemas.microsoft.com/office/drawing/2014/main" id="{904713E4-2A9F-FBBC-1378-3D3BA4692717}"/>
                </a:ext>
              </a:extLst>
            </p:cNvPr>
            <p:cNvSpPr/>
            <p:nvPr/>
          </p:nvSpPr>
          <p:spPr>
            <a:xfrm>
              <a:off x="33877" y="4331803"/>
              <a:ext cx="1877624" cy="410060"/>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Activities</a:t>
              </a:r>
            </a:p>
          </p:txBody>
        </p:sp>
      </p:grpSp>
      <p:grpSp>
        <p:nvGrpSpPr>
          <p:cNvPr id="177" name="Group 176">
            <a:extLst>
              <a:ext uri="{FF2B5EF4-FFF2-40B4-BE49-F238E27FC236}">
                <a16:creationId xmlns:a16="http://schemas.microsoft.com/office/drawing/2014/main" id="{DF278DB2-1B47-0F22-2463-300CC2204CB9}"/>
              </a:ext>
            </a:extLst>
          </p:cNvPr>
          <p:cNvGrpSpPr/>
          <p:nvPr/>
        </p:nvGrpSpPr>
        <p:grpSpPr>
          <a:xfrm>
            <a:off x="17442" y="4757308"/>
            <a:ext cx="10668433" cy="435283"/>
            <a:chOff x="17442" y="4757308"/>
            <a:chExt cx="10668433" cy="435283"/>
          </a:xfrm>
        </p:grpSpPr>
        <p:sp>
          <p:nvSpPr>
            <p:cNvPr id="9" name="Rectangle: Rounded Corners 8">
              <a:extLst>
                <a:ext uri="{FF2B5EF4-FFF2-40B4-BE49-F238E27FC236}">
                  <a16:creationId xmlns:a16="http://schemas.microsoft.com/office/drawing/2014/main" id="{CDBF740F-F6B2-8DEC-1C9E-EEB23CFF25FA}"/>
                </a:ext>
              </a:extLst>
            </p:cNvPr>
            <p:cNvSpPr/>
            <p:nvPr/>
          </p:nvSpPr>
          <p:spPr>
            <a:xfrm>
              <a:off x="17442" y="4767087"/>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Rounded Corners 164">
              <a:extLst>
                <a:ext uri="{FF2B5EF4-FFF2-40B4-BE49-F238E27FC236}">
                  <a16:creationId xmlns:a16="http://schemas.microsoft.com/office/drawing/2014/main" id="{4C60CB1F-4703-1504-A669-695A079234BD}"/>
                </a:ext>
              </a:extLst>
            </p:cNvPr>
            <p:cNvSpPr/>
            <p:nvPr/>
          </p:nvSpPr>
          <p:spPr>
            <a:xfrm>
              <a:off x="28363" y="4757308"/>
              <a:ext cx="1883141" cy="427844"/>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Applications</a:t>
              </a:r>
            </a:p>
          </p:txBody>
        </p:sp>
      </p:grpSp>
      <p:grpSp>
        <p:nvGrpSpPr>
          <p:cNvPr id="178" name="Group 177">
            <a:extLst>
              <a:ext uri="{FF2B5EF4-FFF2-40B4-BE49-F238E27FC236}">
                <a16:creationId xmlns:a16="http://schemas.microsoft.com/office/drawing/2014/main" id="{95B310A1-0080-6550-CFBA-F8D419D2027A}"/>
              </a:ext>
            </a:extLst>
          </p:cNvPr>
          <p:cNvGrpSpPr/>
          <p:nvPr/>
        </p:nvGrpSpPr>
        <p:grpSpPr>
          <a:xfrm>
            <a:off x="12668" y="5197747"/>
            <a:ext cx="10668433" cy="425504"/>
            <a:chOff x="12668" y="5197747"/>
            <a:chExt cx="10668433" cy="425504"/>
          </a:xfrm>
        </p:grpSpPr>
        <p:sp>
          <p:nvSpPr>
            <p:cNvPr id="8" name="Rectangle: Rounded Corners 7">
              <a:extLst>
                <a:ext uri="{FF2B5EF4-FFF2-40B4-BE49-F238E27FC236}">
                  <a16:creationId xmlns:a16="http://schemas.microsoft.com/office/drawing/2014/main" id="{BBE122C6-68A2-E09E-E53A-6DD0DA79F052}"/>
                </a:ext>
              </a:extLst>
            </p:cNvPr>
            <p:cNvSpPr/>
            <p:nvPr/>
          </p:nvSpPr>
          <p:spPr>
            <a:xfrm>
              <a:off x="12668" y="5197747"/>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Rounded Corners 165">
              <a:extLst>
                <a:ext uri="{FF2B5EF4-FFF2-40B4-BE49-F238E27FC236}">
                  <a16:creationId xmlns:a16="http://schemas.microsoft.com/office/drawing/2014/main" id="{59E2EE6B-CFAB-EE1F-7C00-BF9C569CD916}"/>
                </a:ext>
              </a:extLst>
            </p:cNvPr>
            <p:cNvSpPr/>
            <p:nvPr/>
          </p:nvSpPr>
          <p:spPr>
            <a:xfrm>
              <a:off x="32552" y="5210101"/>
              <a:ext cx="188116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Knowledge</a:t>
              </a:r>
            </a:p>
          </p:txBody>
        </p:sp>
      </p:grpSp>
      <p:grpSp>
        <p:nvGrpSpPr>
          <p:cNvPr id="179" name="Group 178">
            <a:extLst>
              <a:ext uri="{FF2B5EF4-FFF2-40B4-BE49-F238E27FC236}">
                <a16:creationId xmlns:a16="http://schemas.microsoft.com/office/drawing/2014/main" id="{206936FA-6DA1-08B3-52CF-59727500DFE1}"/>
              </a:ext>
            </a:extLst>
          </p:cNvPr>
          <p:cNvGrpSpPr/>
          <p:nvPr/>
        </p:nvGrpSpPr>
        <p:grpSpPr>
          <a:xfrm>
            <a:off x="8479" y="5635838"/>
            <a:ext cx="10668433" cy="425504"/>
            <a:chOff x="8479" y="5635838"/>
            <a:chExt cx="10668433" cy="425504"/>
          </a:xfrm>
        </p:grpSpPr>
        <p:sp>
          <p:nvSpPr>
            <p:cNvPr id="7" name="Rectangle: Rounded Corners 6">
              <a:extLst>
                <a:ext uri="{FF2B5EF4-FFF2-40B4-BE49-F238E27FC236}">
                  <a16:creationId xmlns:a16="http://schemas.microsoft.com/office/drawing/2014/main" id="{40D87B61-8E0F-4E54-261F-A91222A2258C}"/>
                </a:ext>
              </a:extLst>
            </p:cNvPr>
            <p:cNvSpPr/>
            <p:nvPr/>
          </p:nvSpPr>
          <p:spPr>
            <a:xfrm>
              <a:off x="8479" y="5635838"/>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357318D5-12B7-FA5E-2F50-F0F72E3FC312}"/>
                </a:ext>
              </a:extLst>
            </p:cNvPr>
            <p:cNvSpPr/>
            <p:nvPr/>
          </p:nvSpPr>
          <p:spPr>
            <a:xfrm>
              <a:off x="22846" y="5644274"/>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Bridges</a:t>
              </a:r>
            </a:p>
          </p:txBody>
        </p:sp>
      </p:grpSp>
      <p:grpSp>
        <p:nvGrpSpPr>
          <p:cNvPr id="180" name="Group 179">
            <a:extLst>
              <a:ext uri="{FF2B5EF4-FFF2-40B4-BE49-F238E27FC236}">
                <a16:creationId xmlns:a16="http://schemas.microsoft.com/office/drawing/2014/main" id="{5A25FEF9-42AD-23B5-553A-077E0B672302}"/>
              </a:ext>
            </a:extLst>
          </p:cNvPr>
          <p:cNvGrpSpPr/>
          <p:nvPr/>
        </p:nvGrpSpPr>
        <p:grpSpPr>
          <a:xfrm>
            <a:off x="16957" y="6066498"/>
            <a:ext cx="10668433" cy="425504"/>
            <a:chOff x="16957" y="6066498"/>
            <a:chExt cx="10668433" cy="425504"/>
          </a:xfrm>
        </p:grpSpPr>
        <p:sp>
          <p:nvSpPr>
            <p:cNvPr id="3" name="Rectangle: Rounded Corners 2">
              <a:extLst>
                <a:ext uri="{FF2B5EF4-FFF2-40B4-BE49-F238E27FC236}">
                  <a16:creationId xmlns:a16="http://schemas.microsoft.com/office/drawing/2014/main" id="{E19819AE-184D-E492-17A7-7242C64E4F97}"/>
                </a:ext>
              </a:extLst>
            </p:cNvPr>
            <p:cNvSpPr/>
            <p:nvPr/>
          </p:nvSpPr>
          <p:spPr>
            <a:xfrm>
              <a:off x="16957" y="6066498"/>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0E025677-A3E1-6023-C8E4-2A9613E9AF8C}"/>
                </a:ext>
              </a:extLst>
            </p:cNvPr>
            <p:cNvSpPr/>
            <p:nvPr/>
          </p:nvSpPr>
          <p:spPr>
            <a:xfrm>
              <a:off x="27035" y="6074469"/>
              <a:ext cx="187762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Changes</a:t>
              </a:r>
            </a:p>
          </p:txBody>
        </p:sp>
      </p:grpSp>
      <p:grpSp>
        <p:nvGrpSpPr>
          <p:cNvPr id="181" name="Group 180">
            <a:extLst>
              <a:ext uri="{FF2B5EF4-FFF2-40B4-BE49-F238E27FC236}">
                <a16:creationId xmlns:a16="http://schemas.microsoft.com/office/drawing/2014/main" id="{EE441481-3A50-3F5E-D066-C10C40F43307}"/>
              </a:ext>
            </a:extLst>
          </p:cNvPr>
          <p:cNvGrpSpPr/>
          <p:nvPr/>
        </p:nvGrpSpPr>
        <p:grpSpPr>
          <a:xfrm flipH="1">
            <a:off x="3646488" y="1294583"/>
            <a:ext cx="8508674" cy="425504"/>
            <a:chOff x="17592" y="1294583"/>
            <a:chExt cx="10668433" cy="425504"/>
          </a:xfrm>
        </p:grpSpPr>
        <p:sp>
          <p:nvSpPr>
            <p:cNvPr id="182" name="Rectangle: Rounded Corners 181">
              <a:extLst>
                <a:ext uri="{FF2B5EF4-FFF2-40B4-BE49-F238E27FC236}">
                  <a16:creationId xmlns:a16="http://schemas.microsoft.com/office/drawing/2014/main" id="{5B13810A-41A3-C20A-79AE-CD5AE27F6251}"/>
                </a:ext>
              </a:extLst>
            </p:cNvPr>
            <p:cNvSpPr/>
            <p:nvPr/>
          </p:nvSpPr>
          <p:spPr>
            <a:xfrm>
              <a:off x="17592" y="1294583"/>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6A448B44-EA8C-F5F0-6C18-49FE1597CF7D}"/>
                </a:ext>
              </a:extLst>
            </p:cNvPr>
            <p:cNvSpPr/>
            <p:nvPr/>
          </p:nvSpPr>
          <p:spPr>
            <a:xfrm>
              <a:off x="28361" y="1307835"/>
              <a:ext cx="1855688"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Positions &amp; Advantages</a:t>
              </a:r>
            </a:p>
          </p:txBody>
        </p:sp>
      </p:grpSp>
      <p:grpSp>
        <p:nvGrpSpPr>
          <p:cNvPr id="184" name="Group 183">
            <a:extLst>
              <a:ext uri="{FF2B5EF4-FFF2-40B4-BE49-F238E27FC236}">
                <a16:creationId xmlns:a16="http://schemas.microsoft.com/office/drawing/2014/main" id="{E2A7F9D0-57BF-FDFE-9354-47893D4734E4}"/>
              </a:ext>
            </a:extLst>
          </p:cNvPr>
          <p:cNvGrpSpPr/>
          <p:nvPr/>
        </p:nvGrpSpPr>
        <p:grpSpPr>
          <a:xfrm flipH="1">
            <a:off x="3641714" y="1725243"/>
            <a:ext cx="8520233" cy="425504"/>
            <a:chOff x="-1675" y="1725243"/>
            <a:chExt cx="10682926" cy="425504"/>
          </a:xfrm>
        </p:grpSpPr>
        <p:sp>
          <p:nvSpPr>
            <p:cNvPr id="185" name="Rectangle: Rounded Corners 184">
              <a:extLst>
                <a:ext uri="{FF2B5EF4-FFF2-40B4-BE49-F238E27FC236}">
                  <a16:creationId xmlns:a16="http://schemas.microsoft.com/office/drawing/2014/main" id="{61DF223E-8B7F-572B-1831-F045F45C2CC7}"/>
                </a:ext>
              </a:extLst>
            </p:cNvPr>
            <p:cNvSpPr/>
            <p:nvPr/>
          </p:nvSpPr>
          <p:spPr>
            <a:xfrm>
              <a:off x="12818" y="1725243"/>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63DB993E-F236-7825-4D50-F432CB0B43F2}"/>
                </a:ext>
              </a:extLst>
            </p:cNvPr>
            <p:cNvSpPr/>
            <p:nvPr/>
          </p:nvSpPr>
          <p:spPr>
            <a:xfrm>
              <a:off x="-1675" y="1738030"/>
              <a:ext cx="1874964"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Decisions, Risks &amp; Times</a:t>
              </a:r>
            </a:p>
          </p:txBody>
        </p:sp>
      </p:grpSp>
      <p:grpSp>
        <p:nvGrpSpPr>
          <p:cNvPr id="187" name="Group 186">
            <a:extLst>
              <a:ext uri="{FF2B5EF4-FFF2-40B4-BE49-F238E27FC236}">
                <a16:creationId xmlns:a16="http://schemas.microsoft.com/office/drawing/2014/main" id="{2A51A5A2-2617-750D-BE4B-5FB54B4A3935}"/>
              </a:ext>
            </a:extLst>
          </p:cNvPr>
          <p:cNvGrpSpPr/>
          <p:nvPr/>
        </p:nvGrpSpPr>
        <p:grpSpPr>
          <a:xfrm flipH="1">
            <a:off x="3637525" y="2163334"/>
            <a:ext cx="8517336" cy="425504"/>
            <a:chOff x="-2232" y="2163334"/>
            <a:chExt cx="10679294" cy="425504"/>
          </a:xfrm>
        </p:grpSpPr>
        <p:sp>
          <p:nvSpPr>
            <p:cNvPr id="188" name="Rectangle: Rounded Corners 187">
              <a:extLst>
                <a:ext uri="{FF2B5EF4-FFF2-40B4-BE49-F238E27FC236}">
                  <a16:creationId xmlns:a16="http://schemas.microsoft.com/office/drawing/2014/main" id="{5E5615DD-6243-3459-65C4-2C5F8F68B225}"/>
                </a:ext>
              </a:extLst>
            </p:cNvPr>
            <p:cNvSpPr/>
            <p:nvPr/>
          </p:nvSpPr>
          <p:spPr>
            <a:xfrm>
              <a:off x="8629" y="2163334"/>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13D2D6C6-F3DE-DA18-CF97-CB02EAD36D29}"/>
                </a:ext>
              </a:extLst>
            </p:cNvPr>
            <p:cNvSpPr/>
            <p:nvPr/>
          </p:nvSpPr>
          <p:spPr>
            <a:xfrm>
              <a:off x="-2232" y="2178553"/>
              <a:ext cx="1848967"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Contracts &amp; Organisation</a:t>
              </a:r>
            </a:p>
          </p:txBody>
        </p:sp>
      </p:grpSp>
      <p:grpSp>
        <p:nvGrpSpPr>
          <p:cNvPr id="190" name="Group 189">
            <a:extLst>
              <a:ext uri="{FF2B5EF4-FFF2-40B4-BE49-F238E27FC236}">
                <a16:creationId xmlns:a16="http://schemas.microsoft.com/office/drawing/2014/main" id="{966E3FCD-9976-4442-DBF3-EAED67FB1ABF}"/>
              </a:ext>
            </a:extLst>
          </p:cNvPr>
          <p:cNvGrpSpPr/>
          <p:nvPr/>
        </p:nvGrpSpPr>
        <p:grpSpPr>
          <a:xfrm flipH="1">
            <a:off x="3641715" y="2603447"/>
            <a:ext cx="8518695" cy="425504"/>
            <a:chOff x="9918" y="2281271"/>
            <a:chExt cx="10680998" cy="425504"/>
          </a:xfrm>
        </p:grpSpPr>
        <p:sp>
          <p:nvSpPr>
            <p:cNvPr id="191" name="Rectangle: Rounded Corners 190">
              <a:extLst>
                <a:ext uri="{FF2B5EF4-FFF2-40B4-BE49-F238E27FC236}">
                  <a16:creationId xmlns:a16="http://schemas.microsoft.com/office/drawing/2014/main" id="{2931E963-E2BF-DA95-0425-DB8D65A17000}"/>
                </a:ext>
              </a:extLst>
            </p:cNvPr>
            <p:cNvSpPr/>
            <p:nvPr/>
          </p:nvSpPr>
          <p:spPr>
            <a:xfrm>
              <a:off x="22483" y="228127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4946F927-0783-F8C5-9384-A3C0807FAFB2}"/>
                </a:ext>
              </a:extLst>
            </p:cNvPr>
            <p:cNvSpPr/>
            <p:nvPr/>
          </p:nvSpPr>
          <p:spPr>
            <a:xfrm>
              <a:off x="9918" y="2301482"/>
              <a:ext cx="1855923"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Docs, Screens Multi Media</a:t>
              </a:r>
            </a:p>
          </p:txBody>
        </p:sp>
      </p:grpSp>
      <p:grpSp>
        <p:nvGrpSpPr>
          <p:cNvPr id="193" name="Group 192">
            <a:extLst>
              <a:ext uri="{FF2B5EF4-FFF2-40B4-BE49-F238E27FC236}">
                <a16:creationId xmlns:a16="http://schemas.microsoft.com/office/drawing/2014/main" id="{8A8940F0-21F4-F849-67F7-23FA2EA5E809}"/>
              </a:ext>
            </a:extLst>
          </p:cNvPr>
          <p:cNvGrpSpPr/>
          <p:nvPr/>
        </p:nvGrpSpPr>
        <p:grpSpPr>
          <a:xfrm flipH="1">
            <a:off x="3639714" y="3024421"/>
            <a:ext cx="8527262" cy="425504"/>
            <a:chOff x="-12488" y="3024421"/>
            <a:chExt cx="10691739" cy="425504"/>
          </a:xfrm>
        </p:grpSpPr>
        <p:sp>
          <p:nvSpPr>
            <p:cNvPr id="194" name="Rectangle: Rounded Corners 193">
              <a:extLst>
                <a:ext uri="{FF2B5EF4-FFF2-40B4-BE49-F238E27FC236}">
                  <a16:creationId xmlns:a16="http://schemas.microsoft.com/office/drawing/2014/main" id="{509B0057-0F33-000B-4E0C-59B8F9C31E7E}"/>
                </a:ext>
              </a:extLst>
            </p:cNvPr>
            <p:cNvSpPr/>
            <p:nvPr/>
          </p:nvSpPr>
          <p:spPr>
            <a:xfrm>
              <a:off x="10818" y="302442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EEB2FD09-7B6A-6126-2067-F092DE0D3BB6}"/>
                </a:ext>
              </a:extLst>
            </p:cNvPr>
            <p:cNvSpPr/>
            <p:nvPr/>
          </p:nvSpPr>
          <p:spPr>
            <a:xfrm>
              <a:off x="-12488" y="3037240"/>
              <a:ext cx="1881268"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Onshore / Offshore</a:t>
              </a:r>
            </a:p>
          </p:txBody>
        </p:sp>
      </p:grpSp>
      <p:grpSp>
        <p:nvGrpSpPr>
          <p:cNvPr id="196" name="Group 195">
            <a:extLst>
              <a:ext uri="{FF2B5EF4-FFF2-40B4-BE49-F238E27FC236}">
                <a16:creationId xmlns:a16="http://schemas.microsoft.com/office/drawing/2014/main" id="{60C41218-BE5C-BE02-B803-60C47540D285}"/>
              </a:ext>
            </a:extLst>
          </p:cNvPr>
          <p:cNvGrpSpPr/>
          <p:nvPr/>
        </p:nvGrpSpPr>
        <p:grpSpPr>
          <a:xfrm flipH="1">
            <a:off x="3648192" y="3455081"/>
            <a:ext cx="8508674" cy="425504"/>
            <a:chOff x="19296" y="3455081"/>
            <a:chExt cx="10668433" cy="425504"/>
          </a:xfrm>
        </p:grpSpPr>
        <p:sp>
          <p:nvSpPr>
            <p:cNvPr id="197" name="Rectangle: Rounded Corners 196">
              <a:extLst>
                <a:ext uri="{FF2B5EF4-FFF2-40B4-BE49-F238E27FC236}">
                  <a16:creationId xmlns:a16="http://schemas.microsoft.com/office/drawing/2014/main" id="{AB447DF6-5109-4CCD-6FD0-FC15D49D9EA0}"/>
                </a:ext>
              </a:extLst>
            </p:cNvPr>
            <p:cNvSpPr/>
            <p:nvPr/>
          </p:nvSpPr>
          <p:spPr>
            <a:xfrm>
              <a:off x="19296" y="345508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57359A3B-C3E1-7795-D9FB-CAD9B07E9559}"/>
                </a:ext>
              </a:extLst>
            </p:cNvPr>
            <p:cNvSpPr/>
            <p:nvPr/>
          </p:nvSpPr>
          <p:spPr>
            <a:xfrm>
              <a:off x="25926" y="3467435"/>
              <a:ext cx="1861963"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Intellectual Property</a:t>
              </a:r>
            </a:p>
          </p:txBody>
        </p:sp>
      </p:grpSp>
      <p:grpSp>
        <p:nvGrpSpPr>
          <p:cNvPr id="199" name="Group 198">
            <a:extLst>
              <a:ext uri="{FF2B5EF4-FFF2-40B4-BE49-F238E27FC236}">
                <a16:creationId xmlns:a16="http://schemas.microsoft.com/office/drawing/2014/main" id="{938F8765-6EBC-22F4-B022-AE6BA706E406}"/>
              </a:ext>
            </a:extLst>
          </p:cNvPr>
          <p:cNvGrpSpPr/>
          <p:nvPr/>
        </p:nvGrpSpPr>
        <p:grpSpPr>
          <a:xfrm flipH="1">
            <a:off x="3644003" y="3893172"/>
            <a:ext cx="8517216" cy="425504"/>
            <a:chOff x="4397" y="3893172"/>
            <a:chExt cx="10679143" cy="425504"/>
          </a:xfrm>
        </p:grpSpPr>
        <p:sp>
          <p:nvSpPr>
            <p:cNvPr id="200" name="Rectangle: Rounded Corners 199">
              <a:extLst>
                <a:ext uri="{FF2B5EF4-FFF2-40B4-BE49-F238E27FC236}">
                  <a16:creationId xmlns:a16="http://schemas.microsoft.com/office/drawing/2014/main" id="{CDC12D4C-A0C1-D990-86CF-AC6AD1926722}"/>
                </a:ext>
              </a:extLst>
            </p:cNvPr>
            <p:cNvSpPr/>
            <p:nvPr/>
          </p:nvSpPr>
          <p:spPr>
            <a:xfrm>
              <a:off x="15107" y="3893172"/>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BAFD4C56-F2F2-386B-02A6-36B8F57F8FC6}"/>
                </a:ext>
              </a:extLst>
            </p:cNvPr>
            <p:cNvSpPr/>
            <p:nvPr/>
          </p:nvSpPr>
          <p:spPr>
            <a:xfrm>
              <a:off x="4397" y="3907958"/>
              <a:ext cx="1848977"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Artificial Intelligence</a:t>
              </a:r>
            </a:p>
          </p:txBody>
        </p:sp>
      </p:grpSp>
      <p:grpSp>
        <p:nvGrpSpPr>
          <p:cNvPr id="202" name="Group 201">
            <a:extLst>
              <a:ext uri="{FF2B5EF4-FFF2-40B4-BE49-F238E27FC236}">
                <a16:creationId xmlns:a16="http://schemas.microsoft.com/office/drawing/2014/main" id="{6466021A-F9F5-B9CC-29BC-62CF05FD0FD3}"/>
              </a:ext>
            </a:extLst>
          </p:cNvPr>
          <p:cNvGrpSpPr/>
          <p:nvPr/>
        </p:nvGrpSpPr>
        <p:grpSpPr>
          <a:xfrm flipH="1">
            <a:off x="3639229" y="4323832"/>
            <a:ext cx="8514286" cy="425504"/>
            <a:chOff x="3297" y="4323832"/>
            <a:chExt cx="10675469" cy="425504"/>
          </a:xfrm>
        </p:grpSpPr>
        <p:sp>
          <p:nvSpPr>
            <p:cNvPr id="203" name="Rectangle: Rounded Corners 202">
              <a:extLst>
                <a:ext uri="{FF2B5EF4-FFF2-40B4-BE49-F238E27FC236}">
                  <a16:creationId xmlns:a16="http://schemas.microsoft.com/office/drawing/2014/main" id="{1B4345B3-6CA6-DBB4-FC06-B7BA2DCF7E80}"/>
                </a:ext>
              </a:extLst>
            </p:cNvPr>
            <p:cNvSpPr/>
            <p:nvPr/>
          </p:nvSpPr>
          <p:spPr>
            <a:xfrm>
              <a:off x="10333" y="4323832"/>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129325DC-7B7B-891C-7D57-157CB83A90A7}"/>
                </a:ext>
              </a:extLst>
            </p:cNvPr>
            <p:cNvSpPr/>
            <p:nvPr/>
          </p:nvSpPr>
          <p:spPr>
            <a:xfrm>
              <a:off x="3297" y="4331803"/>
              <a:ext cx="1847281" cy="410060"/>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Robotics &amp; Automation</a:t>
              </a:r>
            </a:p>
          </p:txBody>
        </p:sp>
      </p:grpSp>
      <p:grpSp>
        <p:nvGrpSpPr>
          <p:cNvPr id="205" name="Group 204">
            <a:extLst>
              <a:ext uri="{FF2B5EF4-FFF2-40B4-BE49-F238E27FC236}">
                <a16:creationId xmlns:a16="http://schemas.microsoft.com/office/drawing/2014/main" id="{98CD78B4-B2C6-43D4-BF1C-F66E6BD835D5}"/>
              </a:ext>
            </a:extLst>
          </p:cNvPr>
          <p:cNvGrpSpPr/>
          <p:nvPr/>
        </p:nvGrpSpPr>
        <p:grpSpPr>
          <a:xfrm flipH="1">
            <a:off x="3646338" y="4757308"/>
            <a:ext cx="8508674" cy="435283"/>
            <a:chOff x="17442" y="4757308"/>
            <a:chExt cx="10668433" cy="435283"/>
          </a:xfrm>
        </p:grpSpPr>
        <p:sp>
          <p:nvSpPr>
            <p:cNvPr id="206" name="Rectangle: Rounded Corners 205">
              <a:extLst>
                <a:ext uri="{FF2B5EF4-FFF2-40B4-BE49-F238E27FC236}">
                  <a16:creationId xmlns:a16="http://schemas.microsoft.com/office/drawing/2014/main" id="{496B7E81-38CC-33E9-81B5-EDBEDBB2C4E5}"/>
                </a:ext>
              </a:extLst>
            </p:cNvPr>
            <p:cNvSpPr/>
            <p:nvPr/>
          </p:nvSpPr>
          <p:spPr>
            <a:xfrm>
              <a:off x="17442" y="4767087"/>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FFEB955D-F773-476B-2A09-E3DA250B7B9E}"/>
                </a:ext>
              </a:extLst>
            </p:cNvPr>
            <p:cNvSpPr/>
            <p:nvPr/>
          </p:nvSpPr>
          <p:spPr>
            <a:xfrm>
              <a:off x="28364" y="4757308"/>
              <a:ext cx="1855345" cy="427844"/>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Systems &amp; Support</a:t>
              </a:r>
            </a:p>
          </p:txBody>
        </p:sp>
      </p:grpSp>
      <p:grpSp>
        <p:nvGrpSpPr>
          <p:cNvPr id="208" name="Group 207">
            <a:extLst>
              <a:ext uri="{FF2B5EF4-FFF2-40B4-BE49-F238E27FC236}">
                <a16:creationId xmlns:a16="http://schemas.microsoft.com/office/drawing/2014/main" id="{A4E46945-446C-3AC1-46FB-366A898E5C8B}"/>
              </a:ext>
            </a:extLst>
          </p:cNvPr>
          <p:cNvGrpSpPr/>
          <p:nvPr/>
        </p:nvGrpSpPr>
        <p:grpSpPr>
          <a:xfrm flipH="1">
            <a:off x="3641564" y="5197747"/>
            <a:ext cx="8512812" cy="425504"/>
            <a:chOff x="7480" y="5197747"/>
            <a:chExt cx="10673621" cy="425504"/>
          </a:xfrm>
        </p:grpSpPr>
        <p:sp>
          <p:nvSpPr>
            <p:cNvPr id="209" name="Rectangle: Rounded Corners 208">
              <a:extLst>
                <a:ext uri="{FF2B5EF4-FFF2-40B4-BE49-F238E27FC236}">
                  <a16:creationId xmlns:a16="http://schemas.microsoft.com/office/drawing/2014/main" id="{39C7D5B0-C55A-4429-31A9-FFA26B4B669C}"/>
                </a:ext>
              </a:extLst>
            </p:cNvPr>
            <p:cNvSpPr/>
            <p:nvPr/>
          </p:nvSpPr>
          <p:spPr>
            <a:xfrm>
              <a:off x="12668" y="5197747"/>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6D9D575B-7184-296C-EE8B-9A28E9FB6A48}"/>
                </a:ext>
              </a:extLst>
            </p:cNvPr>
            <p:cNvSpPr/>
            <p:nvPr/>
          </p:nvSpPr>
          <p:spPr>
            <a:xfrm>
              <a:off x="7480" y="5216451"/>
              <a:ext cx="1840397"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Data Stores &amp; Servers</a:t>
              </a:r>
            </a:p>
          </p:txBody>
        </p:sp>
      </p:grpSp>
      <p:grpSp>
        <p:nvGrpSpPr>
          <p:cNvPr id="211" name="Group 210">
            <a:extLst>
              <a:ext uri="{FF2B5EF4-FFF2-40B4-BE49-F238E27FC236}">
                <a16:creationId xmlns:a16="http://schemas.microsoft.com/office/drawing/2014/main" id="{6F93D646-ED75-AD93-4D94-8AEF01E650D1}"/>
              </a:ext>
            </a:extLst>
          </p:cNvPr>
          <p:cNvGrpSpPr/>
          <p:nvPr/>
        </p:nvGrpSpPr>
        <p:grpSpPr>
          <a:xfrm flipH="1">
            <a:off x="3637375" y="5635838"/>
            <a:ext cx="8524510" cy="425504"/>
            <a:chOff x="-11377" y="5635838"/>
            <a:chExt cx="10688289" cy="425504"/>
          </a:xfrm>
        </p:grpSpPr>
        <p:sp>
          <p:nvSpPr>
            <p:cNvPr id="212" name="Rectangle: Rounded Corners 211">
              <a:extLst>
                <a:ext uri="{FF2B5EF4-FFF2-40B4-BE49-F238E27FC236}">
                  <a16:creationId xmlns:a16="http://schemas.microsoft.com/office/drawing/2014/main" id="{BC1FBF10-8E4C-A5CA-8279-5185C12BC608}"/>
                </a:ext>
              </a:extLst>
            </p:cNvPr>
            <p:cNvSpPr/>
            <p:nvPr/>
          </p:nvSpPr>
          <p:spPr>
            <a:xfrm>
              <a:off x="8479" y="5635838"/>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E2FB1AA3-19F6-A385-3B1D-8561DEF0760D}"/>
                </a:ext>
              </a:extLst>
            </p:cNvPr>
            <p:cNvSpPr/>
            <p:nvPr/>
          </p:nvSpPr>
          <p:spPr>
            <a:xfrm>
              <a:off x="-11377" y="5644274"/>
              <a:ext cx="1874886"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Networks &amp; Connectivity</a:t>
              </a:r>
            </a:p>
          </p:txBody>
        </p:sp>
      </p:grpSp>
      <p:grpSp>
        <p:nvGrpSpPr>
          <p:cNvPr id="214" name="Group 213">
            <a:extLst>
              <a:ext uri="{FF2B5EF4-FFF2-40B4-BE49-F238E27FC236}">
                <a16:creationId xmlns:a16="http://schemas.microsoft.com/office/drawing/2014/main" id="{0D90887A-3D9B-2CA3-4051-83D0B7ABFC2B}"/>
              </a:ext>
            </a:extLst>
          </p:cNvPr>
          <p:cNvGrpSpPr/>
          <p:nvPr/>
        </p:nvGrpSpPr>
        <p:grpSpPr>
          <a:xfrm flipH="1">
            <a:off x="3645853" y="6066498"/>
            <a:ext cx="8508674" cy="425504"/>
            <a:chOff x="16957" y="6066498"/>
            <a:chExt cx="10668433" cy="425504"/>
          </a:xfrm>
        </p:grpSpPr>
        <p:sp>
          <p:nvSpPr>
            <p:cNvPr id="215" name="Rectangle: Rounded Corners 214">
              <a:extLst>
                <a:ext uri="{FF2B5EF4-FFF2-40B4-BE49-F238E27FC236}">
                  <a16:creationId xmlns:a16="http://schemas.microsoft.com/office/drawing/2014/main" id="{B4BAD204-F2DC-5282-1EE4-FA0F7ED7B4FC}"/>
                </a:ext>
              </a:extLst>
            </p:cNvPr>
            <p:cNvSpPr/>
            <p:nvPr/>
          </p:nvSpPr>
          <p:spPr>
            <a:xfrm>
              <a:off x="16957" y="6066498"/>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A763D297-4F35-53CB-49F8-92CFDACC05FE}"/>
                </a:ext>
              </a:extLst>
            </p:cNvPr>
            <p:cNvSpPr/>
            <p:nvPr/>
          </p:nvSpPr>
          <p:spPr>
            <a:xfrm>
              <a:off x="27035" y="6074469"/>
              <a:ext cx="185558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Reviews &amp; Approvals</a:t>
              </a:r>
            </a:p>
          </p:txBody>
        </p:sp>
      </p:grpSp>
      <p:sp>
        <p:nvSpPr>
          <p:cNvPr id="217" name="Smiley Face 216">
            <a:extLst>
              <a:ext uri="{FF2B5EF4-FFF2-40B4-BE49-F238E27FC236}">
                <a16:creationId xmlns:a16="http://schemas.microsoft.com/office/drawing/2014/main" id="{F13F1150-3DBB-DDB6-96F6-9D9FBC99BBBC}"/>
              </a:ext>
            </a:extLst>
          </p:cNvPr>
          <p:cNvSpPr/>
          <p:nvPr/>
        </p:nvSpPr>
        <p:spPr>
          <a:xfrm>
            <a:off x="5085238" y="941695"/>
            <a:ext cx="5696493" cy="5546418"/>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EEA452F6-D08F-7481-9D45-23CA103FB0AD}"/>
              </a:ext>
            </a:extLst>
          </p:cNvPr>
          <p:cNvSpPr>
            <a:spLocks noGrp="1"/>
          </p:cNvSpPr>
          <p:nvPr>
            <p:ph type="title"/>
          </p:nvPr>
        </p:nvSpPr>
        <p:spPr>
          <a:xfrm>
            <a:off x="2093368" y="722484"/>
            <a:ext cx="4002632" cy="531472"/>
          </a:xfrm>
        </p:spPr>
        <p:txBody>
          <a:bodyPr>
            <a:normAutofit fontScale="90000"/>
          </a:bodyPr>
          <a:lstStyle/>
          <a:p>
            <a:r>
              <a:rPr lang="en-ZA" dirty="0">
                <a:ln w="0"/>
                <a:effectLst>
                  <a:outerShdw blurRad="38100" dist="19050" dir="2700000" algn="tl" rotWithShape="0">
                    <a:schemeClr val="dk1">
                      <a:alpha val="40000"/>
                    </a:schemeClr>
                  </a:outerShdw>
                </a:effectLst>
              </a:rPr>
              <a:t>PORTFOLIO</a:t>
            </a:r>
          </a:p>
        </p:txBody>
      </p:sp>
    </p:spTree>
    <p:extLst>
      <p:ext uri="{BB962C8B-B14F-4D97-AF65-F5344CB8AC3E}">
        <p14:creationId xmlns:p14="http://schemas.microsoft.com/office/powerpoint/2010/main" val="26907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fade">
                                      <p:cBhvr>
                                        <p:cTn id="69" dur="2000"/>
                                        <p:tgtEl>
                                          <p:spTgt spid="14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6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8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7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8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7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8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7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9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7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19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7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196"/>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175"/>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19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1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202"/>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177"/>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05"/>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178"/>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208"/>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179"/>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211"/>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180"/>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214"/>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17"/>
                                        </p:tgtEl>
                                        <p:attrNameLst>
                                          <p:attrName>style.visibility</p:attrName>
                                        </p:attrNameLst>
                                      </p:cBhvr>
                                      <p:to>
                                        <p:strVal val="visible"/>
                                      </p:to>
                                    </p:set>
                                    <p:animEffect transition="in" filter="fade">
                                      <p:cBhvr>
                                        <p:cTn id="170"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A4E7-23AF-2C01-D993-3A0C65147F4F}"/>
              </a:ext>
            </a:extLst>
          </p:cNvPr>
          <p:cNvSpPr>
            <a:spLocks noGrp="1"/>
          </p:cNvSpPr>
          <p:nvPr>
            <p:ph type="title"/>
          </p:nvPr>
        </p:nvSpPr>
        <p:spPr>
          <a:xfrm>
            <a:off x="838200" y="454674"/>
            <a:ext cx="10515600" cy="1325563"/>
          </a:xfrm>
        </p:spPr>
        <p:txBody>
          <a:bodyPr/>
          <a:lstStyle/>
          <a:p>
            <a:r>
              <a:rPr lang="en-US" dirty="0"/>
              <a:t>The MDDMF is a </a:t>
            </a:r>
            <a:r>
              <a:rPr lang="en-US" b="1" u="sng" dirty="0"/>
              <a:t>thinking tool</a:t>
            </a:r>
            <a:r>
              <a:rPr lang="en-US" dirty="0"/>
              <a:t> for ensuring you have thought matters through.</a:t>
            </a:r>
          </a:p>
        </p:txBody>
      </p:sp>
      <p:sp>
        <p:nvSpPr>
          <p:cNvPr id="3" name="Content Placeholder 2">
            <a:extLst>
              <a:ext uri="{FF2B5EF4-FFF2-40B4-BE49-F238E27FC236}">
                <a16:creationId xmlns:a16="http://schemas.microsoft.com/office/drawing/2014/main" id="{23645765-BCB0-6B4E-06C0-CE0F111A5833}"/>
              </a:ext>
            </a:extLst>
          </p:cNvPr>
          <p:cNvSpPr>
            <a:spLocks noGrp="1"/>
          </p:cNvSpPr>
          <p:nvPr>
            <p:ph idx="1"/>
          </p:nvPr>
        </p:nvSpPr>
        <p:spPr>
          <a:xfrm>
            <a:off x="838200" y="1825625"/>
            <a:ext cx="5553974" cy="4885726"/>
          </a:xfrm>
        </p:spPr>
        <p:txBody>
          <a:bodyPr>
            <a:normAutofit/>
          </a:bodyPr>
          <a:lstStyle/>
          <a:p>
            <a:r>
              <a:rPr lang="en-US" dirty="0"/>
              <a:t>Who should be using this:</a:t>
            </a:r>
          </a:p>
          <a:p>
            <a:pPr lvl="1"/>
            <a:r>
              <a:rPr lang="en-US" dirty="0"/>
              <a:t>All Architects</a:t>
            </a:r>
          </a:p>
          <a:p>
            <a:pPr lvl="1"/>
            <a:r>
              <a:rPr lang="en-US" dirty="0"/>
              <a:t>Business Advisers to Decision Makers</a:t>
            </a:r>
          </a:p>
          <a:p>
            <a:pPr lvl="1"/>
            <a:r>
              <a:rPr lang="en-US" dirty="0"/>
              <a:t>Business Analysts</a:t>
            </a:r>
          </a:p>
          <a:p>
            <a:pPr lvl="1"/>
            <a:r>
              <a:rPr lang="en-US" dirty="0"/>
              <a:t>Business Data Stewards</a:t>
            </a:r>
          </a:p>
          <a:p>
            <a:pPr lvl="1"/>
            <a:r>
              <a:rPr lang="en-US" dirty="0"/>
              <a:t>Data Analysts</a:t>
            </a:r>
          </a:p>
          <a:p>
            <a:pPr lvl="1"/>
            <a:r>
              <a:rPr lang="en-US" dirty="0"/>
              <a:t>Data Stewards</a:t>
            </a:r>
          </a:p>
          <a:p>
            <a:pPr lvl="1"/>
            <a:r>
              <a:rPr lang="en-US" dirty="0"/>
              <a:t>Information Stewards</a:t>
            </a:r>
          </a:p>
          <a:p>
            <a:pPr lvl="1"/>
            <a:r>
              <a:rPr lang="en-US" dirty="0"/>
              <a:t>Technical Stewards</a:t>
            </a:r>
          </a:p>
          <a:p>
            <a:pPr lvl="1"/>
            <a:r>
              <a:rPr lang="en-US" u="sng" dirty="0"/>
              <a:t>Your Take Away</a:t>
            </a:r>
            <a:r>
              <a:rPr lang="en-US" dirty="0"/>
              <a:t>:</a:t>
            </a:r>
          </a:p>
          <a:p>
            <a:pPr lvl="1"/>
            <a:r>
              <a:rPr lang="en-US" dirty="0">
                <a:hlinkClick r:id="rId2"/>
              </a:rPr>
              <a:t>https://multidimensionalthinkers.com/MDDMF-V7-0-New-Release/</a:t>
            </a:r>
            <a:r>
              <a:rPr lang="en-US" dirty="0"/>
              <a:t> </a:t>
            </a:r>
          </a:p>
        </p:txBody>
      </p:sp>
      <p:sp>
        <p:nvSpPr>
          <p:cNvPr id="4" name="Content Placeholder 2">
            <a:extLst>
              <a:ext uri="{FF2B5EF4-FFF2-40B4-BE49-F238E27FC236}">
                <a16:creationId xmlns:a16="http://schemas.microsoft.com/office/drawing/2014/main" id="{7CB71197-037E-99EA-711E-410F0667111F}"/>
              </a:ext>
            </a:extLst>
          </p:cNvPr>
          <p:cNvSpPr txBox="1">
            <a:spLocks/>
          </p:cNvSpPr>
          <p:nvPr/>
        </p:nvSpPr>
        <p:spPr>
          <a:xfrm>
            <a:off x="6062923" y="1822753"/>
            <a:ext cx="5553974" cy="3085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Who should be Aware of this:</a:t>
            </a:r>
          </a:p>
          <a:p>
            <a:pPr lvl="1"/>
            <a:r>
              <a:rPr lang="en-US" dirty="0"/>
              <a:t>Chief Data Officer</a:t>
            </a:r>
          </a:p>
          <a:p>
            <a:pPr lvl="1"/>
            <a:r>
              <a:rPr lang="en-US" dirty="0"/>
              <a:t>Chief HR Officer</a:t>
            </a:r>
          </a:p>
          <a:p>
            <a:pPr lvl="1"/>
            <a:r>
              <a:rPr lang="en-US" dirty="0"/>
              <a:t>Chief Information Officer</a:t>
            </a:r>
          </a:p>
          <a:p>
            <a:pPr lvl="1"/>
            <a:r>
              <a:rPr lang="en-US" dirty="0"/>
              <a:t>Chief Security Officer</a:t>
            </a:r>
          </a:p>
          <a:p>
            <a:pPr lvl="1"/>
            <a:r>
              <a:rPr lang="en-US" dirty="0"/>
              <a:t>Chief Technology Officer</a:t>
            </a:r>
          </a:p>
          <a:p>
            <a:pPr lvl="1"/>
            <a:r>
              <a:rPr lang="en-US" dirty="0"/>
              <a:t>Senior Management Decision Makers</a:t>
            </a:r>
          </a:p>
        </p:txBody>
      </p:sp>
      <p:pic>
        <p:nvPicPr>
          <p:cNvPr id="6" name="Picture 5">
            <a:hlinkClick r:id="rId3"/>
            <a:extLst>
              <a:ext uri="{FF2B5EF4-FFF2-40B4-BE49-F238E27FC236}">
                <a16:creationId xmlns:a16="http://schemas.microsoft.com/office/drawing/2014/main" id="{803FAC58-A6B5-5FE4-C242-880AA57F3131}"/>
              </a:ext>
            </a:extLst>
          </p:cNvPr>
          <p:cNvPicPr>
            <a:picLocks noChangeAspect="1"/>
          </p:cNvPicPr>
          <p:nvPr/>
        </p:nvPicPr>
        <p:blipFill>
          <a:blip r:embed="rId4"/>
          <a:stretch>
            <a:fillRect/>
          </a:stretch>
        </p:blipFill>
        <p:spPr>
          <a:xfrm>
            <a:off x="6797938" y="4950946"/>
            <a:ext cx="2206597" cy="1855298"/>
          </a:xfrm>
          <a:prstGeom prst="rect">
            <a:avLst/>
          </a:prstGeom>
        </p:spPr>
      </p:pic>
    </p:spTree>
    <p:extLst>
      <p:ext uri="{BB962C8B-B14F-4D97-AF65-F5344CB8AC3E}">
        <p14:creationId xmlns:p14="http://schemas.microsoft.com/office/powerpoint/2010/main" val="931017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2186F-844D-ECC9-BA0B-E02EC5E49E4D}"/>
            </a:ext>
          </a:extLst>
        </p:cNvPr>
        <p:cNvGrpSpPr/>
        <p:nvPr/>
      </p:nvGrpSpPr>
      <p:grpSpPr>
        <a:xfrm>
          <a:off x="0" y="0"/>
          <a:ext cx="0" cy="0"/>
          <a:chOff x="0" y="0"/>
          <a:chExt cx="0" cy="0"/>
        </a:xfrm>
      </p:grpSpPr>
      <p:grpSp>
        <p:nvGrpSpPr>
          <p:cNvPr id="165" name="Group 164">
            <a:extLst>
              <a:ext uri="{FF2B5EF4-FFF2-40B4-BE49-F238E27FC236}">
                <a16:creationId xmlns:a16="http://schemas.microsoft.com/office/drawing/2014/main" id="{D476B186-905A-BA80-7C76-BC5BB98D918D}"/>
              </a:ext>
            </a:extLst>
          </p:cNvPr>
          <p:cNvGrpSpPr/>
          <p:nvPr/>
        </p:nvGrpSpPr>
        <p:grpSpPr>
          <a:xfrm>
            <a:off x="344552" y="1623553"/>
            <a:ext cx="11136573" cy="4420623"/>
            <a:chOff x="16957" y="1623553"/>
            <a:chExt cx="11119616" cy="4420623"/>
          </a:xfrm>
        </p:grpSpPr>
        <p:sp>
          <p:nvSpPr>
            <p:cNvPr id="142" name="Rectangle: Rounded Corners 141">
              <a:extLst>
                <a:ext uri="{FF2B5EF4-FFF2-40B4-BE49-F238E27FC236}">
                  <a16:creationId xmlns:a16="http://schemas.microsoft.com/office/drawing/2014/main" id="{064D50D8-964E-AB60-F07E-8CD7C24719D3}"/>
                </a:ext>
              </a:extLst>
            </p:cNvPr>
            <p:cNvSpPr/>
            <p:nvPr/>
          </p:nvSpPr>
          <p:spPr>
            <a:xfrm>
              <a:off x="16957" y="1623553"/>
              <a:ext cx="11119616" cy="4420623"/>
            </a:xfrm>
            <a:prstGeom prst="roundRect">
              <a:avLst/>
            </a:prstGeom>
            <a:solidFill>
              <a:srgbClr val="63D366">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8CA19AFD-E8C0-8321-D163-8CEB7A4C1F42}"/>
                </a:ext>
              </a:extLst>
            </p:cNvPr>
            <p:cNvSpPr txBox="1"/>
            <p:nvPr/>
          </p:nvSpPr>
          <p:spPr>
            <a:xfrm rot="16200000">
              <a:off x="9324461" y="3201696"/>
              <a:ext cx="2993921" cy="584775"/>
            </a:xfrm>
            <a:prstGeom prst="rect">
              <a:avLst/>
            </a:prstGeom>
            <a:solidFill>
              <a:srgbClr val="7030A0"/>
            </a:solidFill>
          </p:spPr>
          <p:txBody>
            <a:bodyPr wrap="square" rtlCol="0">
              <a:spAutoFit/>
            </a:bodyPr>
            <a:lstStyle/>
            <a:p>
              <a:pPr algn="ctr"/>
              <a:r>
                <a:rPr lang="en-US" sz="1600" b="1" dirty="0">
                  <a:solidFill>
                    <a:schemeClr val="bg1"/>
                  </a:solidFill>
                </a:rPr>
                <a:t>DISASTER RECOVERY SITES </a:t>
              </a:r>
            </a:p>
            <a:p>
              <a:pPr algn="ctr"/>
              <a:r>
                <a:rPr lang="en-US" sz="1600" b="1" dirty="0">
                  <a:solidFill>
                    <a:schemeClr val="bg1"/>
                  </a:solidFill>
                </a:rPr>
                <a:t>(HOT / WARM / COLD)</a:t>
              </a:r>
            </a:p>
          </p:txBody>
        </p:sp>
        <p:pic>
          <p:nvPicPr>
            <p:cNvPr id="164" name="Picture 163">
              <a:extLst>
                <a:ext uri="{FF2B5EF4-FFF2-40B4-BE49-F238E27FC236}">
                  <a16:creationId xmlns:a16="http://schemas.microsoft.com/office/drawing/2014/main" id="{EF070F75-0D24-455E-3C6C-8C4FBC337C24}"/>
                </a:ext>
              </a:extLst>
            </p:cNvPr>
            <p:cNvPicPr>
              <a:picLocks noChangeAspect="1"/>
            </p:cNvPicPr>
            <p:nvPr/>
          </p:nvPicPr>
          <p:blipFill>
            <a:blip r:embed="rId3"/>
            <a:stretch>
              <a:fillRect/>
            </a:stretch>
          </p:blipFill>
          <p:spPr>
            <a:xfrm>
              <a:off x="2002881" y="1625651"/>
              <a:ext cx="8560485" cy="4405262"/>
            </a:xfrm>
            <a:prstGeom prst="rect">
              <a:avLst/>
            </a:prstGeom>
          </p:spPr>
        </p:pic>
      </p:grpSp>
      <p:grpSp>
        <p:nvGrpSpPr>
          <p:cNvPr id="163" name="Group 162">
            <a:extLst>
              <a:ext uri="{FF2B5EF4-FFF2-40B4-BE49-F238E27FC236}">
                <a16:creationId xmlns:a16="http://schemas.microsoft.com/office/drawing/2014/main" id="{DBFBC0A0-257A-39B4-3F7E-07EB02109F43}"/>
              </a:ext>
            </a:extLst>
          </p:cNvPr>
          <p:cNvGrpSpPr/>
          <p:nvPr/>
        </p:nvGrpSpPr>
        <p:grpSpPr>
          <a:xfrm>
            <a:off x="344552" y="1623553"/>
            <a:ext cx="10563367" cy="4268223"/>
            <a:chOff x="16957" y="1623553"/>
            <a:chExt cx="10546409" cy="4268223"/>
          </a:xfrm>
        </p:grpSpPr>
        <p:sp>
          <p:nvSpPr>
            <p:cNvPr id="140" name="Rectangle: Rounded Corners 139">
              <a:extLst>
                <a:ext uri="{FF2B5EF4-FFF2-40B4-BE49-F238E27FC236}">
                  <a16:creationId xmlns:a16="http://schemas.microsoft.com/office/drawing/2014/main" id="{0B46DDE8-690C-68A1-F334-D77C5AAE03A9}"/>
                </a:ext>
              </a:extLst>
            </p:cNvPr>
            <p:cNvSpPr/>
            <p:nvPr/>
          </p:nvSpPr>
          <p:spPr>
            <a:xfrm>
              <a:off x="16957" y="1623553"/>
              <a:ext cx="10546409" cy="4268223"/>
            </a:xfrm>
            <a:prstGeom prst="roundRect">
              <a:avLst/>
            </a:prstGeom>
            <a:solidFill>
              <a:srgbClr val="63D366">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3B4FAE0B-BED8-3127-FF5E-A3C52D883053}"/>
                </a:ext>
              </a:extLst>
            </p:cNvPr>
            <p:cNvSpPr txBox="1"/>
            <p:nvPr/>
          </p:nvSpPr>
          <p:spPr>
            <a:xfrm rot="16200000">
              <a:off x="8924011" y="3199446"/>
              <a:ext cx="2743200" cy="338554"/>
            </a:xfrm>
            <a:prstGeom prst="rect">
              <a:avLst/>
            </a:prstGeom>
            <a:solidFill>
              <a:schemeClr val="accent5">
                <a:lumMod val="60000"/>
                <a:lumOff val="40000"/>
              </a:schemeClr>
            </a:solidFill>
          </p:spPr>
          <p:txBody>
            <a:bodyPr wrap="square" rtlCol="0">
              <a:spAutoFit/>
            </a:bodyPr>
            <a:lstStyle/>
            <a:p>
              <a:pPr algn="ctr"/>
              <a:r>
                <a:rPr lang="en-US" sz="1600" b="1" dirty="0"/>
                <a:t>ARCHIVING &amp; RECALL</a:t>
              </a:r>
            </a:p>
          </p:txBody>
        </p:sp>
        <p:pic>
          <p:nvPicPr>
            <p:cNvPr id="162" name="Picture 161">
              <a:extLst>
                <a:ext uri="{FF2B5EF4-FFF2-40B4-BE49-F238E27FC236}">
                  <a16:creationId xmlns:a16="http://schemas.microsoft.com/office/drawing/2014/main" id="{B1B59A16-673B-8CBC-C2B4-C3512BBF44A5}"/>
                </a:ext>
              </a:extLst>
            </p:cNvPr>
            <p:cNvPicPr>
              <a:picLocks noChangeAspect="1"/>
            </p:cNvPicPr>
            <p:nvPr/>
          </p:nvPicPr>
          <p:blipFill>
            <a:blip r:embed="rId3"/>
            <a:stretch>
              <a:fillRect/>
            </a:stretch>
          </p:blipFill>
          <p:spPr>
            <a:xfrm>
              <a:off x="1788361" y="1640738"/>
              <a:ext cx="8256389" cy="4248773"/>
            </a:xfrm>
            <a:prstGeom prst="rect">
              <a:avLst/>
            </a:prstGeom>
          </p:spPr>
        </p:pic>
      </p:grpSp>
      <p:grpSp>
        <p:nvGrpSpPr>
          <p:cNvPr id="161" name="Group 160">
            <a:extLst>
              <a:ext uri="{FF2B5EF4-FFF2-40B4-BE49-F238E27FC236}">
                <a16:creationId xmlns:a16="http://schemas.microsoft.com/office/drawing/2014/main" id="{24CC593D-9E3B-D9B1-EB32-12CA09C8BCB5}"/>
              </a:ext>
            </a:extLst>
          </p:cNvPr>
          <p:cNvGrpSpPr/>
          <p:nvPr/>
        </p:nvGrpSpPr>
        <p:grpSpPr>
          <a:xfrm>
            <a:off x="344552" y="1623553"/>
            <a:ext cx="10044750" cy="4123346"/>
            <a:chOff x="16956" y="1623553"/>
            <a:chExt cx="10027794" cy="4123346"/>
          </a:xfrm>
        </p:grpSpPr>
        <p:sp>
          <p:nvSpPr>
            <p:cNvPr id="10" name="Rectangle: Rounded Corners 9">
              <a:extLst>
                <a:ext uri="{FF2B5EF4-FFF2-40B4-BE49-F238E27FC236}">
                  <a16:creationId xmlns:a16="http://schemas.microsoft.com/office/drawing/2014/main" id="{F140B550-305B-A656-2B8C-0C82ECC21F34}"/>
                </a:ext>
              </a:extLst>
            </p:cNvPr>
            <p:cNvSpPr/>
            <p:nvPr/>
          </p:nvSpPr>
          <p:spPr>
            <a:xfrm>
              <a:off x="16956" y="1623553"/>
              <a:ext cx="10027794" cy="4115823"/>
            </a:xfrm>
            <a:prstGeom prst="roundRect">
              <a:avLst/>
            </a:prstGeom>
            <a:solidFill>
              <a:srgbClr val="63D366">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9A9C19FB-AD62-A1C0-0312-025DCD14A4E1}"/>
                </a:ext>
              </a:extLst>
            </p:cNvPr>
            <p:cNvSpPr txBox="1"/>
            <p:nvPr/>
          </p:nvSpPr>
          <p:spPr>
            <a:xfrm rot="16200000">
              <a:off x="8388787" y="3197175"/>
              <a:ext cx="2743200" cy="338554"/>
            </a:xfrm>
            <a:prstGeom prst="rect">
              <a:avLst/>
            </a:prstGeom>
            <a:solidFill>
              <a:schemeClr val="accent5">
                <a:lumMod val="50000"/>
              </a:schemeClr>
            </a:solidFill>
          </p:spPr>
          <p:txBody>
            <a:bodyPr wrap="square" rtlCol="0">
              <a:spAutoFit/>
            </a:bodyPr>
            <a:lstStyle/>
            <a:p>
              <a:pPr algn="ctr"/>
              <a:r>
                <a:rPr lang="en-US" sz="1600" b="1" dirty="0">
                  <a:solidFill>
                    <a:schemeClr val="bg1"/>
                  </a:solidFill>
                </a:rPr>
                <a:t>BACKUP &amp; RESTORATION</a:t>
              </a:r>
            </a:p>
          </p:txBody>
        </p:sp>
        <p:pic>
          <p:nvPicPr>
            <p:cNvPr id="160" name="Picture 159">
              <a:extLst>
                <a:ext uri="{FF2B5EF4-FFF2-40B4-BE49-F238E27FC236}">
                  <a16:creationId xmlns:a16="http://schemas.microsoft.com/office/drawing/2014/main" id="{39622B41-A367-A8F1-DBB4-F8DA72F39B28}"/>
                </a:ext>
              </a:extLst>
            </p:cNvPr>
            <p:cNvPicPr>
              <a:picLocks noChangeAspect="1"/>
            </p:cNvPicPr>
            <p:nvPr/>
          </p:nvPicPr>
          <p:blipFill>
            <a:blip r:embed="rId3"/>
            <a:stretch>
              <a:fillRect/>
            </a:stretch>
          </p:blipFill>
          <p:spPr>
            <a:xfrm>
              <a:off x="1546902" y="1656500"/>
              <a:ext cx="7948631" cy="4090399"/>
            </a:xfrm>
            <a:prstGeom prst="rect">
              <a:avLst/>
            </a:prstGeom>
          </p:spPr>
        </p:pic>
      </p:grpSp>
      <p:grpSp>
        <p:nvGrpSpPr>
          <p:cNvPr id="159" name="Group 158">
            <a:extLst>
              <a:ext uri="{FF2B5EF4-FFF2-40B4-BE49-F238E27FC236}">
                <a16:creationId xmlns:a16="http://schemas.microsoft.com/office/drawing/2014/main" id="{1FA7EB45-016D-1889-DB0B-81E92CC845BF}"/>
              </a:ext>
            </a:extLst>
          </p:cNvPr>
          <p:cNvGrpSpPr/>
          <p:nvPr/>
        </p:nvGrpSpPr>
        <p:grpSpPr>
          <a:xfrm>
            <a:off x="344552" y="1623553"/>
            <a:ext cx="9495532" cy="3963423"/>
            <a:chOff x="0" y="1623553"/>
            <a:chExt cx="9495532" cy="3963423"/>
          </a:xfrm>
        </p:grpSpPr>
        <p:sp>
          <p:nvSpPr>
            <p:cNvPr id="9" name="Rectangle: Rounded Corners 8">
              <a:extLst>
                <a:ext uri="{FF2B5EF4-FFF2-40B4-BE49-F238E27FC236}">
                  <a16:creationId xmlns:a16="http://schemas.microsoft.com/office/drawing/2014/main" id="{C40375CF-4E49-8A2E-17CB-78E2A4658927}"/>
                </a:ext>
              </a:extLst>
            </p:cNvPr>
            <p:cNvSpPr/>
            <p:nvPr/>
          </p:nvSpPr>
          <p:spPr>
            <a:xfrm>
              <a:off x="0" y="1623553"/>
              <a:ext cx="9495532" cy="3963423"/>
            </a:xfrm>
            <a:prstGeom prst="roundRect">
              <a:avLst/>
            </a:prstGeom>
            <a:solidFill>
              <a:srgbClr val="63D366">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D504486A-B497-4FEC-964A-4CDD5DC5F6B0}"/>
                </a:ext>
              </a:extLst>
            </p:cNvPr>
            <p:cNvSpPr txBox="1"/>
            <p:nvPr/>
          </p:nvSpPr>
          <p:spPr>
            <a:xfrm rot="16200000">
              <a:off x="7850754" y="3197175"/>
              <a:ext cx="2743200" cy="338554"/>
            </a:xfrm>
            <a:prstGeom prst="rect">
              <a:avLst/>
            </a:prstGeom>
            <a:solidFill>
              <a:schemeClr val="accent6">
                <a:lumMod val="40000"/>
                <a:lumOff val="60000"/>
              </a:schemeClr>
            </a:solidFill>
          </p:spPr>
          <p:txBody>
            <a:bodyPr wrap="square" rtlCol="0">
              <a:spAutoFit/>
            </a:bodyPr>
            <a:lstStyle/>
            <a:p>
              <a:pPr algn="ctr"/>
              <a:r>
                <a:rPr lang="en-US" sz="1600" b="1" dirty="0"/>
                <a:t>INNOVATION &amp; SAND BOX</a:t>
              </a:r>
            </a:p>
          </p:txBody>
        </p:sp>
        <p:pic>
          <p:nvPicPr>
            <p:cNvPr id="158" name="Picture 157">
              <a:extLst>
                <a:ext uri="{FF2B5EF4-FFF2-40B4-BE49-F238E27FC236}">
                  <a16:creationId xmlns:a16="http://schemas.microsoft.com/office/drawing/2014/main" id="{5E15C828-D67D-0E2B-203C-7CBA9FC5BDFD}"/>
                </a:ext>
              </a:extLst>
            </p:cNvPr>
            <p:cNvPicPr>
              <a:picLocks noChangeAspect="1"/>
            </p:cNvPicPr>
            <p:nvPr/>
          </p:nvPicPr>
          <p:blipFill>
            <a:blip r:embed="rId3"/>
            <a:stretch>
              <a:fillRect/>
            </a:stretch>
          </p:blipFill>
          <p:spPr>
            <a:xfrm>
              <a:off x="1350848" y="1643003"/>
              <a:ext cx="7659688" cy="3941708"/>
            </a:xfrm>
            <a:prstGeom prst="rect">
              <a:avLst/>
            </a:prstGeom>
          </p:spPr>
        </p:pic>
      </p:grpSp>
      <p:grpSp>
        <p:nvGrpSpPr>
          <p:cNvPr id="157" name="Group 156">
            <a:extLst>
              <a:ext uri="{FF2B5EF4-FFF2-40B4-BE49-F238E27FC236}">
                <a16:creationId xmlns:a16="http://schemas.microsoft.com/office/drawing/2014/main" id="{BEF75E66-B3B0-803A-F127-994C420D926E}"/>
              </a:ext>
            </a:extLst>
          </p:cNvPr>
          <p:cNvGrpSpPr/>
          <p:nvPr/>
        </p:nvGrpSpPr>
        <p:grpSpPr>
          <a:xfrm>
            <a:off x="361510" y="1623553"/>
            <a:ext cx="8990564" cy="3811023"/>
            <a:chOff x="16958" y="1623553"/>
            <a:chExt cx="8990564" cy="3811023"/>
          </a:xfrm>
        </p:grpSpPr>
        <p:sp>
          <p:nvSpPr>
            <p:cNvPr id="8" name="Rectangle: Rounded Corners 7">
              <a:extLst>
                <a:ext uri="{FF2B5EF4-FFF2-40B4-BE49-F238E27FC236}">
                  <a16:creationId xmlns:a16="http://schemas.microsoft.com/office/drawing/2014/main" id="{E8034506-C303-C461-ED42-6381BCE8F873}"/>
                </a:ext>
              </a:extLst>
            </p:cNvPr>
            <p:cNvSpPr/>
            <p:nvPr/>
          </p:nvSpPr>
          <p:spPr>
            <a:xfrm>
              <a:off x="16958" y="1623553"/>
              <a:ext cx="8990564" cy="3811023"/>
            </a:xfrm>
            <a:prstGeom prst="roundRect">
              <a:avLst/>
            </a:prstGeom>
            <a:solidFill>
              <a:srgbClr val="63D366">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9B0FFB60-6BAE-C9D0-B9C2-3D96DD192A82}"/>
                </a:ext>
              </a:extLst>
            </p:cNvPr>
            <p:cNvSpPr txBox="1"/>
            <p:nvPr/>
          </p:nvSpPr>
          <p:spPr>
            <a:xfrm rot="16200000">
              <a:off x="7393184" y="3197174"/>
              <a:ext cx="2743200" cy="338554"/>
            </a:xfrm>
            <a:prstGeom prst="rect">
              <a:avLst/>
            </a:prstGeom>
            <a:solidFill>
              <a:schemeClr val="accent6">
                <a:lumMod val="60000"/>
                <a:lumOff val="40000"/>
              </a:schemeClr>
            </a:solidFill>
          </p:spPr>
          <p:txBody>
            <a:bodyPr wrap="square" rtlCol="0">
              <a:spAutoFit/>
            </a:bodyPr>
            <a:lstStyle/>
            <a:p>
              <a:pPr algn="ctr"/>
              <a:r>
                <a:rPr lang="en-US" sz="1600" b="1" dirty="0"/>
                <a:t>DEVELOPMENT &amp; TESTING </a:t>
              </a:r>
            </a:p>
          </p:txBody>
        </p:sp>
        <p:pic>
          <p:nvPicPr>
            <p:cNvPr id="155" name="Picture 154">
              <a:extLst>
                <a:ext uri="{FF2B5EF4-FFF2-40B4-BE49-F238E27FC236}">
                  <a16:creationId xmlns:a16="http://schemas.microsoft.com/office/drawing/2014/main" id="{816F12B4-38A9-7E3E-BC2C-CBA1B86C77DA}"/>
                </a:ext>
              </a:extLst>
            </p:cNvPr>
            <p:cNvPicPr>
              <a:picLocks noChangeAspect="1"/>
            </p:cNvPicPr>
            <p:nvPr/>
          </p:nvPicPr>
          <p:blipFill>
            <a:blip r:embed="rId3"/>
            <a:stretch>
              <a:fillRect/>
            </a:stretch>
          </p:blipFill>
          <p:spPr>
            <a:xfrm>
              <a:off x="1181030" y="1658773"/>
              <a:ext cx="7332893" cy="3773538"/>
            </a:xfrm>
            <a:prstGeom prst="rect">
              <a:avLst/>
            </a:prstGeom>
          </p:spPr>
        </p:pic>
      </p:grpSp>
      <p:grpSp>
        <p:nvGrpSpPr>
          <p:cNvPr id="154" name="Group 153">
            <a:extLst>
              <a:ext uri="{FF2B5EF4-FFF2-40B4-BE49-F238E27FC236}">
                <a16:creationId xmlns:a16="http://schemas.microsoft.com/office/drawing/2014/main" id="{02EE7737-48D3-7C64-C9B2-9EEC01718E33}"/>
              </a:ext>
            </a:extLst>
          </p:cNvPr>
          <p:cNvGrpSpPr/>
          <p:nvPr/>
        </p:nvGrpSpPr>
        <p:grpSpPr>
          <a:xfrm>
            <a:off x="361510" y="1623553"/>
            <a:ext cx="8540159" cy="3658623"/>
            <a:chOff x="16958" y="1623553"/>
            <a:chExt cx="8540159" cy="3658623"/>
          </a:xfrm>
        </p:grpSpPr>
        <p:sp>
          <p:nvSpPr>
            <p:cNvPr id="7" name="Rectangle: Rounded Corners 6">
              <a:extLst>
                <a:ext uri="{FF2B5EF4-FFF2-40B4-BE49-F238E27FC236}">
                  <a16:creationId xmlns:a16="http://schemas.microsoft.com/office/drawing/2014/main" id="{60C46C99-AA8A-4059-19AE-942766E2E3E6}"/>
                </a:ext>
              </a:extLst>
            </p:cNvPr>
            <p:cNvSpPr/>
            <p:nvPr/>
          </p:nvSpPr>
          <p:spPr>
            <a:xfrm>
              <a:off x="16958" y="1623553"/>
              <a:ext cx="8490938" cy="3658623"/>
            </a:xfrm>
            <a:prstGeom prst="roundRect">
              <a:avLst/>
            </a:prstGeom>
            <a:solidFill>
              <a:srgbClr val="63D366">
                <a:alpha val="8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66105206-0D3A-F5E1-36FC-5399EE73AEB3}"/>
                </a:ext>
              </a:extLst>
            </p:cNvPr>
            <p:cNvSpPr txBox="1"/>
            <p:nvPr/>
          </p:nvSpPr>
          <p:spPr>
            <a:xfrm rot="16200000">
              <a:off x="6893130" y="3071792"/>
              <a:ext cx="2743200" cy="584775"/>
            </a:xfrm>
            <a:prstGeom prst="rect">
              <a:avLst/>
            </a:prstGeom>
            <a:solidFill>
              <a:schemeClr val="accent6">
                <a:lumMod val="75000"/>
              </a:schemeClr>
            </a:solidFill>
          </p:spPr>
          <p:txBody>
            <a:bodyPr wrap="square" rtlCol="0">
              <a:spAutoFit/>
            </a:bodyPr>
            <a:lstStyle/>
            <a:p>
              <a:pPr algn="ctr"/>
              <a:r>
                <a:rPr lang="en-US" sz="1600" b="1" dirty="0">
                  <a:solidFill>
                    <a:schemeClr val="bg1"/>
                  </a:solidFill>
                </a:rPr>
                <a:t>STAGING / PRE-PRODUCTION QUALITY ASSURANCE </a:t>
              </a:r>
            </a:p>
          </p:txBody>
        </p:sp>
        <p:pic>
          <p:nvPicPr>
            <p:cNvPr id="153" name="Picture 152">
              <a:extLst>
                <a:ext uri="{FF2B5EF4-FFF2-40B4-BE49-F238E27FC236}">
                  <a16:creationId xmlns:a16="http://schemas.microsoft.com/office/drawing/2014/main" id="{D90A1EFE-BB61-57DB-5C8A-49DB23E88F0B}"/>
                </a:ext>
              </a:extLst>
            </p:cNvPr>
            <p:cNvPicPr>
              <a:picLocks noChangeAspect="1"/>
            </p:cNvPicPr>
            <p:nvPr/>
          </p:nvPicPr>
          <p:blipFill>
            <a:blip r:embed="rId3"/>
            <a:stretch>
              <a:fillRect/>
            </a:stretch>
          </p:blipFill>
          <p:spPr>
            <a:xfrm>
              <a:off x="1119072" y="1681706"/>
              <a:ext cx="6903832" cy="3552741"/>
            </a:xfrm>
            <a:prstGeom prst="rect">
              <a:avLst/>
            </a:prstGeom>
          </p:spPr>
        </p:pic>
      </p:grpSp>
      <p:grpSp>
        <p:nvGrpSpPr>
          <p:cNvPr id="152" name="Group 151">
            <a:extLst>
              <a:ext uri="{FF2B5EF4-FFF2-40B4-BE49-F238E27FC236}">
                <a16:creationId xmlns:a16="http://schemas.microsoft.com/office/drawing/2014/main" id="{A10B9BD1-6B0C-B923-77A5-11CFD94D2544}"/>
              </a:ext>
            </a:extLst>
          </p:cNvPr>
          <p:cNvGrpSpPr/>
          <p:nvPr/>
        </p:nvGrpSpPr>
        <p:grpSpPr>
          <a:xfrm>
            <a:off x="361510" y="1623553"/>
            <a:ext cx="8027112" cy="3506223"/>
            <a:chOff x="16958" y="1623553"/>
            <a:chExt cx="8027112" cy="3506223"/>
          </a:xfrm>
        </p:grpSpPr>
        <p:sp>
          <p:nvSpPr>
            <p:cNvPr id="156" name="Rectangle: Rounded Corners 155">
              <a:extLst>
                <a:ext uri="{FF2B5EF4-FFF2-40B4-BE49-F238E27FC236}">
                  <a16:creationId xmlns:a16="http://schemas.microsoft.com/office/drawing/2014/main" id="{219DC38D-8C3E-59B7-8D0E-E573EE8FA9FB}"/>
                </a:ext>
              </a:extLst>
            </p:cNvPr>
            <p:cNvSpPr/>
            <p:nvPr/>
          </p:nvSpPr>
          <p:spPr>
            <a:xfrm>
              <a:off x="16958" y="1623553"/>
              <a:ext cx="8027112" cy="3506223"/>
            </a:xfrm>
            <a:prstGeom prst="roundRect">
              <a:avLst/>
            </a:prstGeom>
            <a:solidFill>
              <a:srgbClr val="63D3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6CB9AD-3552-99A3-14AD-399F56BCC948}"/>
                </a:ext>
              </a:extLst>
            </p:cNvPr>
            <p:cNvPicPr>
              <a:picLocks noChangeAspect="1"/>
            </p:cNvPicPr>
            <p:nvPr/>
          </p:nvPicPr>
          <p:blipFill>
            <a:blip r:embed="rId3"/>
            <a:stretch>
              <a:fillRect/>
            </a:stretch>
          </p:blipFill>
          <p:spPr>
            <a:xfrm>
              <a:off x="810930" y="1638489"/>
              <a:ext cx="6784412" cy="3491287"/>
            </a:xfrm>
            <a:prstGeom prst="rect">
              <a:avLst/>
            </a:prstGeom>
          </p:spPr>
        </p:pic>
        <p:sp>
          <p:nvSpPr>
            <p:cNvPr id="143" name="TextBox 142">
              <a:extLst>
                <a:ext uri="{FF2B5EF4-FFF2-40B4-BE49-F238E27FC236}">
                  <a16:creationId xmlns:a16="http://schemas.microsoft.com/office/drawing/2014/main" id="{B2A9B246-B417-0588-13F9-7D7DE0AA22E8}"/>
                </a:ext>
              </a:extLst>
            </p:cNvPr>
            <p:cNvSpPr txBox="1"/>
            <p:nvPr/>
          </p:nvSpPr>
          <p:spPr>
            <a:xfrm rot="16200000">
              <a:off x="6435560" y="3164124"/>
              <a:ext cx="2743200" cy="400110"/>
            </a:xfrm>
            <a:prstGeom prst="rect">
              <a:avLst/>
            </a:prstGeom>
            <a:solidFill>
              <a:schemeClr val="accent6">
                <a:lumMod val="50000"/>
              </a:schemeClr>
            </a:solidFill>
          </p:spPr>
          <p:txBody>
            <a:bodyPr wrap="square" rtlCol="0">
              <a:spAutoFit/>
            </a:bodyPr>
            <a:lstStyle/>
            <a:p>
              <a:pPr algn="ctr"/>
              <a:r>
                <a:rPr lang="en-US" sz="2000" b="1" dirty="0">
                  <a:solidFill>
                    <a:schemeClr val="bg1"/>
                  </a:solidFill>
                </a:rPr>
                <a:t>PRODUCTION </a:t>
              </a:r>
            </a:p>
          </p:txBody>
        </p:sp>
      </p:grpSp>
      <p:sp>
        <p:nvSpPr>
          <p:cNvPr id="2" name="Title 1">
            <a:extLst>
              <a:ext uri="{FF2B5EF4-FFF2-40B4-BE49-F238E27FC236}">
                <a16:creationId xmlns:a16="http://schemas.microsoft.com/office/drawing/2014/main" id="{990E4AA0-C61C-A1F2-2946-565E3E93C629}"/>
              </a:ext>
            </a:extLst>
          </p:cNvPr>
          <p:cNvSpPr>
            <a:spLocks noGrp="1"/>
          </p:cNvSpPr>
          <p:nvPr>
            <p:ph type="title"/>
          </p:nvPr>
        </p:nvSpPr>
        <p:spPr>
          <a:xfrm>
            <a:off x="1913923" y="334176"/>
            <a:ext cx="4002632" cy="531472"/>
          </a:xfrm>
        </p:spPr>
        <p:txBody>
          <a:bodyPr>
            <a:normAutofit fontScale="90000"/>
          </a:bodyPr>
          <a:lstStyle/>
          <a:p>
            <a:r>
              <a:rPr lang="en-ZA" dirty="0">
                <a:ln w="0"/>
                <a:effectLst>
                  <a:outerShdw blurRad="38100" dist="19050" dir="2700000" algn="tl" rotWithShape="0">
                    <a:schemeClr val="dk1">
                      <a:alpha val="40000"/>
                    </a:schemeClr>
                  </a:outerShdw>
                </a:effectLst>
              </a:rPr>
              <a:t>DEVELOPMENT</a:t>
            </a:r>
          </a:p>
        </p:txBody>
      </p:sp>
      <p:sp>
        <p:nvSpPr>
          <p:cNvPr id="14" name="Title 1">
            <a:extLst>
              <a:ext uri="{FF2B5EF4-FFF2-40B4-BE49-F238E27FC236}">
                <a16:creationId xmlns:a16="http://schemas.microsoft.com/office/drawing/2014/main" id="{AFEE6275-A92E-6797-8AC0-A497E4FE1BAF}"/>
              </a:ext>
            </a:extLst>
          </p:cNvPr>
          <p:cNvSpPr txBox="1">
            <a:spLocks/>
          </p:cNvSpPr>
          <p:nvPr/>
        </p:nvSpPr>
        <p:spPr bwMode="auto">
          <a:xfrm>
            <a:off x="2390775" y="412751"/>
            <a:ext cx="7245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44" name="TextBox 143">
            <a:extLst>
              <a:ext uri="{FF2B5EF4-FFF2-40B4-BE49-F238E27FC236}">
                <a16:creationId xmlns:a16="http://schemas.microsoft.com/office/drawing/2014/main" id="{89EED99E-14F2-5E4C-BEB7-31A5B1FF3D44}"/>
              </a:ext>
            </a:extLst>
          </p:cNvPr>
          <p:cNvSpPr txBox="1"/>
          <p:nvPr/>
        </p:nvSpPr>
        <p:spPr>
          <a:xfrm>
            <a:off x="8248037" y="964515"/>
            <a:ext cx="1586742" cy="584775"/>
          </a:xfrm>
          <a:prstGeom prst="rect">
            <a:avLst/>
          </a:prstGeom>
          <a:noFill/>
          <a:ln w="25400">
            <a:solidFill>
              <a:schemeClr val="accent1">
                <a:shade val="15000"/>
              </a:schemeClr>
            </a:solidFill>
          </a:ln>
        </p:spPr>
        <p:txBody>
          <a:bodyPr wrap="square" rtlCol="0">
            <a:spAutoFit/>
          </a:bodyPr>
          <a:lstStyle/>
          <a:p>
            <a:pPr algn="ctr"/>
            <a:r>
              <a:rPr lang="en-US" sz="1600" b="1" dirty="0"/>
              <a:t>DEVELOPMENT ENVIRONMENTS </a:t>
            </a:r>
          </a:p>
        </p:txBody>
      </p:sp>
      <p:sp>
        <p:nvSpPr>
          <p:cNvPr id="145" name="TextBox 144">
            <a:extLst>
              <a:ext uri="{FF2B5EF4-FFF2-40B4-BE49-F238E27FC236}">
                <a16:creationId xmlns:a16="http://schemas.microsoft.com/office/drawing/2014/main" id="{99C2489D-736F-7018-B22C-2F8FFFB33828}"/>
              </a:ext>
            </a:extLst>
          </p:cNvPr>
          <p:cNvSpPr txBox="1"/>
          <p:nvPr/>
        </p:nvSpPr>
        <p:spPr>
          <a:xfrm>
            <a:off x="9834780" y="965162"/>
            <a:ext cx="1646345" cy="584775"/>
          </a:xfrm>
          <a:prstGeom prst="rect">
            <a:avLst/>
          </a:prstGeom>
          <a:noFill/>
          <a:ln w="25400">
            <a:solidFill>
              <a:schemeClr val="accent1">
                <a:shade val="15000"/>
              </a:schemeClr>
            </a:solidFill>
          </a:ln>
        </p:spPr>
        <p:txBody>
          <a:bodyPr wrap="square" rtlCol="0">
            <a:spAutoFit/>
          </a:bodyPr>
          <a:lstStyle/>
          <a:p>
            <a:pPr algn="ctr"/>
            <a:r>
              <a:rPr lang="en-US" sz="1600" b="1" dirty="0"/>
              <a:t>RECOVERY ENVIRONMENTS </a:t>
            </a:r>
          </a:p>
        </p:txBody>
      </p:sp>
    </p:spTree>
    <p:extLst>
      <p:ext uri="{BB962C8B-B14F-4D97-AF65-F5344CB8AC3E}">
        <p14:creationId xmlns:p14="http://schemas.microsoft.com/office/powerpoint/2010/main" val="2657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D7E0-6ADF-873F-450D-B0C2A2572705}"/>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2B20FAC1-14F5-B3C8-CD3F-4D2F9B320482}"/>
              </a:ext>
            </a:extLst>
          </p:cNvPr>
          <p:cNvGrpSpPr/>
          <p:nvPr/>
        </p:nvGrpSpPr>
        <p:grpSpPr>
          <a:xfrm>
            <a:off x="1125068" y="807130"/>
            <a:ext cx="9214611" cy="4746893"/>
            <a:chOff x="377187" y="2397493"/>
            <a:chExt cx="9214611" cy="4746893"/>
          </a:xfrm>
        </p:grpSpPr>
        <p:pic>
          <p:nvPicPr>
            <p:cNvPr id="23" name="Picture 22">
              <a:extLst>
                <a:ext uri="{FF2B5EF4-FFF2-40B4-BE49-F238E27FC236}">
                  <a16:creationId xmlns:a16="http://schemas.microsoft.com/office/drawing/2014/main" id="{0F5F6C0E-86AF-7233-25C4-CCC5FBCC674E}"/>
                </a:ext>
              </a:extLst>
            </p:cNvPr>
            <p:cNvPicPr>
              <a:picLocks noChangeAspect="1"/>
            </p:cNvPicPr>
            <p:nvPr/>
          </p:nvPicPr>
          <p:blipFill>
            <a:blip r:embed="rId2"/>
            <a:stretch>
              <a:fillRect/>
            </a:stretch>
          </p:blipFill>
          <p:spPr>
            <a:xfrm>
              <a:off x="377187" y="2397493"/>
              <a:ext cx="9214611" cy="4732797"/>
            </a:xfrm>
            <a:prstGeom prst="rect">
              <a:avLst/>
            </a:prstGeom>
          </p:spPr>
        </p:pic>
        <p:sp>
          <p:nvSpPr>
            <p:cNvPr id="32" name="Rectangle 31">
              <a:extLst>
                <a:ext uri="{FF2B5EF4-FFF2-40B4-BE49-F238E27FC236}">
                  <a16:creationId xmlns:a16="http://schemas.microsoft.com/office/drawing/2014/main" id="{F1F43929-A8DD-04DD-A11F-DDF0A26A6C15}"/>
                </a:ext>
              </a:extLst>
            </p:cNvPr>
            <p:cNvSpPr/>
            <p:nvPr/>
          </p:nvSpPr>
          <p:spPr>
            <a:xfrm>
              <a:off x="3902502" y="2943229"/>
              <a:ext cx="5635812" cy="4201157"/>
            </a:xfrm>
            <a:prstGeom prst="rect">
              <a:avLst/>
            </a:prstGeom>
            <a:solidFill>
              <a:schemeClr val="bg1"/>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Placeholder 4">
            <a:extLst>
              <a:ext uri="{FF2B5EF4-FFF2-40B4-BE49-F238E27FC236}">
                <a16:creationId xmlns:a16="http://schemas.microsoft.com/office/drawing/2014/main" id="{22A44ED4-D248-5120-D0D4-A9560E86A366}"/>
              </a:ext>
            </a:extLst>
          </p:cNvPr>
          <p:cNvSpPr txBox="1">
            <a:spLocks/>
          </p:cNvSpPr>
          <p:nvPr/>
        </p:nvSpPr>
        <p:spPr bwMode="auto">
          <a:xfrm>
            <a:off x="1089978" y="792897"/>
            <a:ext cx="9249701" cy="484187"/>
          </a:xfrm>
          <a:prstGeom prst="rect">
            <a:avLst/>
          </a:prstGeom>
          <a:solidFill>
            <a:schemeClr val="bg1"/>
          </a:solidFill>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sz="2400" i="1" dirty="0">
              <a:latin typeface="Arial" charset="0"/>
              <a:cs typeface="Arial" charset="0"/>
            </a:endParaRPr>
          </a:p>
        </p:txBody>
      </p:sp>
      <p:pic>
        <p:nvPicPr>
          <p:cNvPr id="3" name="Picture 2">
            <a:extLst>
              <a:ext uri="{FF2B5EF4-FFF2-40B4-BE49-F238E27FC236}">
                <a16:creationId xmlns:a16="http://schemas.microsoft.com/office/drawing/2014/main" id="{672F42B9-D324-FF2D-EEA3-0D9DEDF76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918"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Isosceles Triangle 107">
            <a:extLst>
              <a:ext uri="{FF2B5EF4-FFF2-40B4-BE49-F238E27FC236}">
                <a16:creationId xmlns:a16="http://schemas.microsoft.com/office/drawing/2014/main" id="{CB1CD092-D8B2-5C57-653B-11276BB5AD86}"/>
              </a:ext>
            </a:extLst>
          </p:cNvPr>
          <p:cNvSpPr/>
          <p:nvPr/>
        </p:nvSpPr>
        <p:spPr>
          <a:xfrm>
            <a:off x="5667820" y="2143377"/>
            <a:ext cx="2165521" cy="2023384"/>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E4670F3C-C9F9-9D48-4D44-AE6E66A3FCBD}"/>
              </a:ext>
            </a:extLst>
          </p:cNvPr>
          <p:cNvSpPr/>
          <p:nvPr/>
        </p:nvSpPr>
        <p:spPr>
          <a:xfrm rot="10800000">
            <a:off x="5667820" y="2722497"/>
            <a:ext cx="2165521" cy="2023384"/>
          </a:xfrm>
          <a:prstGeom prst="triangle">
            <a:avLst>
              <a:gd name="adj" fmla="val 485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B583BFEB-CC79-CD82-E0F7-DD67714C0989}"/>
              </a:ext>
            </a:extLst>
          </p:cNvPr>
          <p:cNvGrpSpPr>
            <a:grpSpLocks/>
          </p:cNvGrpSpPr>
          <p:nvPr/>
        </p:nvGrpSpPr>
        <p:grpSpPr bwMode="auto">
          <a:xfrm>
            <a:off x="10935594" y="6521451"/>
            <a:ext cx="617537" cy="347663"/>
            <a:chOff x="8589272" y="6520719"/>
            <a:chExt cx="617729" cy="348542"/>
          </a:xfrm>
        </p:grpSpPr>
        <p:pic>
          <p:nvPicPr>
            <p:cNvPr id="6" name="Picture 17">
              <a:extLst>
                <a:ext uri="{FF2B5EF4-FFF2-40B4-BE49-F238E27FC236}">
                  <a16:creationId xmlns:a16="http://schemas.microsoft.com/office/drawing/2014/main" id="{8D418355-374C-D2DB-E922-373DABBC81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03FC74DB-5F9B-2C13-B2D6-FC385754519B}"/>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61</a:t>
              </a:fld>
              <a:endParaRPr lang="en-US" dirty="0"/>
            </a:p>
          </p:txBody>
        </p:sp>
      </p:grpSp>
      <p:grpSp>
        <p:nvGrpSpPr>
          <p:cNvPr id="97" name="Group 96">
            <a:extLst>
              <a:ext uri="{FF2B5EF4-FFF2-40B4-BE49-F238E27FC236}">
                <a16:creationId xmlns:a16="http://schemas.microsoft.com/office/drawing/2014/main" id="{36BFBF9C-8196-B974-38E5-8BC8FE42CF05}"/>
              </a:ext>
            </a:extLst>
          </p:cNvPr>
          <p:cNvGrpSpPr/>
          <p:nvPr/>
        </p:nvGrpSpPr>
        <p:grpSpPr>
          <a:xfrm>
            <a:off x="92768" y="3234830"/>
            <a:ext cx="11611108" cy="465366"/>
            <a:chOff x="0" y="0"/>
            <a:chExt cx="10579553" cy="502103"/>
          </a:xfrm>
        </p:grpSpPr>
        <p:cxnSp>
          <p:nvCxnSpPr>
            <p:cNvPr id="98" name="Straight Connector 97">
              <a:extLst>
                <a:ext uri="{FF2B5EF4-FFF2-40B4-BE49-F238E27FC236}">
                  <a16:creationId xmlns:a16="http://schemas.microsoft.com/office/drawing/2014/main" id="{52A92695-3386-10F9-F424-2D7A0AB0108C}"/>
                </a:ext>
              </a:extLst>
            </p:cNvPr>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E02D954A-3A70-546C-8AA0-75E2C7F71E88}"/>
                </a:ext>
              </a:extLst>
            </p:cNvPr>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a:extLst>
                <a:ext uri="{FF2B5EF4-FFF2-40B4-BE49-F238E27FC236}">
                  <a16:creationId xmlns:a16="http://schemas.microsoft.com/office/drawing/2014/main" id="{C48AB271-66B2-FAE2-C8E6-A2C148EE9905}"/>
                </a:ext>
              </a:extLst>
            </p:cNvPr>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103" name="Group 102">
            <a:extLst>
              <a:ext uri="{FF2B5EF4-FFF2-40B4-BE49-F238E27FC236}">
                <a16:creationId xmlns:a16="http://schemas.microsoft.com/office/drawing/2014/main" id="{F20CBE12-FADF-A1E8-AAE7-E63F36136924}"/>
              </a:ext>
            </a:extLst>
          </p:cNvPr>
          <p:cNvGrpSpPr/>
          <p:nvPr/>
        </p:nvGrpSpPr>
        <p:grpSpPr>
          <a:xfrm>
            <a:off x="6416624" y="2754444"/>
            <a:ext cx="660361" cy="680908"/>
            <a:chOff x="5095138" y="2754444"/>
            <a:chExt cx="658239" cy="680908"/>
          </a:xfrm>
          <a:solidFill>
            <a:srgbClr val="0070C0"/>
          </a:solidFill>
        </p:grpSpPr>
        <p:sp>
          <p:nvSpPr>
            <p:cNvPr id="101" name="Isosceles Triangle 100">
              <a:extLst>
                <a:ext uri="{FF2B5EF4-FFF2-40B4-BE49-F238E27FC236}">
                  <a16:creationId xmlns:a16="http://schemas.microsoft.com/office/drawing/2014/main" id="{3D65C8F4-515B-A1C3-5B0E-BD5BBA9FD0ED}"/>
                </a:ext>
              </a:extLst>
            </p:cNvPr>
            <p:cNvSpPr/>
            <p:nvPr/>
          </p:nvSpPr>
          <p:spPr>
            <a:xfrm rot="5571817" flipV="1">
              <a:off x="4937755" y="2917965"/>
              <a:ext cx="665732" cy="350966"/>
            </a:xfrm>
            <a:prstGeom prst="triangle">
              <a:avLst>
                <a:gd name="adj" fmla="val 2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BAC2DA5E-8799-4E55-FE67-AA6FC0C5AFDD}"/>
                </a:ext>
              </a:extLst>
            </p:cNvPr>
            <p:cNvSpPr/>
            <p:nvPr/>
          </p:nvSpPr>
          <p:spPr>
            <a:xfrm rot="5400000">
              <a:off x="5261442" y="2943417"/>
              <a:ext cx="680908" cy="302962"/>
            </a:xfrm>
            <a:prstGeom prst="triangle">
              <a:avLst>
                <a:gd name="adj" fmla="val 11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01DB8B52-C236-C8CC-BA9C-10F7A8A17FA7}"/>
              </a:ext>
            </a:extLst>
          </p:cNvPr>
          <p:cNvGrpSpPr/>
          <p:nvPr/>
        </p:nvGrpSpPr>
        <p:grpSpPr>
          <a:xfrm rot="10800000">
            <a:off x="6439944" y="3496052"/>
            <a:ext cx="689514" cy="668546"/>
            <a:chOff x="5090305" y="2729901"/>
            <a:chExt cx="663072" cy="668546"/>
          </a:xfrm>
          <a:solidFill>
            <a:srgbClr val="0070C0"/>
          </a:solidFill>
        </p:grpSpPr>
        <p:sp>
          <p:nvSpPr>
            <p:cNvPr id="105" name="Isosceles Triangle 104">
              <a:extLst>
                <a:ext uri="{FF2B5EF4-FFF2-40B4-BE49-F238E27FC236}">
                  <a16:creationId xmlns:a16="http://schemas.microsoft.com/office/drawing/2014/main" id="{BE39383A-BEC8-DAE9-9E72-50A4F01D967C}"/>
                </a:ext>
              </a:extLst>
            </p:cNvPr>
            <p:cNvSpPr/>
            <p:nvPr/>
          </p:nvSpPr>
          <p:spPr>
            <a:xfrm rot="5571817" flipV="1">
              <a:off x="4934897" y="2885309"/>
              <a:ext cx="668546" cy="357730"/>
            </a:xfrm>
            <a:prstGeom prst="triangle">
              <a:avLst>
                <a:gd name="adj" fmla="val 2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75A09BFC-6250-CEC4-4610-A5FEB2FCB4CA}"/>
                </a:ext>
              </a:extLst>
            </p:cNvPr>
            <p:cNvSpPr/>
            <p:nvPr/>
          </p:nvSpPr>
          <p:spPr>
            <a:xfrm rot="5400000">
              <a:off x="5270436" y="2912524"/>
              <a:ext cx="662919" cy="302962"/>
            </a:xfrm>
            <a:prstGeom prst="triangle">
              <a:avLst>
                <a:gd name="adj" fmla="val 11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DAF1D3C-A435-2B28-A695-A0F3EBE2BB63}"/>
              </a:ext>
            </a:extLst>
          </p:cNvPr>
          <p:cNvGrpSpPr/>
          <p:nvPr/>
        </p:nvGrpSpPr>
        <p:grpSpPr>
          <a:xfrm>
            <a:off x="6763757" y="625177"/>
            <a:ext cx="719806" cy="5717714"/>
            <a:chOff x="3927795" y="1484784"/>
            <a:chExt cx="719806" cy="4205060"/>
          </a:xfrm>
        </p:grpSpPr>
        <p:grpSp>
          <p:nvGrpSpPr>
            <p:cNvPr id="93" name="Group 92">
              <a:extLst>
                <a:ext uri="{FF2B5EF4-FFF2-40B4-BE49-F238E27FC236}">
                  <a16:creationId xmlns:a16="http://schemas.microsoft.com/office/drawing/2014/main" id="{84D507B5-2E82-44EB-EF48-C0D8AEDB1EF7}"/>
                </a:ext>
              </a:extLst>
            </p:cNvPr>
            <p:cNvGrpSpPr/>
            <p:nvPr/>
          </p:nvGrpSpPr>
          <p:grpSpPr>
            <a:xfrm>
              <a:off x="3927795" y="1484784"/>
              <a:ext cx="644203" cy="4034626"/>
              <a:chOff x="3927795" y="1484784"/>
              <a:chExt cx="644203" cy="3599010"/>
            </a:xfrm>
          </p:grpSpPr>
          <p:cxnSp>
            <p:nvCxnSpPr>
              <p:cNvPr id="95" name="Straight Connector 94">
                <a:extLst>
                  <a:ext uri="{FF2B5EF4-FFF2-40B4-BE49-F238E27FC236}">
                    <a16:creationId xmlns:a16="http://schemas.microsoft.com/office/drawing/2014/main" id="{58A94228-5EB8-2E90-4FA2-EB6E837F61C5}"/>
                  </a:ext>
                </a:extLst>
              </p:cNvPr>
              <p:cNvCxnSpPr>
                <a:cxnSpLocks/>
                <a:stCxn id="94" idx="1"/>
                <a:endCxn id="96" idx="1"/>
              </p:cNvCxnSpPr>
              <p:nvPr/>
            </p:nvCxnSpPr>
            <p:spPr>
              <a:xfrm flipH="1" flipV="1">
                <a:off x="3927795" y="1636816"/>
                <a:ext cx="28044" cy="34469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a:extLst>
                  <a:ext uri="{FF2B5EF4-FFF2-40B4-BE49-F238E27FC236}">
                    <a16:creationId xmlns:a16="http://schemas.microsoft.com/office/drawing/2014/main" id="{A7E586CE-72E2-10E3-CE74-92202AB3DE82}"/>
                  </a:ext>
                </a:extLst>
              </p:cNvPr>
              <p:cNvSpPr/>
              <p:nvPr/>
            </p:nvSpPr>
            <p:spPr>
              <a:xfrm>
                <a:off x="3927795" y="1484784"/>
                <a:ext cx="644203"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a:extLst>
                <a:ext uri="{FF2B5EF4-FFF2-40B4-BE49-F238E27FC236}">
                  <a16:creationId xmlns:a16="http://schemas.microsoft.com/office/drawing/2014/main" id="{D7BD219E-A8A1-F26E-D768-D46455A99745}"/>
                </a:ext>
              </a:extLst>
            </p:cNvPr>
            <p:cNvSpPr/>
            <p:nvPr/>
          </p:nvSpPr>
          <p:spPr>
            <a:xfrm>
              <a:off x="3955839" y="5348976"/>
              <a:ext cx="691762"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56" name="Group 55">
            <a:extLst>
              <a:ext uri="{FF2B5EF4-FFF2-40B4-BE49-F238E27FC236}">
                <a16:creationId xmlns:a16="http://schemas.microsoft.com/office/drawing/2014/main" id="{91AEFC1D-FF44-A32A-E1FD-A5CF34F6444D}"/>
              </a:ext>
            </a:extLst>
          </p:cNvPr>
          <p:cNvGrpSpPr/>
          <p:nvPr/>
        </p:nvGrpSpPr>
        <p:grpSpPr>
          <a:xfrm>
            <a:off x="6479849" y="1035843"/>
            <a:ext cx="560923" cy="4860961"/>
            <a:chOff x="4082183" y="-1062917"/>
            <a:chExt cx="967307" cy="9091572"/>
          </a:xfrm>
        </p:grpSpPr>
        <p:cxnSp>
          <p:nvCxnSpPr>
            <p:cNvPr id="59" name="Straight Connector 58">
              <a:extLst>
                <a:ext uri="{FF2B5EF4-FFF2-40B4-BE49-F238E27FC236}">
                  <a16:creationId xmlns:a16="http://schemas.microsoft.com/office/drawing/2014/main" id="{10D63F7C-43C3-8433-10EC-5481DF4DC4C8}"/>
                </a:ext>
              </a:extLst>
            </p:cNvPr>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C9C9B6F-303E-8FDE-2A88-9FA89EFF438B}"/>
                </a:ext>
              </a:extLst>
            </p:cNvPr>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571219B0-8B38-7418-DC3C-438BE40BBC6F}"/>
              </a:ext>
            </a:extLst>
          </p:cNvPr>
          <p:cNvSpPr/>
          <p:nvPr/>
        </p:nvSpPr>
        <p:spPr>
          <a:xfrm>
            <a:off x="6712685" y="3398677"/>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72CA6006-D22F-8A52-4600-09239992BE06}"/>
              </a:ext>
            </a:extLst>
          </p:cNvPr>
          <p:cNvCxnSpPr>
            <a:cxnSpLocks/>
            <a:stCxn id="109" idx="4"/>
            <a:endCxn id="108" idx="2"/>
          </p:cNvCxnSpPr>
          <p:nvPr/>
        </p:nvCxnSpPr>
        <p:spPr>
          <a:xfrm>
            <a:off x="5667820"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E7D3FA6-CC2C-D4D9-2B35-D125C9648CB6}"/>
              </a:ext>
            </a:extLst>
          </p:cNvPr>
          <p:cNvCxnSpPr>
            <a:cxnSpLocks/>
            <a:stCxn id="109" idx="2"/>
            <a:endCxn id="108" idx="4"/>
          </p:cNvCxnSpPr>
          <p:nvPr/>
        </p:nvCxnSpPr>
        <p:spPr>
          <a:xfrm>
            <a:off x="7833341"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263DEDF-7802-9498-58B9-81B655EF258D}"/>
              </a:ext>
            </a:extLst>
          </p:cNvPr>
          <p:cNvCxnSpPr>
            <a:cxnSpLocks/>
          </p:cNvCxnSpPr>
          <p:nvPr/>
        </p:nvCxnSpPr>
        <p:spPr>
          <a:xfrm>
            <a:off x="7447913" y="2731182"/>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3664984-924A-FC00-1AAF-1859990553ED}"/>
              </a:ext>
            </a:extLst>
          </p:cNvPr>
          <p:cNvCxnSpPr>
            <a:cxnSpLocks/>
          </p:cNvCxnSpPr>
          <p:nvPr/>
        </p:nvCxnSpPr>
        <p:spPr>
          <a:xfrm>
            <a:off x="6061073" y="2717690"/>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03C7DB6-E7F3-CE05-3A7F-A4E88C7F8096}"/>
              </a:ext>
            </a:extLst>
          </p:cNvPr>
          <p:cNvCxnSpPr>
            <a:cxnSpLocks/>
          </p:cNvCxnSpPr>
          <p:nvPr/>
        </p:nvCxnSpPr>
        <p:spPr>
          <a:xfrm>
            <a:off x="6439944" y="2722191"/>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CD9B247-5D09-A1BD-6A03-1F2398DFBF6E}"/>
              </a:ext>
            </a:extLst>
          </p:cNvPr>
          <p:cNvCxnSpPr>
            <a:cxnSpLocks/>
          </p:cNvCxnSpPr>
          <p:nvPr/>
        </p:nvCxnSpPr>
        <p:spPr>
          <a:xfrm>
            <a:off x="7093835" y="2729209"/>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C82EF6FA-7A0E-DE15-DD63-FED041D6A330}"/>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9" name="Rectangle: Rounded Corners 8">
            <a:extLst>
              <a:ext uri="{FF2B5EF4-FFF2-40B4-BE49-F238E27FC236}">
                <a16:creationId xmlns:a16="http://schemas.microsoft.com/office/drawing/2014/main" id="{40D281CC-0C12-6AD2-10EF-12D9B0BE6770}"/>
              </a:ext>
            </a:extLst>
          </p:cNvPr>
          <p:cNvSpPr/>
          <p:nvPr/>
        </p:nvSpPr>
        <p:spPr>
          <a:xfrm rot="16200000">
            <a:off x="7906245" y="3142285"/>
            <a:ext cx="4042327"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grpSp>
        <p:nvGrpSpPr>
          <p:cNvPr id="61" name="Group 60">
            <a:extLst>
              <a:ext uri="{FF2B5EF4-FFF2-40B4-BE49-F238E27FC236}">
                <a16:creationId xmlns:a16="http://schemas.microsoft.com/office/drawing/2014/main" id="{77255DE1-16B9-D683-37BB-12CC53B4DF46}"/>
              </a:ext>
            </a:extLst>
          </p:cNvPr>
          <p:cNvGrpSpPr/>
          <p:nvPr/>
        </p:nvGrpSpPr>
        <p:grpSpPr>
          <a:xfrm>
            <a:off x="6764256" y="1102816"/>
            <a:ext cx="1070385" cy="4793987"/>
            <a:chOff x="4288078" y="-763565"/>
            <a:chExt cx="1948547" cy="8744605"/>
          </a:xfrm>
        </p:grpSpPr>
        <p:cxnSp>
          <p:nvCxnSpPr>
            <p:cNvPr id="62" name="Straight Connector 61">
              <a:extLst>
                <a:ext uri="{FF2B5EF4-FFF2-40B4-BE49-F238E27FC236}">
                  <a16:creationId xmlns:a16="http://schemas.microsoft.com/office/drawing/2014/main" id="{85521AA9-A4BB-B47F-C5A1-3ED6028B4993}"/>
                </a:ext>
              </a:extLst>
            </p:cNvPr>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0971CD-6D9E-43EF-97D5-FA12951B3A38}"/>
                </a:ext>
              </a:extLst>
            </p:cNvPr>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019A8BA8-9890-A2A5-50D6-13DD505C5BE3}"/>
              </a:ext>
            </a:extLst>
          </p:cNvPr>
          <p:cNvGrpSpPr/>
          <p:nvPr/>
        </p:nvGrpSpPr>
        <p:grpSpPr>
          <a:xfrm>
            <a:off x="5596475" y="1102817"/>
            <a:ext cx="1176767" cy="4802441"/>
            <a:chOff x="3547662" y="-907036"/>
            <a:chExt cx="2061482" cy="8622739"/>
          </a:xfrm>
        </p:grpSpPr>
        <p:cxnSp>
          <p:nvCxnSpPr>
            <p:cNvPr id="78" name="Straight Connector 77">
              <a:extLst>
                <a:ext uri="{FF2B5EF4-FFF2-40B4-BE49-F238E27FC236}">
                  <a16:creationId xmlns:a16="http://schemas.microsoft.com/office/drawing/2014/main" id="{F3B2437C-DF9F-D89B-25FC-0323703A9DC5}"/>
                </a:ext>
              </a:extLst>
            </p:cNvPr>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4C2D1A7-4AAF-0B93-CB91-D3CEF8EEBFB8}"/>
                </a:ext>
              </a:extLst>
            </p:cNvPr>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E625614C-E0A9-A259-9A90-EF238878CF0E}"/>
              </a:ext>
            </a:extLst>
          </p:cNvPr>
          <p:cNvGrpSpPr/>
          <p:nvPr/>
        </p:nvGrpSpPr>
        <p:grpSpPr>
          <a:xfrm>
            <a:off x="6776291" y="1102817"/>
            <a:ext cx="2251183" cy="4795632"/>
            <a:chOff x="4177129" y="-959900"/>
            <a:chExt cx="4865471" cy="8715097"/>
          </a:xfrm>
        </p:grpSpPr>
        <p:cxnSp>
          <p:nvCxnSpPr>
            <p:cNvPr id="67" name="Straight Connector 66">
              <a:extLst>
                <a:ext uri="{FF2B5EF4-FFF2-40B4-BE49-F238E27FC236}">
                  <a16:creationId xmlns:a16="http://schemas.microsoft.com/office/drawing/2014/main" id="{0406E96C-291A-80EB-83C8-CEF0F3A1A7B2}"/>
                </a:ext>
              </a:extLst>
            </p:cNvPr>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6D454EA-A0ED-3792-6B99-FFA66E510FA2}"/>
                </a:ext>
              </a:extLst>
            </p:cNvPr>
            <p:cNvCxnSpPr>
              <a:cxnSpLocks/>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E38D0FC3-5924-C6B7-97D9-BDA2F9D2A494}"/>
              </a:ext>
            </a:extLst>
          </p:cNvPr>
          <p:cNvGrpSpPr/>
          <p:nvPr/>
        </p:nvGrpSpPr>
        <p:grpSpPr>
          <a:xfrm>
            <a:off x="4453242" y="1080441"/>
            <a:ext cx="2298655" cy="4793895"/>
            <a:chOff x="631343" y="594618"/>
            <a:chExt cx="3900316" cy="8755733"/>
          </a:xfrm>
        </p:grpSpPr>
        <p:cxnSp>
          <p:nvCxnSpPr>
            <p:cNvPr id="82" name="Straight Connector 81">
              <a:extLst>
                <a:ext uri="{FF2B5EF4-FFF2-40B4-BE49-F238E27FC236}">
                  <a16:creationId xmlns:a16="http://schemas.microsoft.com/office/drawing/2014/main" id="{DBB78FF0-A70C-E79A-2F88-9DDF93479FBB}"/>
                </a:ext>
              </a:extLst>
            </p:cNvPr>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9FCE94-7C08-AB5F-E996-E9F08B6C3652}"/>
                </a:ext>
              </a:extLst>
            </p:cNvPr>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7F7D6B1-2EEC-B7E8-0234-24A7EA5F44B9}"/>
              </a:ext>
            </a:extLst>
          </p:cNvPr>
          <p:cNvGrpSpPr/>
          <p:nvPr/>
        </p:nvGrpSpPr>
        <p:grpSpPr>
          <a:xfrm>
            <a:off x="6772112" y="1114219"/>
            <a:ext cx="3409796" cy="4745970"/>
            <a:chOff x="1062398" y="-1112785"/>
            <a:chExt cx="6949168" cy="8980315"/>
          </a:xfrm>
        </p:grpSpPr>
        <p:cxnSp>
          <p:nvCxnSpPr>
            <p:cNvPr id="72" name="Straight Connector 71">
              <a:extLst>
                <a:ext uri="{FF2B5EF4-FFF2-40B4-BE49-F238E27FC236}">
                  <a16:creationId xmlns:a16="http://schemas.microsoft.com/office/drawing/2014/main" id="{34056ADF-893A-B0E7-4F43-E1AB76B461B2}"/>
                </a:ext>
              </a:extLst>
            </p:cNvPr>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D3DEE75-1CC8-9DE9-C4DB-ED134F77B852}"/>
                </a:ext>
              </a:extLst>
            </p:cNvPr>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1779A579-FD2C-C61C-14BD-F9ECABA055DD}"/>
              </a:ext>
            </a:extLst>
          </p:cNvPr>
          <p:cNvGrpSpPr/>
          <p:nvPr/>
        </p:nvGrpSpPr>
        <p:grpSpPr>
          <a:xfrm>
            <a:off x="3318974" y="1102816"/>
            <a:ext cx="3459773" cy="4774456"/>
            <a:chOff x="151439" y="551931"/>
            <a:chExt cx="6778677" cy="8921232"/>
          </a:xfrm>
        </p:grpSpPr>
        <p:cxnSp>
          <p:nvCxnSpPr>
            <p:cNvPr id="87" name="Straight Connector 86">
              <a:extLst>
                <a:ext uri="{FF2B5EF4-FFF2-40B4-BE49-F238E27FC236}">
                  <a16:creationId xmlns:a16="http://schemas.microsoft.com/office/drawing/2014/main" id="{7A4544E0-6CF5-FD54-1A5A-6537F89D00ED}"/>
                </a:ext>
              </a:extLst>
            </p:cNvPr>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DECAEB8-7DE8-2275-23F5-8CD6FF44B6A8}"/>
                </a:ext>
              </a:extLst>
            </p:cNvPr>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BCEB6B6B-8FA0-1C4C-4C64-869747D99339}"/>
              </a:ext>
            </a:extLst>
          </p:cNvPr>
          <p:cNvSpPr/>
          <p:nvPr/>
        </p:nvSpPr>
        <p:spPr>
          <a:xfrm>
            <a:off x="6717055" y="3379048"/>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D1CF34-8546-C4F4-ED77-1A44208D4BF2}"/>
              </a:ext>
            </a:extLst>
          </p:cNvPr>
          <p:cNvSpPr/>
          <p:nvPr/>
        </p:nvSpPr>
        <p:spPr>
          <a:xfrm rot="16200000">
            <a:off x="2800142" y="3332520"/>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Discipline</a:t>
            </a:r>
          </a:p>
        </p:txBody>
      </p:sp>
      <p:sp>
        <p:nvSpPr>
          <p:cNvPr id="28" name="Rectangle 27">
            <a:extLst>
              <a:ext uri="{FF2B5EF4-FFF2-40B4-BE49-F238E27FC236}">
                <a16:creationId xmlns:a16="http://schemas.microsoft.com/office/drawing/2014/main" id="{14F6C2FC-08F8-4125-03EC-EFBF7AB58857}"/>
              </a:ext>
            </a:extLst>
          </p:cNvPr>
          <p:cNvSpPr/>
          <p:nvPr/>
        </p:nvSpPr>
        <p:spPr>
          <a:xfrm>
            <a:off x="4726428" y="1409243"/>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Intentions</a:t>
            </a:r>
          </a:p>
        </p:txBody>
      </p:sp>
      <p:sp>
        <p:nvSpPr>
          <p:cNvPr id="29" name="Rectangle 28">
            <a:extLst>
              <a:ext uri="{FF2B5EF4-FFF2-40B4-BE49-F238E27FC236}">
                <a16:creationId xmlns:a16="http://schemas.microsoft.com/office/drawing/2014/main" id="{18DAA4B7-EB43-4955-C50E-AFF1CC89B5BC}"/>
              </a:ext>
            </a:extLst>
          </p:cNvPr>
          <p:cNvSpPr/>
          <p:nvPr/>
        </p:nvSpPr>
        <p:spPr>
          <a:xfrm>
            <a:off x="4713176" y="5259152"/>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TIME: The Truth &amp; Decay Factors</a:t>
            </a:r>
          </a:p>
        </p:txBody>
      </p:sp>
      <p:sp>
        <p:nvSpPr>
          <p:cNvPr id="27" name="Rectangle 26">
            <a:extLst>
              <a:ext uri="{FF2B5EF4-FFF2-40B4-BE49-F238E27FC236}">
                <a16:creationId xmlns:a16="http://schemas.microsoft.com/office/drawing/2014/main" id="{A63639D9-2D5D-F191-844F-E1DAC032BA51}"/>
              </a:ext>
            </a:extLst>
          </p:cNvPr>
          <p:cNvSpPr/>
          <p:nvPr/>
        </p:nvSpPr>
        <p:spPr>
          <a:xfrm>
            <a:off x="4726428" y="1601157"/>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Meanings</a:t>
            </a:r>
          </a:p>
        </p:txBody>
      </p:sp>
      <p:sp>
        <p:nvSpPr>
          <p:cNvPr id="30" name="Rectangle 29">
            <a:extLst>
              <a:ext uri="{FF2B5EF4-FFF2-40B4-BE49-F238E27FC236}">
                <a16:creationId xmlns:a16="http://schemas.microsoft.com/office/drawing/2014/main" id="{A30E1F09-1D52-F545-69B8-D2266577E8D7}"/>
              </a:ext>
            </a:extLst>
          </p:cNvPr>
          <p:cNvSpPr/>
          <p:nvPr/>
        </p:nvSpPr>
        <p:spPr>
          <a:xfrm>
            <a:off x="4713176" y="5067238"/>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Personas</a:t>
            </a:r>
          </a:p>
        </p:txBody>
      </p:sp>
      <p:sp>
        <p:nvSpPr>
          <p:cNvPr id="24" name="Rectangle 23">
            <a:extLst>
              <a:ext uri="{FF2B5EF4-FFF2-40B4-BE49-F238E27FC236}">
                <a16:creationId xmlns:a16="http://schemas.microsoft.com/office/drawing/2014/main" id="{4A80F245-E311-66A8-AD53-AD2F259F06C4}"/>
              </a:ext>
            </a:extLst>
          </p:cNvPr>
          <p:cNvSpPr/>
          <p:nvPr/>
        </p:nvSpPr>
        <p:spPr>
          <a:xfrm rot="16200000">
            <a:off x="3018895" y="3330734"/>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Harmony</a:t>
            </a:r>
          </a:p>
        </p:txBody>
      </p:sp>
      <p:sp>
        <p:nvSpPr>
          <p:cNvPr id="25" name="Rectangle 24">
            <a:extLst>
              <a:ext uri="{FF2B5EF4-FFF2-40B4-BE49-F238E27FC236}">
                <a16:creationId xmlns:a16="http://schemas.microsoft.com/office/drawing/2014/main" id="{F876F88E-A6EE-ACD4-DB2E-6FD833DB3A11}"/>
              </a:ext>
            </a:extLst>
          </p:cNvPr>
          <p:cNvSpPr/>
          <p:nvPr/>
        </p:nvSpPr>
        <p:spPr>
          <a:xfrm rot="16200000">
            <a:off x="7334535" y="3332205"/>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Artificial Intelligence</a:t>
            </a:r>
          </a:p>
        </p:txBody>
      </p:sp>
      <p:sp>
        <p:nvSpPr>
          <p:cNvPr id="26" name="Rectangle 25">
            <a:extLst>
              <a:ext uri="{FF2B5EF4-FFF2-40B4-BE49-F238E27FC236}">
                <a16:creationId xmlns:a16="http://schemas.microsoft.com/office/drawing/2014/main" id="{2D20F3C6-5E52-14EA-DA77-CD803427D92D}"/>
              </a:ext>
            </a:extLst>
          </p:cNvPr>
          <p:cNvSpPr/>
          <p:nvPr/>
        </p:nvSpPr>
        <p:spPr>
          <a:xfrm rot="16200000">
            <a:off x="7553288" y="3330419"/>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Managed Singularity</a:t>
            </a:r>
          </a:p>
        </p:txBody>
      </p:sp>
      <p:sp>
        <p:nvSpPr>
          <p:cNvPr id="4" name="Text Placeholder 4">
            <a:extLst>
              <a:ext uri="{FF2B5EF4-FFF2-40B4-BE49-F238E27FC236}">
                <a16:creationId xmlns:a16="http://schemas.microsoft.com/office/drawing/2014/main" id="{70F3569B-C039-541C-1745-3708213D736A}"/>
              </a:ext>
            </a:extLst>
          </p:cNvPr>
          <p:cNvSpPr txBox="1">
            <a:spLocks/>
          </p:cNvSpPr>
          <p:nvPr/>
        </p:nvSpPr>
        <p:spPr bwMode="auto">
          <a:xfrm>
            <a:off x="237896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What was received from YHWH </a:t>
            </a:r>
            <a:r>
              <a:rPr lang="en-ZA" sz="2400" i="1" dirty="0">
                <a:latin typeface="Arial" charset="0"/>
                <a:cs typeface="Arial" charset="0"/>
              </a:rPr>
              <a:t>(Note all sides of the triangles are precisely divisible by 70)</a:t>
            </a:r>
          </a:p>
        </p:txBody>
      </p:sp>
      <p:sp>
        <p:nvSpPr>
          <p:cNvPr id="10" name="Smiley Face 9">
            <a:extLst>
              <a:ext uri="{FF2B5EF4-FFF2-40B4-BE49-F238E27FC236}">
                <a16:creationId xmlns:a16="http://schemas.microsoft.com/office/drawing/2014/main" id="{FDF5B7C4-874A-530D-440B-31DF90ABC18F}"/>
              </a:ext>
            </a:extLst>
          </p:cNvPr>
          <p:cNvSpPr/>
          <p:nvPr/>
        </p:nvSpPr>
        <p:spPr>
          <a:xfrm>
            <a:off x="3270903" y="69878"/>
            <a:ext cx="6988787" cy="6744699"/>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itle 1">
            <a:extLst>
              <a:ext uri="{FF2B5EF4-FFF2-40B4-BE49-F238E27FC236}">
                <a16:creationId xmlns:a16="http://schemas.microsoft.com/office/drawing/2014/main" id="{23EB3790-DD90-7193-8D08-4498D0D0AB11}"/>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APPLICATION</a:t>
            </a:r>
          </a:p>
        </p:txBody>
      </p:sp>
    </p:spTree>
    <p:extLst>
      <p:ext uri="{BB962C8B-B14F-4D97-AF65-F5344CB8AC3E}">
        <p14:creationId xmlns:p14="http://schemas.microsoft.com/office/powerpoint/2010/main" val="33663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500"/>
                                        <p:tgtEl>
                                          <p:spTgt spid="10"/>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07" grpId="0" animBg="1"/>
      <p:bldP spid="8" grpId="0" animBg="1"/>
      <p:bldP spid="9" grpId="0" animBg="1"/>
      <p:bldP spid="11" grpId="0" animBg="1"/>
      <p:bldP spid="13" grpId="0" animBg="1"/>
      <p:bldP spid="28" grpId="0" animBg="1"/>
      <p:bldP spid="29" grpId="0" animBg="1"/>
      <p:bldP spid="27" grpId="0" animBg="1"/>
      <p:bldP spid="30" grpId="0" animBg="1"/>
      <p:bldP spid="24" grpId="0" animBg="1"/>
      <p:bldP spid="25" grpId="0" animBg="1"/>
      <p:bldP spid="26"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2E14-7814-F274-255B-6980804E4818}"/>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E03DF303-A304-0FEA-6A7E-77DAB3DB854B}"/>
              </a:ext>
            </a:extLst>
          </p:cNvPr>
          <p:cNvGrpSpPr/>
          <p:nvPr/>
        </p:nvGrpSpPr>
        <p:grpSpPr>
          <a:xfrm>
            <a:off x="1125068" y="807130"/>
            <a:ext cx="9214611" cy="4746893"/>
            <a:chOff x="377187" y="2397493"/>
            <a:chExt cx="9214611" cy="4746893"/>
          </a:xfrm>
        </p:grpSpPr>
        <p:pic>
          <p:nvPicPr>
            <p:cNvPr id="23" name="Picture 22">
              <a:extLst>
                <a:ext uri="{FF2B5EF4-FFF2-40B4-BE49-F238E27FC236}">
                  <a16:creationId xmlns:a16="http://schemas.microsoft.com/office/drawing/2014/main" id="{9E730977-8885-F45E-944D-9C1DAC045B99}"/>
                </a:ext>
              </a:extLst>
            </p:cNvPr>
            <p:cNvPicPr>
              <a:picLocks noChangeAspect="1"/>
            </p:cNvPicPr>
            <p:nvPr/>
          </p:nvPicPr>
          <p:blipFill>
            <a:blip r:embed="rId2"/>
            <a:stretch>
              <a:fillRect/>
            </a:stretch>
          </p:blipFill>
          <p:spPr>
            <a:xfrm>
              <a:off x="377187" y="2397493"/>
              <a:ext cx="9214611" cy="4732797"/>
            </a:xfrm>
            <a:prstGeom prst="rect">
              <a:avLst/>
            </a:prstGeom>
          </p:spPr>
        </p:pic>
        <p:sp>
          <p:nvSpPr>
            <p:cNvPr id="32" name="Rectangle 31">
              <a:extLst>
                <a:ext uri="{FF2B5EF4-FFF2-40B4-BE49-F238E27FC236}">
                  <a16:creationId xmlns:a16="http://schemas.microsoft.com/office/drawing/2014/main" id="{C5A46242-4E7D-6979-A553-0A927422BFD6}"/>
                </a:ext>
              </a:extLst>
            </p:cNvPr>
            <p:cNvSpPr/>
            <p:nvPr/>
          </p:nvSpPr>
          <p:spPr>
            <a:xfrm>
              <a:off x="3902502" y="2943229"/>
              <a:ext cx="5635812" cy="4201157"/>
            </a:xfrm>
            <a:prstGeom prst="rect">
              <a:avLst/>
            </a:prstGeom>
            <a:solidFill>
              <a:schemeClr val="bg1"/>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Placeholder 4">
            <a:extLst>
              <a:ext uri="{FF2B5EF4-FFF2-40B4-BE49-F238E27FC236}">
                <a16:creationId xmlns:a16="http://schemas.microsoft.com/office/drawing/2014/main" id="{A1B36CF6-8D9E-4A41-7BCA-FA4043528FC9}"/>
              </a:ext>
            </a:extLst>
          </p:cNvPr>
          <p:cNvSpPr txBox="1">
            <a:spLocks/>
          </p:cNvSpPr>
          <p:nvPr/>
        </p:nvSpPr>
        <p:spPr bwMode="auto">
          <a:xfrm>
            <a:off x="1089978" y="792897"/>
            <a:ext cx="9249701" cy="484187"/>
          </a:xfrm>
          <a:prstGeom prst="rect">
            <a:avLst/>
          </a:prstGeom>
          <a:solidFill>
            <a:schemeClr val="bg1"/>
          </a:solidFill>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sz="2400" i="1" dirty="0">
              <a:latin typeface="Arial" charset="0"/>
              <a:cs typeface="Arial" charset="0"/>
            </a:endParaRPr>
          </a:p>
        </p:txBody>
      </p:sp>
      <p:pic>
        <p:nvPicPr>
          <p:cNvPr id="3" name="Picture 2">
            <a:extLst>
              <a:ext uri="{FF2B5EF4-FFF2-40B4-BE49-F238E27FC236}">
                <a16:creationId xmlns:a16="http://schemas.microsoft.com/office/drawing/2014/main" id="{5031564B-5C45-2D13-3BE0-D4EEC5596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918"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Isosceles Triangle 107">
            <a:extLst>
              <a:ext uri="{FF2B5EF4-FFF2-40B4-BE49-F238E27FC236}">
                <a16:creationId xmlns:a16="http://schemas.microsoft.com/office/drawing/2014/main" id="{1246D52F-848C-376D-A84F-4E7A8D9B9737}"/>
              </a:ext>
            </a:extLst>
          </p:cNvPr>
          <p:cNvSpPr/>
          <p:nvPr/>
        </p:nvSpPr>
        <p:spPr>
          <a:xfrm>
            <a:off x="5667820" y="2143377"/>
            <a:ext cx="2165521" cy="2023384"/>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BA67B089-96FE-73A4-3668-DC600C24FC13}"/>
              </a:ext>
            </a:extLst>
          </p:cNvPr>
          <p:cNvSpPr/>
          <p:nvPr/>
        </p:nvSpPr>
        <p:spPr>
          <a:xfrm rot="10800000">
            <a:off x="5667820" y="2722497"/>
            <a:ext cx="2165521" cy="2023384"/>
          </a:xfrm>
          <a:prstGeom prst="triangle">
            <a:avLst>
              <a:gd name="adj" fmla="val 485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AD4BB751-AA3C-642E-58A5-0840CCC00CBB}"/>
              </a:ext>
            </a:extLst>
          </p:cNvPr>
          <p:cNvGrpSpPr>
            <a:grpSpLocks/>
          </p:cNvGrpSpPr>
          <p:nvPr/>
        </p:nvGrpSpPr>
        <p:grpSpPr bwMode="auto">
          <a:xfrm>
            <a:off x="10935594" y="6521451"/>
            <a:ext cx="617537" cy="347663"/>
            <a:chOff x="8589272" y="6520719"/>
            <a:chExt cx="617729" cy="348542"/>
          </a:xfrm>
        </p:grpSpPr>
        <p:pic>
          <p:nvPicPr>
            <p:cNvPr id="6" name="Picture 17">
              <a:extLst>
                <a:ext uri="{FF2B5EF4-FFF2-40B4-BE49-F238E27FC236}">
                  <a16:creationId xmlns:a16="http://schemas.microsoft.com/office/drawing/2014/main" id="{DFA3F0F4-3132-1CFA-27E5-84E056EAEC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60EAE5EC-EDD6-6AA9-C87F-E9E3C2B29927}"/>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62</a:t>
              </a:fld>
              <a:endParaRPr lang="en-US" dirty="0"/>
            </a:p>
          </p:txBody>
        </p:sp>
      </p:grpSp>
      <p:grpSp>
        <p:nvGrpSpPr>
          <p:cNvPr id="97" name="Group 96">
            <a:extLst>
              <a:ext uri="{FF2B5EF4-FFF2-40B4-BE49-F238E27FC236}">
                <a16:creationId xmlns:a16="http://schemas.microsoft.com/office/drawing/2014/main" id="{66768078-1822-B605-4B4D-B827C4B55826}"/>
              </a:ext>
            </a:extLst>
          </p:cNvPr>
          <p:cNvGrpSpPr/>
          <p:nvPr/>
        </p:nvGrpSpPr>
        <p:grpSpPr>
          <a:xfrm>
            <a:off x="92768" y="3234830"/>
            <a:ext cx="11611108" cy="465366"/>
            <a:chOff x="0" y="0"/>
            <a:chExt cx="10579553" cy="502103"/>
          </a:xfrm>
        </p:grpSpPr>
        <p:cxnSp>
          <p:nvCxnSpPr>
            <p:cNvPr id="98" name="Straight Connector 97">
              <a:extLst>
                <a:ext uri="{FF2B5EF4-FFF2-40B4-BE49-F238E27FC236}">
                  <a16:creationId xmlns:a16="http://schemas.microsoft.com/office/drawing/2014/main" id="{F6F8517F-D612-6668-05A4-B4DA002E1C28}"/>
                </a:ext>
              </a:extLst>
            </p:cNvPr>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84C50146-0BD0-4AD8-7A60-9EF6EE92148D}"/>
                </a:ext>
              </a:extLst>
            </p:cNvPr>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a:extLst>
                <a:ext uri="{FF2B5EF4-FFF2-40B4-BE49-F238E27FC236}">
                  <a16:creationId xmlns:a16="http://schemas.microsoft.com/office/drawing/2014/main" id="{46CD55FF-5E45-3AB8-1215-C11FED295B68}"/>
                </a:ext>
              </a:extLst>
            </p:cNvPr>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103" name="Group 102">
            <a:extLst>
              <a:ext uri="{FF2B5EF4-FFF2-40B4-BE49-F238E27FC236}">
                <a16:creationId xmlns:a16="http://schemas.microsoft.com/office/drawing/2014/main" id="{8FBCDFD6-A0C5-705C-CBBA-D2E98E1DAE43}"/>
              </a:ext>
            </a:extLst>
          </p:cNvPr>
          <p:cNvGrpSpPr/>
          <p:nvPr/>
        </p:nvGrpSpPr>
        <p:grpSpPr>
          <a:xfrm>
            <a:off x="6416624" y="2754444"/>
            <a:ext cx="660361" cy="680908"/>
            <a:chOff x="5095138" y="2754444"/>
            <a:chExt cx="658239" cy="680908"/>
          </a:xfrm>
          <a:solidFill>
            <a:srgbClr val="0070C0"/>
          </a:solidFill>
        </p:grpSpPr>
        <p:sp>
          <p:nvSpPr>
            <p:cNvPr id="101" name="Isosceles Triangle 100">
              <a:extLst>
                <a:ext uri="{FF2B5EF4-FFF2-40B4-BE49-F238E27FC236}">
                  <a16:creationId xmlns:a16="http://schemas.microsoft.com/office/drawing/2014/main" id="{5EF42CD8-CF5A-FCF7-5637-00F02279D7B5}"/>
                </a:ext>
              </a:extLst>
            </p:cNvPr>
            <p:cNvSpPr/>
            <p:nvPr/>
          </p:nvSpPr>
          <p:spPr>
            <a:xfrm rot="5571817" flipV="1">
              <a:off x="4937755" y="2917965"/>
              <a:ext cx="665732" cy="350966"/>
            </a:xfrm>
            <a:prstGeom prst="triangle">
              <a:avLst>
                <a:gd name="adj" fmla="val 2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645333BE-E9A8-5821-03AF-43E85D49159E}"/>
                </a:ext>
              </a:extLst>
            </p:cNvPr>
            <p:cNvSpPr/>
            <p:nvPr/>
          </p:nvSpPr>
          <p:spPr>
            <a:xfrm rot="5400000">
              <a:off x="5261442" y="2943417"/>
              <a:ext cx="680908" cy="302962"/>
            </a:xfrm>
            <a:prstGeom prst="triangle">
              <a:avLst>
                <a:gd name="adj" fmla="val 11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90A8656E-8A6A-0DC4-9906-FD8265D71434}"/>
              </a:ext>
            </a:extLst>
          </p:cNvPr>
          <p:cNvGrpSpPr/>
          <p:nvPr/>
        </p:nvGrpSpPr>
        <p:grpSpPr>
          <a:xfrm rot="10800000">
            <a:off x="6439944" y="3496052"/>
            <a:ext cx="689514" cy="668546"/>
            <a:chOff x="5090305" y="2729901"/>
            <a:chExt cx="663072" cy="668546"/>
          </a:xfrm>
          <a:solidFill>
            <a:srgbClr val="0070C0"/>
          </a:solidFill>
        </p:grpSpPr>
        <p:sp>
          <p:nvSpPr>
            <p:cNvPr id="105" name="Isosceles Triangle 104">
              <a:extLst>
                <a:ext uri="{FF2B5EF4-FFF2-40B4-BE49-F238E27FC236}">
                  <a16:creationId xmlns:a16="http://schemas.microsoft.com/office/drawing/2014/main" id="{74A6E591-4B73-3444-A24C-90923CC9E519}"/>
                </a:ext>
              </a:extLst>
            </p:cNvPr>
            <p:cNvSpPr/>
            <p:nvPr/>
          </p:nvSpPr>
          <p:spPr>
            <a:xfrm rot="5571817" flipV="1">
              <a:off x="4934897" y="2885309"/>
              <a:ext cx="668546" cy="357730"/>
            </a:xfrm>
            <a:prstGeom prst="triangle">
              <a:avLst>
                <a:gd name="adj" fmla="val 2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6C56E2ED-D5F3-12C6-811C-C94EB1261625}"/>
                </a:ext>
              </a:extLst>
            </p:cNvPr>
            <p:cNvSpPr/>
            <p:nvPr/>
          </p:nvSpPr>
          <p:spPr>
            <a:xfrm rot="5400000">
              <a:off x="5270436" y="2912524"/>
              <a:ext cx="662919" cy="302962"/>
            </a:xfrm>
            <a:prstGeom prst="triangle">
              <a:avLst>
                <a:gd name="adj" fmla="val 11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13122758-A5F2-DAE0-1EC9-2CA8B5DDBD7B}"/>
              </a:ext>
            </a:extLst>
          </p:cNvPr>
          <p:cNvGrpSpPr/>
          <p:nvPr/>
        </p:nvGrpSpPr>
        <p:grpSpPr>
          <a:xfrm>
            <a:off x="6763757" y="625177"/>
            <a:ext cx="719806" cy="5717714"/>
            <a:chOff x="3927795" y="1484784"/>
            <a:chExt cx="719806" cy="4205060"/>
          </a:xfrm>
        </p:grpSpPr>
        <p:grpSp>
          <p:nvGrpSpPr>
            <p:cNvPr id="93" name="Group 92">
              <a:extLst>
                <a:ext uri="{FF2B5EF4-FFF2-40B4-BE49-F238E27FC236}">
                  <a16:creationId xmlns:a16="http://schemas.microsoft.com/office/drawing/2014/main" id="{A53B397C-5C0A-ED3F-4F5E-33A823FD0EFD}"/>
                </a:ext>
              </a:extLst>
            </p:cNvPr>
            <p:cNvGrpSpPr/>
            <p:nvPr/>
          </p:nvGrpSpPr>
          <p:grpSpPr>
            <a:xfrm>
              <a:off x="3927795" y="1484784"/>
              <a:ext cx="644203" cy="4034626"/>
              <a:chOff x="3927795" y="1484784"/>
              <a:chExt cx="644203" cy="3599010"/>
            </a:xfrm>
          </p:grpSpPr>
          <p:cxnSp>
            <p:nvCxnSpPr>
              <p:cNvPr id="95" name="Straight Connector 94">
                <a:extLst>
                  <a:ext uri="{FF2B5EF4-FFF2-40B4-BE49-F238E27FC236}">
                    <a16:creationId xmlns:a16="http://schemas.microsoft.com/office/drawing/2014/main" id="{31B4AE87-CCEE-FA72-F476-84774EDF73E0}"/>
                  </a:ext>
                </a:extLst>
              </p:cNvPr>
              <p:cNvCxnSpPr>
                <a:cxnSpLocks/>
                <a:stCxn id="94" idx="1"/>
                <a:endCxn id="96" idx="1"/>
              </p:cNvCxnSpPr>
              <p:nvPr/>
            </p:nvCxnSpPr>
            <p:spPr>
              <a:xfrm flipH="1" flipV="1">
                <a:off x="3927795" y="1636816"/>
                <a:ext cx="28044" cy="34469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a:extLst>
                  <a:ext uri="{FF2B5EF4-FFF2-40B4-BE49-F238E27FC236}">
                    <a16:creationId xmlns:a16="http://schemas.microsoft.com/office/drawing/2014/main" id="{9B7B6957-44FE-535D-FF3E-82B6907214C0}"/>
                  </a:ext>
                </a:extLst>
              </p:cNvPr>
              <p:cNvSpPr/>
              <p:nvPr/>
            </p:nvSpPr>
            <p:spPr>
              <a:xfrm>
                <a:off x="3927795" y="1484784"/>
                <a:ext cx="644203"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a:extLst>
                <a:ext uri="{FF2B5EF4-FFF2-40B4-BE49-F238E27FC236}">
                  <a16:creationId xmlns:a16="http://schemas.microsoft.com/office/drawing/2014/main" id="{BCE06113-42D6-6ADB-9029-90F6C247EDBF}"/>
                </a:ext>
              </a:extLst>
            </p:cNvPr>
            <p:cNvSpPr/>
            <p:nvPr/>
          </p:nvSpPr>
          <p:spPr>
            <a:xfrm>
              <a:off x="3955839" y="5348976"/>
              <a:ext cx="691762"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56" name="Group 55">
            <a:extLst>
              <a:ext uri="{FF2B5EF4-FFF2-40B4-BE49-F238E27FC236}">
                <a16:creationId xmlns:a16="http://schemas.microsoft.com/office/drawing/2014/main" id="{1450C197-C6F5-DEEA-C44D-D537EC64718E}"/>
              </a:ext>
            </a:extLst>
          </p:cNvPr>
          <p:cNvGrpSpPr/>
          <p:nvPr/>
        </p:nvGrpSpPr>
        <p:grpSpPr>
          <a:xfrm>
            <a:off x="6479849" y="1035843"/>
            <a:ext cx="560923" cy="4860961"/>
            <a:chOff x="4082183" y="-1062917"/>
            <a:chExt cx="967307" cy="9091572"/>
          </a:xfrm>
        </p:grpSpPr>
        <p:cxnSp>
          <p:nvCxnSpPr>
            <p:cNvPr id="59" name="Straight Connector 58">
              <a:extLst>
                <a:ext uri="{FF2B5EF4-FFF2-40B4-BE49-F238E27FC236}">
                  <a16:creationId xmlns:a16="http://schemas.microsoft.com/office/drawing/2014/main" id="{C16BB6D3-7DE5-E499-12E8-9DD3E3F2F732}"/>
                </a:ext>
              </a:extLst>
            </p:cNvPr>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0F116C2-AED4-13F3-C729-2464C68E6F6F}"/>
                </a:ext>
              </a:extLst>
            </p:cNvPr>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FD868287-413A-D969-EEE1-131DA3CB9A88}"/>
              </a:ext>
            </a:extLst>
          </p:cNvPr>
          <p:cNvSpPr/>
          <p:nvPr/>
        </p:nvSpPr>
        <p:spPr>
          <a:xfrm>
            <a:off x="6712685" y="3398677"/>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6FFBA609-D34D-66E5-B6F0-F3A1BA8C9EC7}"/>
              </a:ext>
            </a:extLst>
          </p:cNvPr>
          <p:cNvCxnSpPr>
            <a:cxnSpLocks/>
            <a:stCxn id="109" idx="4"/>
            <a:endCxn id="108" idx="2"/>
          </p:cNvCxnSpPr>
          <p:nvPr/>
        </p:nvCxnSpPr>
        <p:spPr>
          <a:xfrm>
            <a:off x="5667820"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10C7964-2300-B57B-2C8C-FD99835AF030}"/>
              </a:ext>
            </a:extLst>
          </p:cNvPr>
          <p:cNvCxnSpPr>
            <a:cxnSpLocks/>
            <a:stCxn id="109" idx="2"/>
            <a:endCxn id="108" idx="4"/>
          </p:cNvCxnSpPr>
          <p:nvPr/>
        </p:nvCxnSpPr>
        <p:spPr>
          <a:xfrm>
            <a:off x="7833341"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07CA76F-7E07-6AEA-5827-ED418F5FB414}"/>
              </a:ext>
            </a:extLst>
          </p:cNvPr>
          <p:cNvCxnSpPr>
            <a:cxnSpLocks/>
          </p:cNvCxnSpPr>
          <p:nvPr/>
        </p:nvCxnSpPr>
        <p:spPr>
          <a:xfrm>
            <a:off x="7447913" y="2731182"/>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8B15998-1D2D-E5AF-9C6B-D44179933659}"/>
              </a:ext>
            </a:extLst>
          </p:cNvPr>
          <p:cNvCxnSpPr>
            <a:cxnSpLocks/>
          </p:cNvCxnSpPr>
          <p:nvPr/>
        </p:nvCxnSpPr>
        <p:spPr>
          <a:xfrm>
            <a:off x="6061073" y="2717690"/>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5661C5F-13AF-6095-8A27-3F329F9A1A7D}"/>
              </a:ext>
            </a:extLst>
          </p:cNvPr>
          <p:cNvCxnSpPr>
            <a:cxnSpLocks/>
          </p:cNvCxnSpPr>
          <p:nvPr/>
        </p:nvCxnSpPr>
        <p:spPr>
          <a:xfrm>
            <a:off x="6439944" y="2722191"/>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DC75F35-F8B4-B898-0794-CA02FFC719A7}"/>
              </a:ext>
            </a:extLst>
          </p:cNvPr>
          <p:cNvCxnSpPr>
            <a:cxnSpLocks/>
          </p:cNvCxnSpPr>
          <p:nvPr/>
        </p:nvCxnSpPr>
        <p:spPr>
          <a:xfrm>
            <a:off x="7093835" y="2729209"/>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F5C55E3-3EEF-BC4C-8BFB-91127BA804BB}"/>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9" name="Rectangle: Rounded Corners 8">
            <a:extLst>
              <a:ext uri="{FF2B5EF4-FFF2-40B4-BE49-F238E27FC236}">
                <a16:creationId xmlns:a16="http://schemas.microsoft.com/office/drawing/2014/main" id="{5928356E-1127-4FEF-A54F-AE048A38C063}"/>
              </a:ext>
            </a:extLst>
          </p:cNvPr>
          <p:cNvSpPr/>
          <p:nvPr/>
        </p:nvSpPr>
        <p:spPr>
          <a:xfrm rot="16200000">
            <a:off x="7906245" y="3142285"/>
            <a:ext cx="4042327"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grpSp>
        <p:nvGrpSpPr>
          <p:cNvPr id="61" name="Group 60">
            <a:extLst>
              <a:ext uri="{FF2B5EF4-FFF2-40B4-BE49-F238E27FC236}">
                <a16:creationId xmlns:a16="http://schemas.microsoft.com/office/drawing/2014/main" id="{0112F18D-9B5B-F2BE-7942-85C3E8BC4DE5}"/>
              </a:ext>
            </a:extLst>
          </p:cNvPr>
          <p:cNvGrpSpPr/>
          <p:nvPr/>
        </p:nvGrpSpPr>
        <p:grpSpPr>
          <a:xfrm>
            <a:off x="6764256" y="1102816"/>
            <a:ext cx="1070385" cy="4793987"/>
            <a:chOff x="4288078" y="-763565"/>
            <a:chExt cx="1948547" cy="8744605"/>
          </a:xfrm>
        </p:grpSpPr>
        <p:cxnSp>
          <p:nvCxnSpPr>
            <p:cNvPr id="62" name="Straight Connector 61">
              <a:extLst>
                <a:ext uri="{FF2B5EF4-FFF2-40B4-BE49-F238E27FC236}">
                  <a16:creationId xmlns:a16="http://schemas.microsoft.com/office/drawing/2014/main" id="{59D0C9CD-7D44-6F67-82FF-7D47F5C3346A}"/>
                </a:ext>
              </a:extLst>
            </p:cNvPr>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EFADEC5-C0F0-6A55-D7AA-FE8F55920FA7}"/>
                </a:ext>
              </a:extLst>
            </p:cNvPr>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DB01AAB8-8858-2803-BB82-56D38D7CDCC5}"/>
              </a:ext>
            </a:extLst>
          </p:cNvPr>
          <p:cNvGrpSpPr/>
          <p:nvPr/>
        </p:nvGrpSpPr>
        <p:grpSpPr>
          <a:xfrm>
            <a:off x="5596475" y="1102817"/>
            <a:ext cx="1176767" cy="4802441"/>
            <a:chOff x="3547662" y="-907036"/>
            <a:chExt cx="2061482" cy="8622739"/>
          </a:xfrm>
        </p:grpSpPr>
        <p:cxnSp>
          <p:nvCxnSpPr>
            <p:cNvPr id="78" name="Straight Connector 77">
              <a:extLst>
                <a:ext uri="{FF2B5EF4-FFF2-40B4-BE49-F238E27FC236}">
                  <a16:creationId xmlns:a16="http://schemas.microsoft.com/office/drawing/2014/main" id="{5C8F6913-2F5D-285E-0097-69F50A601CB9}"/>
                </a:ext>
              </a:extLst>
            </p:cNvPr>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1EA839-CBAC-741A-CA6E-E33F1C1BC9C1}"/>
                </a:ext>
              </a:extLst>
            </p:cNvPr>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E5727CA0-0722-64BB-6D18-C7977822A093}"/>
              </a:ext>
            </a:extLst>
          </p:cNvPr>
          <p:cNvGrpSpPr/>
          <p:nvPr/>
        </p:nvGrpSpPr>
        <p:grpSpPr>
          <a:xfrm>
            <a:off x="6776291" y="1102817"/>
            <a:ext cx="2251183" cy="4795632"/>
            <a:chOff x="4177129" y="-959900"/>
            <a:chExt cx="4865471" cy="8715097"/>
          </a:xfrm>
        </p:grpSpPr>
        <p:cxnSp>
          <p:nvCxnSpPr>
            <p:cNvPr id="67" name="Straight Connector 66">
              <a:extLst>
                <a:ext uri="{FF2B5EF4-FFF2-40B4-BE49-F238E27FC236}">
                  <a16:creationId xmlns:a16="http://schemas.microsoft.com/office/drawing/2014/main" id="{B8ECD7E8-CFC5-A617-8C72-DAB4030905CE}"/>
                </a:ext>
              </a:extLst>
            </p:cNvPr>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3A8D3B7-E3C4-A33C-5F71-620E184B0862}"/>
                </a:ext>
              </a:extLst>
            </p:cNvPr>
            <p:cNvCxnSpPr>
              <a:cxnSpLocks/>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A36E7A93-31B0-B58D-800C-08830563D46A}"/>
              </a:ext>
            </a:extLst>
          </p:cNvPr>
          <p:cNvGrpSpPr/>
          <p:nvPr/>
        </p:nvGrpSpPr>
        <p:grpSpPr>
          <a:xfrm>
            <a:off x="4453242" y="1080441"/>
            <a:ext cx="2298655" cy="4793895"/>
            <a:chOff x="631343" y="594618"/>
            <a:chExt cx="3900316" cy="8755733"/>
          </a:xfrm>
        </p:grpSpPr>
        <p:cxnSp>
          <p:nvCxnSpPr>
            <p:cNvPr id="82" name="Straight Connector 81">
              <a:extLst>
                <a:ext uri="{FF2B5EF4-FFF2-40B4-BE49-F238E27FC236}">
                  <a16:creationId xmlns:a16="http://schemas.microsoft.com/office/drawing/2014/main" id="{E10873E4-97DB-1444-81A6-2D6D03FEC0BE}"/>
                </a:ext>
              </a:extLst>
            </p:cNvPr>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1F5AE26-43D7-DBB7-9D26-22BF60565E64}"/>
                </a:ext>
              </a:extLst>
            </p:cNvPr>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64DD3A3-8B62-FA37-AF14-B551153CE8DC}"/>
              </a:ext>
            </a:extLst>
          </p:cNvPr>
          <p:cNvGrpSpPr/>
          <p:nvPr/>
        </p:nvGrpSpPr>
        <p:grpSpPr>
          <a:xfrm>
            <a:off x="6772112" y="1114219"/>
            <a:ext cx="3409796" cy="4745970"/>
            <a:chOff x="1062398" y="-1112785"/>
            <a:chExt cx="6949168" cy="8980315"/>
          </a:xfrm>
        </p:grpSpPr>
        <p:cxnSp>
          <p:nvCxnSpPr>
            <p:cNvPr id="72" name="Straight Connector 71">
              <a:extLst>
                <a:ext uri="{FF2B5EF4-FFF2-40B4-BE49-F238E27FC236}">
                  <a16:creationId xmlns:a16="http://schemas.microsoft.com/office/drawing/2014/main" id="{05D84EA0-2016-7F2D-0CEE-8DF437211B0C}"/>
                </a:ext>
              </a:extLst>
            </p:cNvPr>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88D1A3D-AA33-6CD8-08E6-E8724F8E6A4F}"/>
                </a:ext>
              </a:extLst>
            </p:cNvPr>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5869C4D9-7638-1E83-A4CC-99970BD79648}"/>
              </a:ext>
            </a:extLst>
          </p:cNvPr>
          <p:cNvGrpSpPr/>
          <p:nvPr/>
        </p:nvGrpSpPr>
        <p:grpSpPr>
          <a:xfrm>
            <a:off x="3318974" y="1102816"/>
            <a:ext cx="3459773" cy="4774456"/>
            <a:chOff x="151439" y="551931"/>
            <a:chExt cx="6778677" cy="8921232"/>
          </a:xfrm>
        </p:grpSpPr>
        <p:cxnSp>
          <p:nvCxnSpPr>
            <p:cNvPr id="87" name="Straight Connector 86">
              <a:extLst>
                <a:ext uri="{FF2B5EF4-FFF2-40B4-BE49-F238E27FC236}">
                  <a16:creationId xmlns:a16="http://schemas.microsoft.com/office/drawing/2014/main" id="{65DC874F-EEC1-C369-3658-C2A3B1A9FCC8}"/>
                </a:ext>
              </a:extLst>
            </p:cNvPr>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5076580-11B0-0E89-4FD9-D7E0AF46CB9D}"/>
                </a:ext>
              </a:extLst>
            </p:cNvPr>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C32BFBE3-13E2-AE9F-94DD-C423B1BD8D8B}"/>
              </a:ext>
            </a:extLst>
          </p:cNvPr>
          <p:cNvSpPr/>
          <p:nvPr/>
        </p:nvSpPr>
        <p:spPr>
          <a:xfrm>
            <a:off x="6717055" y="3379048"/>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FA322D-3779-885F-EC3A-C919FB444483}"/>
              </a:ext>
            </a:extLst>
          </p:cNvPr>
          <p:cNvSpPr/>
          <p:nvPr/>
        </p:nvSpPr>
        <p:spPr>
          <a:xfrm rot="16200000">
            <a:off x="2800142" y="3332520"/>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Discipline</a:t>
            </a:r>
          </a:p>
        </p:txBody>
      </p:sp>
      <p:sp>
        <p:nvSpPr>
          <p:cNvPr id="28" name="Rectangle 27">
            <a:extLst>
              <a:ext uri="{FF2B5EF4-FFF2-40B4-BE49-F238E27FC236}">
                <a16:creationId xmlns:a16="http://schemas.microsoft.com/office/drawing/2014/main" id="{83FEB02E-75E4-C3FC-C006-D618D68E2049}"/>
              </a:ext>
            </a:extLst>
          </p:cNvPr>
          <p:cNvSpPr/>
          <p:nvPr/>
        </p:nvSpPr>
        <p:spPr>
          <a:xfrm>
            <a:off x="4726428" y="1409243"/>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Intentions</a:t>
            </a:r>
          </a:p>
        </p:txBody>
      </p:sp>
      <p:sp>
        <p:nvSpPr>
          <p:cNvPr id="29" name="Rectangle 28">
            <a:extLst>
              <a:ext uri="{FF2B5EF4-FFF2-40B4-BE49-F238E27FC236}">
                <a16:creationId xmlns:a16="http://schemas.microsoft.com/office/drawing/2014/main" id="{BCEBAE20-19FD-1316-E214-EDD7D678421E}"/>
              </a:ext>
            </a:extLst>
          </p:cNvPr>
          <p:cNvSpPr/>
          <p:nvPr/>
        </p:nvSpPr>
        <p:spPr>
          <a:xfrm>
            <a:off x="4713176" y="5259152"/>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TIME: The Truth &amp; Decay Factors</a:t>
            </a:r>
          </a:p>
        </p:txBody>
      </p:sp>
      <p:sp>
        <p:nvSpPr>
          <p:cNvPr id="27" name="Rectangle 26">
            <a:extLst>
              <a:ext uri="{FF2B5EF4-FFF2-40B4-BE49-F238E27FC236}">
                <a16:creationId xmlns:a16="http://schemas.microsoft.com/office/drawing/2014/main" id="{8F859624-D3EA-4D98-3728-9113CE388AE1}"/>
              </a:ext>
            </a:extLst>
          </p:cNvPr>
          <p:cNvSpPr/>
          <p:nvPr/>
        </p:nvSpPr>
        <p:spPr>
          <a:xfrm>
            <a:off x="4726428" y="1601157"/>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Meanings</a:t>
            </a:r>
          </a:p>
        </p:txBody>
      </p:sp>
      <p:sp>
        <p:nvSpPr>
          <p:cNvPr id="30" name="Rectangle 29">
            <a:extLst>
              <a:ext uri="{FF2B5EF4-FFF2-40B4-BE49-F238E27FC236}">
                <a16:creationId xmlns:a16="http://schemas.microsoft.com/office/drawing/2014/main" id="{210E66F8-C68A-AABE-8931-CF778B3FE97E}"/>
              </a:ext>
            </a:extLst>
          </p:cNvPr>
          <p:cNvSpPr/>
          <p:nvPr/>
        </p:nvSpPr>
        <p:spPr>
          <a:xfrm>
            <a:off x="4713176" y="5067238"/>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Personas</a:t>
            </a:r>
          </a:p>
        </p:txBody>
      </p:sp>
      <p:sp>
        <p:nvSpPr>
          <p:cNvPr id="24" name="Rectangle 23">
            <a:extLst>
              <a:ext uri="{FF2B5EF4-FFF2-40B4-BE49-F238E27FC236}">
                <a16:creationId xmlns:a16="http://schemas.microsoft.com/office/drawing/2014/main" id="{336F3A2B-F1B9-0236-EA72-A178DECEF38C}"/>
              </a:ext>
            </a:extLst>
          </p:cNvPr>
          <p:cNvSpPr/>
          <p:nvPr/>
        </p:nvSpPr>
        <p:spPr>
          <a:xfrm rot="16200000">
            <a:off x="3018895" y="3330734"/>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Harmony</a:t>
            </a:r>
          </a:p>
        </p:txBody>
      </p:sp>
      <p:sp>
        <p:nvSpPr>
          <p:cNvPr id="25" name="Rectangle 24">
            <a:extLst>
              <a:ext uri="{FF2B5EF4-FFF2-40B4-BE49-F238E27FC236}">
                <a16:creationId xmlns:a16="http://schemas.microsoft.com/office/drawing/2014/main" id="{A592189B-C2F8-F998-6B08-C5F67E133CAA}"/>
              </a:ext>
            </a:extLst>
          </p:cNvPr>
          <p:cNvSpPr/>
          <p:nvPr/>
        </p:nvSpPr>
        <p:spPr>
          <a:xfrm rot="16200000">
            <a:off x="7334535" y="3332205"/>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Artificial Intelligence</a:t>
            </a:r>
          </a:p>
        </p:txBody>
      </p:sp>
      <p:sp>
        <p:nvSpPr>
          <p:cNvPr id="26" name="Rectangle 25">
            <a:extLst>
              <a:ext uri="{FF2B5EF4-FFF2-40B4-BE49-F238E27FC236}">
                <a16:creationId xmlns:a16="http://schemas.microsoft.com/office/drawing/2014/main" id="{C382D88D-40A8-728D-0F2E-8C0CB554F82C}"/>
              </a:ext>
            </a:extLst>
          </p:cNvPr>
          <p:cNvSpPr/>
          <p:nvPr/>
        </p:nvSpPr>
        <p:spPr>
          <a:xfrm rot="16200000">
            <a:off x="7553288" y="3330419"/>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Managed Singularity</a:t>
            </a:r>
          </a:p>
        </p:txBody>
      </p:sp>
      <p:sp>
        <p:nvSpPr>
          <p:cNvPr id="4" name="Text Placeholder 4">
            <a:extLst>
              <a:ext uri="{FF2B5EF4-FFF2-40B4-BE49-F238E27FC236}">
                <a16:creationId xmlns:a16="http://schemas.microsoft.com/office/drawing/2014/main" id="{68C2A5F8-748F-2F2A-33B1-96EFA62E9D30}"/>
              </a:ext>
            </a:extLst>
          </p:cNvPr>
          <p:cNvSpPr txBox="1">
            <a:spLocks/>
          </p:cNvSpPr>
          <p:nvPr/>
        </p:nvSpPr>
        <p:spPr bwMode="auto">
          <a:xfrm>
            <a:off x="237896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What was received from YHWH </a:t>
            </a:r>
            <a:r>
              <a:rPr lang="en-ZA" sz="2400" i="1" dirty="0">
                <a:latin typeface="Arial" charset="0"/>
                <a:cs typeface="Arial" charset="0"/>
              </a:rPr>
              <a:t>(Note all sides of the triangles are precisely divisible by 70)</a:t>
            </a:r>
          </a:p>
        </p:txBody>
      </p:sp>
      <p:sp>
        <p:nvSpPr>
          <p:cNvPr id="10" name="Smiley Face 9">
            <a:extLst>
              <a:ext uri="{FF2B5EF4-FFF2-40B4-BE49-F238E27FC236}">
                <a16:creationId xmlns:a16="http://schemas.microsoft.com/office/drawing/2014/main" id="{5B793CB7-E8A9-CB86-7C19-65DC6CE5A84D}"/>
              </a:ext>
            </a:extLst>
          </p:cNvPr>
          <p:cNvSpPr/>
          <p:nvPr/>
        </p:nvSpPr>
        <p:spPr>
          <a:xfrm>
            <a:off x="3270903" y="69878"/>
            <a:ext cx="6988787" cy="6744699"/>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itle 1">
            <a:extLst>
              <a:ext uri="{FF2B5EF4-FFF2-40B4-BE49-F238E27FC236}">
                <a16:creationId xmlns:a16="http://schemas.microsoft.com/office/drawing/2014/main" id="{A6CDC285-4330-A21B-CD19-BF22EE9B1793}"/>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INTEGRATION</a:t>
            </a:r>
          </a:p>
        </p:txBody>
      </p:sp>
    </p:spTree>
    <p:extLst>
      <p:ext uri="{BB962C8B-B14F-4D97-AF65-F5344CB8AC3E}">
        <p14:creationId xmlns:p14="http://schemas.microsoft.com/office/powerpoint/2010/main" val="23304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500"/>
                                        <p:tgtEl>
                                          <p:spTgt spid="10"/>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07" grpId="0" animBg="1"/>
      <p:bldP spid="8" grpId="0" animBg="1"/>
      <p:bldP spid="9" grpId="0" animBg="1"/>
      <p:bldP spid="11" grpId="0" animBg="1"/>
      <p:bldP spid="13" grpId="0" animBg="1"/>
      <p:bldP spid="28" grpId="0" animBg="1"/>
      <p:bldP spid="29" grpId="0" animBg="1"/>
      <p:bldP spid="27" grpId="0" animBg="1"/>
      <p:bldP spid="30" grpId="0" animBg="1"/>
      <p:bldP spid="24" grpId="0" animBg="1"/>
      <p:bldP spid="25" grpId="0" animBg="1"/>
      <p:bldP spid="26"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5AE98-998F-354E-8F66-AEC5E32F4100}"/>
            </a:ext>
          </a:extLst>
        </p:cNvPr>
        <p:cNvGrpSpPr/>
        <p:nvPr/>
      </p:nvGrpSpPr>
      <p:grpSpPr>
        <a:xfrm>
          <a:off x="0" y="0"/>
          <a:ext cx="0" cy="0"/>
          <a:chOff x="0" y="0"/>
          <a:chExt cx="0" cy="0"/>
        </a:xfrm>
      </p:grpSpPr>
      <p:pic>
        <p:nvPicPr>
          <p:cNvPr id="80" name="Picture 79">
            <a:extLst>
              <a:ext uri="{FF2B5EF4-FFF2-40B4-BE49-F238E27FC236}">
                <a16:creationId xmlns:a16="http://schemas.microsoft.com/office/drawing/2014/main" id="{225DBBF5-B457-CF03-9821-58AFF514E000}"/>
              </a:ext>
            </a:extLst>
          </p:cNvPr>
          <p:cNvPicPr>
            <a:picLocks noChangeAspect="1"/>
          </p:cNvPicPr>
          <p:nvPr/>
        </p:nvPicPr>
        <p:blipFill>
          <a:blip r:embed="rId3"/>
          <a:stretch>
            <a:fillRect/>
          </a:stretch>
        </p:blipFill>
        <p:spPr>
          <a:xfrm>
            <a:off x="2663834" y="1704103"/>
            <a:ext cx="7370534" cy="3998003"/>
          </a:xfrm>
          <a:prstGeom prst="rect">
            <a:avLst/>
          </a:prstGeom>
        </p:spPr>
      </p:pic>
      <p:grpSp>
        <p:nvGrpSpPr>
          <p:cNvPr id="5" name="Group 10">
            <a:extLst>
              <a:ext uri="{FF2B5EF4-FFF2-40B4-BE49-F238E27FC236}">
                <a16:creationId xmlns:a16="http://schemas.microsoft.com/office/drawing/2014/main" id="{8A73A570-8878-E803-4E06-6C36B5EF6538}"/>
              </a:ext>
            </a:extLst>
          </p:cNvPr>
          <p:cNvGrpSpPr>
            <a:grpSpLocks/>
          </p:cNvGrpSpPr>
          <p:nvPr/>
        </p:nvGrpSpPr>
        <p:grpSpPr bwMode="auto">
          <a:xfrm>
            <a:off x="11071325" y="7461433"/>
            <a:ext cx="617537" cy="347663"/>
            <a:chOff x="8589272" y="6520719"/>
            <a:chExt cx="617729" cy="348542"/>
          </a:xfrm>
        </p:grpSpPr>
        <p:pic>
          <p:nvPicPr>
            <p:cNvPr id="6" name="Picture 17">
              <a:extLst>
                <a:ext uri="{FF2B5EF4-FFF2-40B4-BE49-F238E27FC236}">
                  <a16:creationId xmlns:a16="http://schemas.microsoft.com/office/drawing/2014/main" id="{FC4EE406-50B1-025D-1906-DF524880C2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9141076C-EBAB-B1CB-E3EA-21A113B3CCF2}"/>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63</a:t>
              </a:fld>
              <a:endParaRPr lang="en-US" dirty="0"/>
            </a:p>
          </p:txBody>
        </p:sp>
      </p:grpSp>
      <p:grpSp>
        <p:nvGrpSpPr>
          <p:cNvPr id="55" name="Group 54">
            <a:extLst>
              <a:ext uri="{FF2B5EF4-FFF2-40B4-BE49-F238E27FC236}">
                <a16:creationId xmlns:a16="http://schemas.microsoft.com/office/drawing/2014/main" id="{2CE95924-B41E-3C9F-D7EB-25C03A56EB0E}"/>
              </a:ext>
            </a:extLst>
          </p:cNvPr>
          <p:cNvGrpSpPr/>
          <p:nvPr/>
        </p:nvGrpSpPr>
        <p:grpSpPr>
          <a:xfrm>
            <a:off x="4021708" y="1847893"/>
            <a:ext cx="561698" cy="3591889"/>
            <a:chOff x="4021708" y="1847893"/>
            <a:chExt cx="561698" cy="3591889"/>
          </a:xfrm>
        </p:grpSpPr>
        <p:sp>
          <p:nvSpPr>
            <p:cNvPr id="15" name="Rectangle 14">
              <a:extLst>
                <a:ext uri="{FF2B5EF4-FFF2-40B4-BE49-F238E27FC236}">
                  <a16:creationId xmlns:a16="http://schemas.microsoft.com/office/drawing/2014/main" id="{45FF4D48-B1D5-6ABA-5AFA-C28554DB6ECC}"/>
                </a:ext>
              </a:extLst>
            </p:cNvPr>
            <p:cNvSpPr/>
            <p:nvPr/>
          </p:nvSpPr>
          <p:spPr>
            <a:xfrm>
              <a:off x="4021708" y="1847893"/>
              <a:ext cx="561698" cy="3591889"/>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33C7477-E9D5-005A-56E3-5BA2A27C92F3}"/>
                </a:ext>
              </a:extLst>
            </p:cNvPr>
            <p:cNvPicPr>
              <a:picLocks noChangeAspect="1"/>
            </p:cNvPicPr>
            <p:nvPr/>
          </p:nvPicPr>
          <p:blipFill>
            <a:blip r:embed="rId5"/>
            <a:stretch>
              <a:fillRect/>
            </a:stretch>
          </p:blipFill>
          <p:spPr>
            <a:xfrm rot="16200000">
              <a:off x="3852236" y="3268666"/>
              <a:ext cx="902975" cy="508568"/>
            </a:xfrm>
            <a:prstGeom prst="rect">
              <a:avLst/>
            </a:prstGeom>
          </p:spPr>
        </p:pic>
      </p:grpSp>
      <p:grpSp>
        <p:nvGrpSpPr>
          <p:cNvPr id="20" name="Group 19">
            <a:extLst>
              <a:ext uri="{FF2B5EF4-FFF2-40B4-BE49-F238E27FC236}">
                <a16:creationId xmlns:a16="http://schemas.microsoft.com/office/drawing/2014/main" id="{FC4C52F5-EA86-8C7B-FBCE-9D2C9BAD731A}"/>
              </a:ext>
            </a:extLst>
          </p:cNvPr>
          <p:cNvGrpSpPr/>
          <p:nvPr/>
        </p:nvGrpSpPr>
        <p:grpSpPr>
          <a:xfrm rot="265281">
            <a:off x="8143481" y="2102576"/>
            <a:ext cx="561698" cy="3478933"/>
            <a:chOff x="7110135" y="2429301"/>
            <a:chExt cx="561698" cy="2788338"/>
          </a:xfrm>
        </p:grpSpPr>
        <p:sp>
          <p:nvSpPr>
            <p:cNvPr id="16" name="Rectangle 15">
              <a:extLst>
                <a:ext uri="{FF2B5EF4-FFF2-40B4-BE49-F238E27FC236}">
                  <a16:creationId xmlns:a16="http://schemas.microsoft.com/office/drawing/2014/main" id="{1CCB7DBE-3C6B-5AF2-589A-17A38AA70D54}"/>
                </a:ext>
              </a:extLst>
            </p:cNvPr>
            <p:cNvSpPr/>
            <p:nvPr/>
          </p:nvSpPr>
          <p:spPr>
            <a:xfrm>
              <a:off x="7110135" y="2429301"/>
              <a:ext cx="561698" cy="2788338"/>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BB6DE7B-DB42-F156-F0B8-7F55950DF3E0}"/>
                </a:ext>
              </a:extLst>
            </p:cNvPr>
            <p:cNvPicPr>
              <a:picLocks noChangeAspect="1"/>
            </p:cNvPicPr>
            <p:nvPr/>
          </p:nvPicPr>
          <p:blipFill>
            <a:blip r:embed="rId5"/>
            <a:stretch>
              <a:fillRect/>
            </a:stretch>
          </p:blipFill>
          <p:spPr>
            <a:xfrm rot="16200000">
              <a:off x="6897506" y="3639964"/>
              <a:ext cx="974483" cy="548843"/>
            </a:xfrm>
            <a:prstGeom prst="rect">
              <a:avLst/>
            </a:prstGeom>
          </p:spPr>
        </p:pic>
      </p:grpSp>
      <p:grpSp>
        <p:nvGrpSpPr>
          <p:cNvPr id="45" name="Group 44">
            <a:extLst>
              <a:ext uri="{FF2B5EF4-FFF2-40B4-BE49-F238E27FC236}">
                <a16:creationId xmlns:a16="http://schemas.microsoft.com/office/drawing/2014/main" id="{E26D9142-8807-7B44-0552-978A2EFC68FA}"/>
              </a:ext>
            </a:extLst>
          </p:cNvPr>
          <p:cNvGrpSpPr/>
          <p:nvPr/>
        </p:nvGrpSpPr>
        <p:grpSpPr>
          <a:xfrm rot="5858035">
            <a:off x="6004854" y="221726"/>
            <a:ext cx="561699" cy="2788338"/>
            <a:chOff x="7110134" y="2429301"/>
            <a:chExt cx="561699" cy="2788338"/>
          </a:xfrm>
        </p:grpSpPr>
        <p:sp>
          <p:nvSpPr>
            <p:cNvPr id="46" name="Rectangle 45">
              <a:extLst>
                <a:ext uri="{FF2B5EF4-FFF2-40B4-BE49-F238E27FC236}">
                  <a16:creationId xmlns:a16="http://schemas.microsoft.com/office/drawing/2014/main" id="{4DFA94FE-DB21-80F8-1FF8-49FEDF50FA76}"/>
                </a:ext>
              </a:extLst>
            </p:cNvPr>
            <p:cNvSpPr/>
            <p:nvPr/>
          </p:nvSpPr>
          <p:spPr>
            <a:xfrm>
              <a:off x="7110135" y="2429301"/>
              <a:ext cx="561698" cy="2788338"/>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53C380BE-82A6-90CF-F639-537DCA2E0093}"/>
                </a:ext>
              </a:extLst>
            </p:cNvPr>
            <p:cNvPicPr>
              <a:picLocks noChangeAspect="1"/>
            </p:cNvPicPr>
            <p:nvPr/>
          </p:nvPicPr>
          <p:blipFill>
            <a:blip r:embed="rId5"/>
            <a:stretch>
              <a:fillRect/>
            </a:stretch>
          </p:blipFill>
          <p:spPr>
            <a:xfrm rot="16200000">
              <a:off x="6892330" y="3644164"/>
              <a:ext cx="997306" cy="561697"/>
            </a:xfrm>
            <a:prstGeom prst="rect">
              <a:avLst/>
            </a:prstGeom>
          </p:spPr>
        </p:pic>
      </p:grpSp>
      <p:grpSp>
        <p:nvGrpSpPr>
          <p:cNvPr id="48" name="Group 47">
            <a:extLst>
              <a:ext uri="{FF2B5EF4-FFF2-40B4-BE49-F238E27FC236}">
                <a16:creationId xmlns:a16="http://schemas.microsoft.com/office/drawing/2014/main" id="{32851C8A-D255-5472-67C9-ED16BD4A2290}"/>
              </a:ext>
            </a:extLst>
          </p:cNvPr>
          <p:cNvGrpSpPr/>
          <p:nvPr/>
        </p:nvGrpSpPr>
        <p:grpSpPr>
          <a:xfrm rot="5400000">
            <a:off x="5883398" y="4305482"/>
            <a:ext cx="561698" cy="2788338"/>
            <a:chOff x="7110135" y="2429301"/>
            <a:chExt cx="561698" cy="2788338"/>
          </a:xfrm>
        </p:grpSpPr>
        <p:sp>
          <p:nvSpPr>
            <p:cNvPr id="49" name="Rectangle 48">
              <a:extLst>
                <a:ext uri="{FF2B5EF4-FFF2-40B4-BE49-F238E27FC236}">
                  <a16:creationId xmlns:a16="http://schemas.microsoft.com/office/drawing/2014/main" id="{D56D6834-934A-9B24-7C40-48E4A61DCAD9}"/>
                </a:ext>
              </a:extLst>
            </p:cNvPr>
            <p:cNvSpPr/>
            <p:nvPr/>
          </p:nvSpPr>
          <p:spPr>
            <a:xfrm>
              <a:off x="7110135" y="2429301"/>
              <a:ext cx="561698" cy="2788338"/>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D019E33A-B5DD-02FF-8884-E8F1D02A5DB5}"/>
                </a:ext>
              </a:extLst>
            </p:cNvPr>
            <p:cNvPicPr>
              <a:picLocks noChangeAspect="1"/>
            </p:cNvPicPr>
            <p:nvPr/>
          </p:nvPicPr>
          <p:blipFill>
            <a:blip r:embed="rId5"/>
            <a:stretch>
              <a:fillRect/>
            </a:stretch>
          </p:blipFill>
          <p:spPr>
            <a:xfrm rot="16200000">
              <a:off x="6962258" y="3624626"/>
              <a:ext cx="907839" cy="511308"/>
            </a:xfrm>
            <a:prstGeom prst="rect">
              <a:avLst/>
            </a:prstGeom>
          </p:spPr>
        </p:pic>
      </p:grpSp>
      <p:grpSp>
        <p:nvGrpSpPr>
          <p:cNvPr id="70" name="Group 69">
            <a:extLst>
              <a:ext uri="{FF2B5EF4-FFF2-40B4-BE49-F238E27FC236}">
                <a16:creationId xmlns:a16="http://schemas.microsoft.com/office/drawing/2014/main" id="{79022001-0572-37C0-AA75-E52CA70F1812}"/>
              </a:ext>
            </a:extLst>
          </p:cNvPr>
          <p:cNvGrpSpPr/>
          <p:nvPr/>
        </p:nvGrpSpPr>
        <p:grpSpPr>
          <a:xfrm>
            <a:off x="5208454" y="1388884"/>
            <a:ext cx="2260596" cy="4754543"/>
            <a:chOff x="5208454" y="1388884"/>
            <a:chExt cx="2260596" cy="4754543"/>
          </a:xfrm>
        </p:grpSpPr>
        <p:sp>
          <p:nvSpPr>
            <p:cNvPr id="52" name="Rectangle 51">
              <a:extLst>
                <a:ext uri="{FF2B5EF4-FFF2-40B4-BE49-F238E27FC236}">
                  <a16:creationId xmlns:a16="http://schemas.microsoft.com/office/drawing/2014/main" id="{39396577-78D1-1E45-AE89-74F368145E33}"/>
                </a:ext>
              </a:extLst>
            </p:cNvPr>
            <p:cNvSpPr/>
            <p:nvPr/>
          </p:nvSpPr>
          <p:spPr>
            <a:xfrm rot="19247840">
              <a:off x="6034325" y="1388884"/>
              <a:ext cx="585847" cy="4754543"/>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16259899-4B5D-622A-3C16-8FB619E82855}"/>
                </a:ext>
              </a:extLst>
            </p:cNvPr>
            <p:cNvPicPr>
              <a:picLocks noChangeAspect="1"/>
            </p:cNvPicPr>
            <p:nvPr/>
          </p:nvPicPr>
          <p:blipFill>
            <a:blip r:embed="rId5"/>
            <a:stretch>
              <a:fillRect/>
            </a:stretch>
          </p:blipFill>
          <p:spPr>
            <a:xfrm rot="3111476">
              <a:off x="5011250" y="2471317"/>
              <a:ext cx="902975" cy="508568"/>
            </a:xfrm>
            <a:prstGeom prst="rect">
              <a:avLst/>
            </a:prstGeom>
          </p:spPr>
        </p:pic>
        <p:pic>
          <p:nvPicPr>
            <p:cNvPr id="58" name="Picture 57">
              <a:extLst>
                <a:ext uri="{FF2B5EF4-FFF2-40B4-BE49-F238E27FC236}">
                  <a16:creationId xmlns:a16="http://schemas.microsoft.com/office/drawing/2014/main" id="{F1B30ECC-D04B-34C4-379B-DA511B816370}"/>
                </a:ext>
              </a:extLst>
            </p:cNvPr>
            <p:cNvPicPr>
              <a:picLocks noChangeAspect="1"/>
            </p:cNvPicPr>
            <p:nvPr/>
          </p:nvPicPr>
          <p:blipFill>
            <a:blip r:embed="rId5"/>
            <a:stretch>
              <a:fillRect/>
            </a:stretch>
          </p:blipFill>
          <p:spPr>
            <a:xfrm rot="3111476">
              <a:off x="6763278" y="4625297"/>
              <a:ext cx="902975" cy="508568"/>
            </a:xfrm>
            <a:prstGeom prst="rect">
              <a:avLst/>
            </a:prstGeom>
          </p:spPr>
        </p:pic>
      </p:grpSp>
      <p:grpSp>
        <p:nvGrpSpPr>
          <p:cNvPr id="74" name="Group 73">
            <a:extLst>
              <a:ext uri="{FF2B5EF4-FFF2-40B4-BE49-F238E27FC236}">
                <a16:creationId xmlns:a16="http://schemas.microsoft.com/office/drawing/2014/main" id="{A5BB1F49-9059-DDC5-19D0-2090988C567E}"/>
              </a:ext>
            </a:extLst>
          </p:cNvPr>
          <p:cNvGrpSpPr/>
          <p:nvPr/>
        </p:nvGrpSpPr>
        <p:grpSpPr>
          <a:xfrm>
            <a:off x="3965541" y="2538831"/>
            <a:ext cx="4754543" cy="2420600"/>
            <a:chOff x="3965541" y="2538831"/>
            <a:chExt cx="4754543" cy="2420600"/>
          </a:xfrm>
        </p:grpSpPr>
        <p:sp>
          <p:nvSpPr>
            <p:cNvPr id="42" name="Rectangle 41">
              <a:extLst>
                <a:ext uri="{FF2B5EF4-FFF2-40B4-BE49-F238E27FC236}">
                  <a16:creationId xmlns:a16="http://schemas.microsoft.com/office/drawing/2014/main" id="{FA8B64BA-291F-DDC1-242E-03E2B258148F}"/>
                </a:ext>
              </a:extLst>
            </p:cNvPr>
            <p:cNvSpPr/>
            <p:nvPr/>
          </p:nvSpPr>
          <p:spPr>
            <a:xfrm rot="2905525">
              <a:off x="6049889" y="1418018"/>
              <a:ext cx="585847" cy="4754543"/>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1E1B675A-D365-9F07-A825-D84CFA2BD2AE}"/>
                </a:ext>
              </a:extLst>
            </p:cNvPr>
            <p:cNvPicPr>
              <a:picLocks noChangeAspect="1"/>
            </p:cNvPicPr>
            <p:nvPr/>
          </p:nvPicPr>
          <p:blipFill>
            <a:blip r:embed="rId5"/>
            <a:stretch>
              <a:fillRect/>
            </a:stretch>
          </p:blipFill>
          <p:spPr>
            <a:xfrm rot="19120390">
              <a:off x="4859322" y="4450863"/>
              <a:ext cx="902975" cy="508568"/>
            </a:xfrm>
            <a:prstGeom prst="rect">
              <a:avLst/>
            </a:prstGeom>
          </p:spPr>
        </p:pic>
        <p:pic>
          <p:nvPicPr>
            <p:cNvPr id="65" name="Picture 64">
              <a:extLst>
                <a:ext uri="{FF2B5EF4-FFF2-40B4-BE49-F238E27FC236}">
                  <a16:creationId xmlns:a16="http://schemas.microsoft.com/office/drawing/2014/main" id="{332A6789-45F1-6482-CB49-2F9A77C27DAE}"/>
                </a:ext>
              </a:extLst>
            </p:cNvPr>
            <p:cNvPicPr>
              <a:picLocks noChangeAspect="1"/>
            </p:cNvPicPr>
            <p:nvPr/>
          </p:nvPicPr>
          <p:blipFill>
            <a:blip r:embed="rId5"/>
            <a:stretch>
              <a:fillRect/>
            </a:stretch>
          </p:blipFill>
          <p:spPr>
            <a:xfrm rot="19120390">
              <a:off x="7011845" y="2538831"/>
              <a:ext cx="902975" cy="508568"/>
            </a:xfrm>
            <a:prstGeom prst="rect">
              <a:avLst/>
            </a:prstGeom>
          </p:spPr>
        </p:pic>
      </p:grpSp>
      <p:grpSp>
        <p:nvGrpSpPr>
          <p:cNvPr id="75" name="Group 74">
            <a:extLst>
              <a:ext uri="{FF2B5EF4-FFF2-40B4-BE49-F238E27FC236}">
                <a16:creationId xmlns:a16="http://schemas.microsoft.com/office/drawing/2014/main" id="{D53D451D-2945-75B5-7505-31DB7F3B2457}"/>
              </a:ext>
            </a:extLst>
          </p:cNvPr>
          <p:cNvGrpSpPr/>
          <p:nvPr/>
        </p:nvGrpSpPr>
        <p:grpSpPr>
          <a:xfrm>
            <a:off x="5691006" y="3095619"/>
            <a:ext cx="1335473" cy="1388981"/>
            <a:chOff x="5691006" y="3095619"/>
            <a:chExt cx="1335473" cy="1388981"/>
          </a:xfrm>
          <a:solidFill>
            <a:srgbClr val="000000">
              <a:alpha val="30196"/>
            </a:srgbClr>
          </a:solidFill>
        </p:grpSpPr>
        <p:sp>
          <p:nvSpPr>
            <p:cNvPr id="44" name="Octagon 43">
              <a:extLst>
                <a:ext uri="{FF2B5EF4-FFF2-40B4-BE49-F238E27FC236}">
                  <a16:creationId xmlns:a16="http://schemas.microsoft.com/office/drawing/2014/main" id="{E56E0DD5-68F2-661E-441E-13FEF288DB3A}"/>
                </a:ext>
              </a:extLst>
            </p:cNvPr>
            <p:cNvSpPr/>
            <p:nvPr/>
          </p:nvSpPr>
          <p:spPr>
            <a:xfrm rot="304922">
              <a:off x="5691006" y="3095619"/>
              <a:ext cx="1335473" cy="1388981"/>
            </a:xfrm>
            <a:prstGeom prst="oct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8300FA6C-DC50-0B54-773D-9C1EEDDA259D}"/>
                </a:ext>
              </a:extLst>
            </p:cNvPr>
            <p:cNvPicPr>
              <a:picLocks noChangeAspect="1"/>
            </p:cNvPicPr>
            <p:nvPr/>
          </p:nvPicPr>
          <p:blipFill>
            <a:blip r:embed="rId5"/>
            <a:stretch>
              <a:fillRect/>
            </a:stretch>
          </p:blipFill>
          <p:spPr>
            <a:xfrm>
              <a:off x="5766307" y="3433166"/>
              <a:ext cx="1221342" cy="687877"/>
            </a:xfrm>
            <a:prstGeom prst="rect">
              <a:avLst/>
            </a:prstGeom>
            <a:grpFill/>
          </p:spPr>
        </p:pic>
      </p:grpSp>
      <p:pic>
        <p:nvPicPr>
          <p:cNvPr id="14" name="Picture 13">
            <a:extLst>
              <a:ext uri="{FF2B5EF4-FFF2-40B4-BE49-F238E27FC236}">
                <a16:creationId xmlns:a16="http://schemas.microsoft.com/office/drawing/2014/main" id="{6E32A6D3-1A68-0911-5D18-F5373BA58FD2}"/>
              </a:ext>
            </a:extLst>
          </p:cNvPr>
          <p:cNvPicPr>
            <a:picLocks noChangeAspect="1"/>
          </p:cNvPicPr>
          <p:nvPr/>
        </p:nvPicPr>
        <p:blipFill>
          <a:blip r:embed="rId5"/>
          <a:stretch>
            <a:fillRect/>
          </a:stretch>
        </p:blipFill>
        <p:spPr>
          <a:xfrm>
            <a:off x="2848251" y="5109582"/>
            <a:ext cx="2263996" cy="1275115"/>
          </a:xfrm>
          <a:prstGeom prst="rect">
            <a:avLst/>
          </a:prstGeom>
        </p:spPr>
      </p:pic>
      <p:pic>
        <p:nvPicPr>
          <p:cNvPr id="2" name="Picture 1">
            <a:extLst>
              <a:ext uri="{FF2B5EF4-FFF2-40B4-BE49-F238E27FC236}">
                <a16:creationId xmlns:a16="http://schemas.microsoft.com/office/drawing/2014/main" id="{4AD9A9EE-1488-F083-DDD8-6C3BAB9E3CFB}"/>
              </a:ext>
            </a:extLst>
          </p:cNvPr>
          <p:cNvPicPr>
            <a:picLocks noChangeAspect="1"/>
          </p:cNvPicPr>
          <p:nvPr/>
        </p:nvPicPr>
        <p:blipFill>
          <a:blip r:embed="rId5"/>
          <a:stretch>
            <a:fillRect/>
          </a:stretch>
        </p:blipFill>
        <p:spPr>
          <a:xfrm>
            <a:off x="3172673" y="838394"/>
            <a:ext cx="2263996" cy="1275115"/>
          </a:xfrm>
          <a:prstGeom prst="rect">
            <a:avLst/>
          </a:prstGeom>
        </p:spPr>
      </p:pic>
      <p:pic>
        <p:nvPicPr>
          <p:cNvPr id="17" name="Picture 16">
            <a:extLst>
              <a:ext uri="{FF2B5EF4-FFF2-40B4-BE49-F238E27FC236}">
                <a16:creationId xmlns:a16="http://schemas.microsoft.com/office/drawing/2014/main" id="{04206103-847B-DF6D-CA5A-9DAF005D5793}"/>
              </a:ext>
            </a:extLst>
          </p:cNvPr>
          <p:cNvPicPr>
            <a:picLocks noChangeAspect="1"/>
          </p:cNvPicPr>
          <p:nvPr/>
        </p:nvPicPr>
        <p:blipFill>
          <a:blip r:embed="rId5"/>
          <a:stretch>
            <a:fillRect/>
          </a:stretch>
        </p:blipFill>
        <p:spPr>
          <a:xfrm>
            <a:off x="7286670" y="1155894"/>
            <a:ext cx="2263996" cy="1275115"/>
          </a:xfrm>
          <a:prstGeom prst="rect">
            <a:avLst/>
          </a:prstGeom>
        </p:spPr>
      </p:pic>
      <p:pic>
        <p:nvPicPr>
          <p:cNvPr id="19" name="Picture 18">
            <a:extLst>
              <a:ext uri="{FF2B5EF4-FFF2-40B4-BE49-F238E27FC236}">
                <a16:creationId xmlns:a16="http://schemas.microsoft.com/office/drawing/2014/main" id="{35D0622E-6128-362F-870D-C1CC7BA0D769}"/>
              </a:ext>
            </a:extLst>
          </p:cNvPr>
          <p:cNvPicPr>
            <a:picLocks noChangeAspect="1"/>
          </p:cNvPicPr>
          <p:nvPr/>
        </p:nvPicPr>
        <p:blipFill>
          <a:blip r:embed="rId5"/>
          <a:stretch>
            <a:fillRect/>
          </a:stretch>
        </p:blipFill>
        <p:spPr>
          <a:xfrm>
            <a:off x="6987648" y="5388982"/>
            <a:ext cx="2263996" cy="1275115"/>
          </a:xfrm>
          <a:prstGeom prst="rect">
            <a:avLst/>
          </a:prstGeom>
        </p:spPr>
      </p:pic>
      <p:sp>
        <p:nvSpPr>
          <p:cNvPr id="10" name="Smiley Face 9">
            <a:extLst>
              <a:ext uri="{FF2B5EF4-FFF2-40B4-BE49-F238E27FC236}">
                <a16:creationId xmlns:a16="http://schemas.microsoft.com/office/drawing/2014/main" id="{880D2F42-47BD-35BB-8316-A1CF6397CFBB}"/>
              </a:ext>
            </a:extLst>
          </p:cNvPr>
          <p:cNvSpPr/>
          <p:nvPr/>
        </p:nvSpPr>
        <p:spPr>
          <a:xfrm>
            <a:off x="2211378" y="-347592"/>
            <a:ext cx="8331200" cy="7982857"/>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Rounded Corners 2">
            <a:extLst>
              <a:ext uri="{FF2B5EF4-FFF2-40B4-BE49-F238E27FC236}">
                <a16:creationId xmlns:a16="http://schemas.microsoft.com/office/drawing/2014/main" id="{7B7E8FAC-3790-C88C-F15B-7CBA6EA08FA2}"/>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8" name="Title 1">
            <a:extLst>
              <a:ext uri="{FF2B5EF4-FFF2-40B4-BE49-F238E27FC236}">
                <a16:creationId xmlns:a16="http://schemas.microsoft.com/office/drawing/2014/main" id="{59EFB24D-1B8F-06C6-590C-172F59F31671}"/>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SYSTEM</a:t>
            </a:r>
          </a:p>
        </p:txBody>
      </p:sp>
    </p:spTree>
    <p:extLst>
      <p:ext uri="{BB962C8B-B14F-4D97-AF65-F5344CB8AC3E}">
        <p14:creationId xmlns:p14="http://schemas.microsoft.com/office/powerpoint/2010/main" val="41533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2D282-DE73-CD3E-151B-40DB4FA37B70}"/>
            </a:ext>
          </a:extLst>
        </p:cNvPr>
        <p:cNvGrpSpPr/>
        <p:nvPr/>
      </p:nvGrpSpPr>
      <p:grpSpPr>
        <a:xfrm>
          <a:off x="0" y="0"/>
          <a:ext cx="0" cy="0"/>
          <a:chOff x="0" y="0"/>
          <a:chExt cx="0" cy="0"/>
        </a:xfrm>
      </p:grpSpPr>
      <p:pic>
        <p:nvPicPr>
          <p:cNvPr id="51" name="Picture 50">
            <a:extLst>
              <a:ext uri="{FF2B5EF4-FFF2-40B4-BE49-F238E27FC236}">
                <a16:creationId xmlns:a16="http://schemas.microsoft.com/office/drawing/2014/main" id="{33A77AB1-BD16-A6C6-8449-4E5543F113DB}"/>
              </a:ext>
            </a:extLst>
          </p:cNvPr>
          <p:cNvPicPr>
            <a:picLocks noChangeAspect="1"/>
          </p:cNvPicPr>
          <p:nvPr/>
        </p:nvPicPr>
        <p:blipFill>
          <a:blip r:embed="rId3"/>
          <a:stretch>
            <a:fillRect/>
          </a:stretch>
        </p:blipFill>
        <p:spPr>
          <a:xfrm>
            <a:off x="2119096" y="5330510"/>
            <a:ext cx="6858215" cy="1266367"/>
          </a:xfrm>
          <a:prstGeom prst="rect">
            <a:avLst/>
          </a:prstGeom>
        </p:spPr>
      </p:pic>
      <p:grpSp>
        <p:nvGrpSpPr>
          <p:cNvPr id="5" name="Group 10">
            <a:extLst>
              <a:ext uri="{FF2B5EF4-FFF2-40B4-BE49-F238E27FC236}">
                <a16:creationId xmlns:a16="http://schemas.microsoft.com/office/drawing/2014/main" id="{27B9A4C6-9688-8CAD-CE9A-8BEFC80AD0FA}"/>
              </a:ext>
            </a:extLst>
          </p:cNvPr>
          <p:cNvGrpSpPr>
            <a:grpSpLocks/>
          </p:cNvGrpSpPr>
          <p:nvPr/>
        </p:nvGrpSpPr>
        <p:grpSpPr bwMode="auto">
          <a:xfrm>
            <a:off x="11252585" y="7375820"/>
            <a:ext cx="617537" cy="347663"/>
            <a:chOff x="8589272" y="6520719"/>
            <a:chExt cx="617729" cy="348542"/>
          </a:xfrm>
        </p:grpSpPr>
        <p:pic>
          <p:nvPicPr>
            <p:cNvPr id="6" name="Picture 17">
              <a:extLst>
                <a:ext uri="{FF2B5EF4-FFF2-40B4-BE49-F238E27FC236}">
                  <a16:creationId xmlns:a16="http://schemas.microsoft.com/office/drawing/2014/main" id="{37D54D57-B53E-96C0-8D6B-81AFB247CF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E534874F-72DB-FEB1-16D0-BD0368FFDD60}"/>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64</a:t>
              </a:fld>
              <a:endParaRPr lang="en-US" dirty="0"/>
            </a:p>
          </p:txBody>
        </p:sp>
      </p:grpSp>
      <p:pic>
        <p:nvPicPr>
          <p:cNvPr id="17" name="Picture 16">
            <a:extLst>
              <a:ext uri="{FF2B5EF4-FFF2-40B4-BE49-F238E27FC236}">
                <a16:creationId xmlns:a16="http://schemas.microsoft.com/office/drawing/2014/main" id="{15DC103D-21A0-7DB6-394E-64AA6E002426}"/>
              </a:ext>
            </a:extLst>
          </p:cNvPr>
          <p:cNvPicPr>
            <a:picLocks noChangeAspect="1"/>
          </p:cNvPicPr>
          <p:nvPr/>
        </p:nvPicPr>
        <p:blipFill>
          <a:blip r:embed="rId5"/>
          <a:stretch>
            <a:fillRect/>
          </a:stretch>
        </p:blipFill>
        <p:spPr>
          <a:xfrm>
            <a:off x="4853735" y="1024173"/>
            <a:ext cx="1297859" cy="730973"/>
          </a:xfrm>
          <a:prstGeom prst="rect">
            <a:avLst/>
          </a:prstGeom>
        </p:spPr>
      </p:pic>
      <p:pic>
        <p:nvPicPr>
          <p:cNvPr id="22" name="Picture 21">
            <a:extLst>
              <a:ext uri="{FF2B5EF4-FFF2-40B4-BE49-F238E27FC236}">
                <a16:creationId xmlns:a16="http://schemas.microsoft.com/office/drawing/2014/main" id="{ABBB46CB-287C-8FB1-845A-BC5C5B8A3013}"/>
              </a:ext>
            </a:extLst>
          </p:cNvPr>
          <p:cNvPicPr>
            <a:picLocks noChangeAspect="1"/>
          </p:cNvPicPr>
          <p:nvPr/>
        </p:nvPicPr>
        <p:blipFill>
          <a:blip r:embed="rId5"/>
          <a:stretch>
            <a:fillRect/>
          </a:stretch>
        </p:blipFill>
        <p:spPr>
          <a:xfrm>
            <a:off x="3114221" y="1257326"/>
            <a:ext cx="1297859" cy="730973"/>
          </a:xfrm>
          <a:prstGeom prst="rect">
            <a:avLst/>
          </a:prstGeom>
        </p:spPr>
      </p:pic>
      <p:pic>
        <p:nvPicPr>
          <p:cNvPr id="23" name="Picture 22">
            <a:extLst>
              <a:ext uri="{FF2B5EF4-FFF2-40B4-BE49-F238E27FC236}">
                <a16:creationId xmlns:a16="http://schemas.microsoft.com/office/drawing/2014/main" id="{E0C99BFA-38E8-5A5A-6316-27186D601ED9}"/>
              </a:ext>
            </a:extLst>
          </p:cNvPr>
          <p:cNvPicPr>
            <a:picLocks noChangeAspect="1"/>
          </p:cNvPicPr>
          <p:nvPr/>
        </p:nvPicPr>
        <p:blipFill>
          <a:blip r:embed="rId5"/>
          <a:stretch>
            <a:fillRect/>
          </a:stretch>
        </p:blipFill>
        <p:spPr>
          <a:xfrm>
            <a:off x="4487729" y="259095"/>
            <a:ext cx="1297859" cy="730973"/>
          </a:xfrm>
          <a:prstGeom prst="rect">
            <a:avLst/>
          </a:prstGeom>
        </p:spPr>
      </p:pic>
      <p:pic>
        <p:nvPicPr>
          <p:cNvPr id="24" name="Picture 23">
            <a:extLst>
              <a:ext uri="{FF2B5EF4-FFF2-40B4-BE49-F238E27FC236}">
                <a16:creationId xmlns:a16="http://schemas.microsoft.com/office/drawing/2014/main" id="{491460D0-D097-F838-C658-1E44B8FFB69C}"/>
              </a:ext>
            </a:extLst>
          </p:cNvPr>
          <p:cNvPicPr>
            <a:picLocks noChangeAspect="1"/>
          </p:cNvPicPr>
          <p:nvPr/>
        </p:nvPicPr>
        <p:blipFill>
          <a:blip r:embed="rId5"/>
          <a:stretch>
            <a:fillRect/>
          </a:stretch>
        </p:blipFill>
        <p:spPr>
          <a:xfrm>
            <a:off x="6282183" y="900725"/>
            <a:ext cx="1297859" cy="730973"/>
          </a:xfrm>
          <a:prstGeom prst="rect">
            <a:avLst/>
          </a:prstGeom>
        </p:spPr>
      </p:pic>
      <p:pic>
        <p:nvPicPr>
          <p:cNvPr id="25" name="Picture 24">
            <a:extLst>
              <a:ext uri="{FF2B5EF4-FFF2-40B4-BE49-F238E27FC236}">
                <a16:creationId xmlns:a16="http://schemas.microsoft.com/office/drawing/2014/main" id="{CD7ACFFA-EF21-80D6-AA6C-85052781452F}"/>
              </a:ext>
            </a:extLst>
          </p:cNvPr>
          <p:cNvPicPr>
            <a:picLocks noChangeAspect="1"/>
          </p:cNvPicPr>
          <p:nvPr/>
        </p:nvPicPr>
        <p:blipFill>
          <a:blip r:embed="rId5"/>
          <a:stretch>
            <a:fillRect/>
          </a:stretch>
        </p:blipFill>
        <p:spPr>
          <a:xfrm>
            <a:off x="7130992" y="1968618"/>
            <a:ext cx="1297859" cy="730973"/>
          </a:xfrm>
          <a:prstGeom prst="rect">
            <a:avLst/>
          </a:prstGeom>
        </p:spPr>
      </p:pic>
      <p:pic>
        <p:nvPicPr>
          <p:cNvPr id="26" name="Picture 25">
            <a:extLst>
              <a:ext uri="{FF2B5EF4-FFF2-40B4-BE49-F238E27FC236}">
                <a16:creationId xmlns:a16="http://schemas.microsoft.com/office/drawing/2014/main" id="{81ECF32B-951B-3C47-4216-F0C17046536A}"/>
              </a:ext>
            </a:extLst>
          </p:cNvPr>
          <p:cNvPicPr>
            <a:picLocks noChangeAspect="1"/>
          </p:cNvPicPr>
          <p:nvPr/>
        </p:nvPicPr>
        <p:blipFill>
          <a:blip r:embed="rId5"/>
          <a:stretch>
            <a:fillRect/>
          </a:stretch>
        </p:blipFill>
        <p:spPr>
          <a:xfrm>
            <a:off x="4931634" y="2086031"/>
            <a:ext cx="1297859" cy="730973"/>
          </a:xfrm>
          <a:prstGeom prst="rect">
            <a:avLst/>
          </a:prstGeom>
        </p:spPr>
      </p:pic>
      <p:pic>
        <p:nvPicPr>
          <p:cNvPr id="27" name="Picture 26">
            <a:extLst>
              <a:ext uri="{FF2B5EF4-FFF2-40B4-BE49-F238E27FC236}">
                <a16:creationId xmlns:a16="http://schemas.microsoft.com/office/drawing/2014/main" id="{0732E9C9-3112-8CF5-5F24-EEED662F76ED}"/>
              </a:ext>
            </a:extLst>
          </p:cNvPr>
          <p:cNvPicPr>
            <a:picLocks noChangeAspect="1"/>
          </p:cNvPicPr>
          <p:nvPr/>
        </p:nvPicPr>
        <p:blipFill>
          <a:blip r:embed="rId5"/>
          <a:stretch>
            <a:fillRect/>
          </a:stretch>
        </p:blipFill>
        <p:spPr>
          <a:xfrm>
            <a:off x="2465291" y="2187626"/>
            <a:ext cx="1297859" cy="730973"/>
          </a:xfrm>
          <a:prstGeom prst="rect">
            <a:avLst/>
          </a:prstGeom>
        </p:spPr>
      </p:pic>
      <p:pic>
        <p:nvPicPr>
          <p:cNvPr id="28" name="Picture 27">
            <a:extLst>
              <a:ext uri="{FF2B5EF4-FFF2-40B4-BE49-F238E27FC236}">
                <a16:creationId xmlns:a16="http://schemas.microsoft.com/office/drawing/2014/main" id="{1E610419-C645-7643-FBAD-AA53CFCA7523}"/>
              </a:ext>
            </a:extLst>
          </p:cNvPr>
          <p:cNvPicPr>
            <a:picLocks noChangeAspect="1"/>
          </p:cNvPicPr>
          <p:nvPr/>
        </p:nvPicPr>
        <p:blipFill>
          <a:blip r:embed="rId5"/>
          <a:stretch>
            <a:fillRect/>
          </a:stretch>
        </p:blipFill>
        <p:spPr>
          <a:xfrm>
            <a:off x="3213820" y="3150637"/>
            <a:ext cx="1297859" cy="730973"/>
          </a:xfrm>
          <a:prstGeom prst="rect">
            <a:avLst/>
          </a:prstGeom>
        </p:spPr>
      </p:pic>
      <p:pic>
        <p:nvPicPr>
          <p:cNvPr id="29" name="Picture 28">
            <a:extLst>
              <a:ext uri="{FF2B5EF4-FFF2-40B4-BE49-F238E27FC236}">
                <a16:creationId xmlns:a16="http://schemas.microsoft.com/office/drawing/2014/main" id="{6A103D17-C877-3394-FB33-265E5F7C36CF}"/>
              </a:ext>
            </a:extLst>
          </p:cNvPr>
          <p:cNvPicPr>
            <a:picLocks noChangeAspect="1"/>
          </p:cNvPicPr>
          <p:nvPr/>
        </p:nvPicPr>
        <p:blipFill>
          <a:blip r:embed="rId5"/>
          <a:stretch>
            <a:fillRect/>
          </a:stretch>
        </p:blipFill>
        <p:spPr>
          <a:xfrm>
            <a:off x="4772306" y="3154489"/>
            <a:ext cx="1297859" cy="730973"/>
          </a:xfrm>
          <a:prstGeom prst="rect">
            <a:avLst/>
          </a:prstGeom>
        </p:spPr>
      </p:pic>
      <p:pic>
        <p:nvPicPr>
          <p:cNvPr id="30" name="Picture 29">
            <a:extLst>
              <a:ext uri="{FF2B5EF4-FFF2-40B4-BE49-F238E27FC236}">
                <a16:creationId xmlns:a16="http://schemas.microsoft.com/office/drawing/2014/main" id="{4C14575E-C04C-4B8A-72FD-1F2C252D70B4}"/>
              </a:ext>
            </a:extLst>
          </p:cNvPr>
          <p:cNvPicPr>
            <a:picLocks noChangeAspect="1"/>
          </p:cNvPicPr>
          <p:nvPr/>
        </p:nvPicPr>
        <p:blipFill>
          <a:blip r:embed="rId5"/>
          <a:stretch>
            <a:fillRect/>
          </a:stretch>
        </p:blipFill>
        <p:spPr>
          <a:xfrm>
            <a:off x="6482062" y="3180267"/>
            <a:ext cx="1297859" cy="730973"/>
          </a:xfrm>
          <a:prstGeom prst="rect">
            <a:avLst/>
          </a:prstGeom>
        </p:spPr>
      </p:pic>
      <p:pic>
        <p:nvPicPr>
          <p:cNvPr id="31" name="Picture 30">
            <a:extLst>
              <a:ext uri="{FF2B5EF4-FFF2-40B4-BE49-F238E27FC236}">
                <a16:creationId xmlns:a16="http://schemas.microsoft.com/office/drawing/2014/main" id="{23D632BC-CB7D-88DB-F41F-CF887B9CD639}"/>
              </a:ext>
            </a:extLst>
          </p:cNvPr>
          <p:cNvPicPr>
            <a:picLocks noChangeAspect="1"/>
          </p:cNvPicPr>
          <p:nvPr/>
        </p:nvPicPr>
        <p:blipFill>
          <a:blip r:embed="rId5"/>
          <a:stretch>
            <a:fillRect/>
          </a:stretch>
        </p:blipFill>
        <p:spPr>
          <a:xfrm>
            <a:off x="7130991" y="4125194"/>
            <a:ext cx="1297859" cy="730973"/>
          </a:xfrm>
          <a:prstGeom prst="rect">
            <a:avLst/>
          </a:prstGeom>
        </p:spPr>
      </p:pic>
      <p:pic>
        <p:nvPicPr>
          <p:cNvPr id="32" name="Picture 31">
            <a:extLst>
              <a:ext uri="{FF2B5EF4-FFF2-40B4-BE49-F238E27FC236}">
                <a16:creationId xmlns:a16="http://schemas.microsoft.com/office/drawing/2014/main" id="{2808CBD5-721D-55B9-7AF2-18C650EFE2E9}"/>
              </a:ext>
            </a:extLst>
          </p:cNvPr>
          <p:cNvPicPr>
            <a:picLocks noChangeAspect="1"/>
          </p:cNvPicPr>
          <p:nvPr/>
        </p:nvPicPr>
        <p:blipFill>
          <a:blip r:embed="rId5"/>
          <a:stretch>
            <a:fillRect/>
          </a:stretch>
        </p:blipFill>
        <p:spPr>
          <a:xfrm>
            <a:off x="5335471" y="4216347"/>
            <a:ext cx="1297859" cy="730973"/>
          </a:xfrm>
          <a:prstGeom prst="rect">
            <a:avLst/>
          </a:prstGeom>
        </p:spPr>
      </p:pic>
      <p:pic>
        <p:nvPicPr>
          <p:cNvPr id="33" name="Picture 32">
            <a:extLst>
              <a:ext uri="{FF2B5EF4-FFF2-40B4-BE49-F238E27FC236}">
                <a16:creationId xmlns:a16="http://schemas.microsoft.com/office/drawing/2014/main" id="{74CB0504-933E-C9FC-5ABB-7412D5100A12}"/>
              </a:ext>
            </a:extLst>
          </p:cNvPr>
          <p:cNvPicPr>
            <a:picLocks noChangeAspect="1"/>
          </p:cNvPicPr>
          <p:nvPr/>
        </p:nvPicPr>
        <p:blipFill>
          <a:blip r:embed="rId5"/>
          <a:stretch>
            <a:fillRect/>
          </a:stretch>
        </p:blipFill>
        <p:spPr>
          <a:xfrm>
            <a:off x="2471257" y="4065788"/>
            <a:ext cx="1297859" cy="730973"/>
          </a:xfrm>
          <a:prstGeom prst="rect">
            <a:avLst/>
          </a:prstGeom>
        </p:spPr>
      </p:pic>
      <p:pic>
        <p:nvPicPr>
          <p:cNvPr id="34" name="Picture 33">
            <a:extLst>
              <a:ext uri="{FF2B5EF4-FFF2-40B4-BE49-F238E27FC236}">
                <a16:creationId xmlns:a16="http://schemas.microsoft.com/office/drawing/2014/main" id="{78C9CF7D-D069-60D6-EE91-A1D59B123D14}"/>
              </a:ext>
            </a:extLst>
          </p:cNvPr>
          <p:cNvPicPr>
            <a:picLocks noChangeAspect="1"/>
          </p:cNvPicPr>
          <p:nvPr/>
        </p:nvPicPr>
        <p:blipFill>
          <a:blip r:embed="rId5"/>
          <a:stretch>
            <a:fillRect/>
          </a:stretch>
        </p:blipFill>
        <p:spPr>
          <a:xfrm>
            <a:off x="3862749" y="4479134"/>
            <a:ext cx="1297859" cy="730973"/>
          </a:xfrm>
          <a:prstGeom prst="rect">
            <a:avLst/>
          </a:prstGeom>
        </p:spPr>
      </p:pic>
      <p:pic>
        <p:nvPicPr>
          <p:cNvPr id="35" name="Picture 34">
            <a:extLst>
              <a:ext uri="{FF2B5EF4-FFF2-40B4-BE49-F238E27FC236}">
                <a16:creationId xmlns:a16="http://schemas.microsoft.com/office/drawing/2014/main" id="{46ED4995-E9A3-3308-F075-C309F62280FE}"/>
              </a:ext>
            </a:extLst>
          </p:cNvPr>
          <p:cNvPicPr>
            <a:picLocks noChangeAspect="1"/>
          </p:cNvPicPr>
          <p:nvPr/>
        </p:nvPicPr>
        <p:blipFill>
          <a:blip r:embed="rId5"/>
          <a:stretch>
            <a:fillRect/>
          </a:stretch>
        </p:blipFill>
        <p:spPr>
          <a:xfrm>
            <a:off x="6482061" y="5252427"/>
            <a:ext cx="1297859" cy="730973"/>
          </a:xfrm>
          <a:prstGeom prst="rect">
            <a:avLst/>
          </a:prstGeom>
        </p:spPr>
      </p:pic>
      <p:pic>
        <p:nvPicPr>
          <p:cNvPr id="36" name="Picture 35">
            <a:extLst>
              <a:ext uri="{FF2B5EF4-FFF2-40B4-BE49-F238E27FC236}">
                <a16:creationId xmlns:a16="http://schemas.microsoft.com/office/drawing/2014/main" id="{74EDDE95-D287-48FA-9C14-C0C48B1E93FE}"/>
              </a:ext>
            </a:extLst>
          </p:cNvPr>
          <p:cNvPicPr>
            <a:picLocks noChangeAspect="1"/>
          </p:cNvPicPr>
          <p:nvPr/>
        </p:nvPicPr>
        <p:blipFill>
          <a:blip r:embed="rId5"/>
          <a:stretch>
            <a:fillRect/>
          </a:stretch>
        </p:blipFill>
        <p:spPr>
          <a:xfrm>
            <a:off x="3319503" y="5394285"/>
            <a:ext cx="1297859" cy="730973"/>
          </a:xfrm>
          <a:prstGeom prst="rect">
            <a:avLst/>
          </a:prstGeom>
        </p:spPr>
      </p:pic>
      <p:pic>
        <p:nvPicPr>
          <p:cNvPr id="37" name="Picture 36">
            <a:extLst>
              <a:ext uri="{FF2B5EF4-FFF2-40B4-BE49-F238E27FC236}">
                <a16:creationId xmlns:a16="http://schemas.microsoft.com/office/drawing/2014/main" id="{51199D0D-A174-16A5-6A4C-1C8226AE1132}"/>
              </a:ext>
            </a:extLst>
          </p:cNvPr>
          <p:cNvPicPr>
            <a:picLocks noChangeAspect="1"/>
          </p:cNvPicPr>
          <p:nvPr/>
        </p:nvPicPr>
        <p:blipFill>
          <a:blip r:embed="rId5"/>
          <a:stretch>
            <a:fillRect/>
          </a:stretch>
        </p:blipFill>
        <p:spPr>
          <a:xfrm>
            <a:off x="4952820" y="5744622"/>
            <a:ext cx="1297859" cy="730973"/>
          </a:xfrm>
          <a:prstGeom prst="rect">
            <a:avLst/>
          </a:prstGeom>
        </p:spPr>
      </p:pic>
      <p:pic>
        <p:nvPicPr>
          <p:cNvPr id="40" name="Picture 39">
            <a:extLst>
              <a:ext uri="{FF2B5EF4-FFF2-40B4-BE49-F238E27FC236}">
                <a16:creationId xmlns:a16="http://schemas.microsoft.com/office/drawing/2014/main" id="{1357FA81-C2D5-9A43-2FE7-080B33C6B92E}"/>
              </a:ext>
            </a:extLst>
          </p:cNvPr>
          <p:cNvPicPr>
            <a:picLocks noChangeAspect="1"/>
          </p:cNvPicPr>
          <p:nvPr/>
        </p:nvPicPr>
        <p:blipFill>
          <a:blip r:embed="rId6"/>
          <a:stretch>
            <a:fillRect/>
          </a:stretch>
        </p:blipFill>
        <p:spPr>
          <a:xfrm>
            <a:off x="91426" y="57403"/>
            <a:ext cx="1297759" cy="2511162"/>
          </a:xfrm>
          <a:prstGeom prst="rect">
            <a:avLst/>
          </a:prstGeom>
        </p:spPr>
      </p:pic>
      <p:sp>
        <p:nvSpPr>
          <p:cNvPr id="38" name="Freeform: Shape 37">
            <a:extLst>
              <a:ext uri="{FF2B5EF4-FFF2-40B4-BE49-F238E27FC236}">
                <a16:creationId xmlns:a16="http://schemas.microsoft.com/office/drawing/2014/main" id="{3B123B5A-75B0-825D-F9A2-BBAB23744342}"/>
              </a:ext>
            </a:extLst>
          </p:cNvPr>
          <p:cNvSpPr/>
          <p:nvPr/>
        </p:nvSpPr>
        <p:spPr>
          <a:xfrm>
            <a:off x="2979401" y="638175"/>
            <a:ext cx="4975127" cy="5488334"/>
          </a:xfrm>
          <a:custGeom>
            <a:avLst/>
            <a:gdLst>
              <a:gd name="connsiteX0" fmla="*/ 2230774 w 4975127"/>
              <a:gd name="connsiteY0" fmla="*/ 0 h 5488334"/>
              <a:gd name="connsiteX1" fmla="*/ 4040524 w 4975127"/>
              <a:gd name="connsiteY1" fmla="*/ 628650 h 5488334"/>
              <a:gd name="connsiteX2" fmla="*/ 2602249 w 4975127"/>
              <a:gd name="connsiteY2" fmla="*/ 762000 h 5488334"/>
              <a:gd name="connsiteX3" fmla="*/ 2687974 w 4975127"/>
              <a:gd name="connsiteY3" fmla="*/ 1819275 h 5488334"/>
              <a:gd name="connsiteX4" fmla="*/ 4869199 w 4975127"/>
              <a:gd name="connsiteY4" fmla="*/ 1714500 h 5488334"/>
              <a:gd name="connsiteX5" fmla="*/ 4240549 w 4975127"/>
              <a:gd name="connsiteY5" fmla="*/ 2905125 h 5488334"/>
              <a:gd name="connsiteX6" fmla="*/ 849649 w 4975127"/>
              <a:gd name="connsiteY6" fmla="*/ 962025 h 5488334"/>
              <a:gd name="connsiteX7" fmla="*/ 211474 w 4975127"/>
              <a:gd name="connsiteY7" fmla="*/ 1924050 h 5488334"/>
              <a:gd name="connsiteX8" fmla="*/ 2516524 w 4975127"/>
              <a:gd name="connsiteY8" fmla="*/ 2886075 h 5488334"/>
              <a:gd name="connsiteX9" fmla="*/ 963949 w 4975127"/>
              <a:gd name="connsiteY9" fmla="*/ 2876550 h 5488334"/>
              <a:gd name="connsiteX10" fmla="*/ 211474 w 4975127"/>
              <a:gd name="connsiteY10" fmla="*/ 3790950 h 5488334"/>
              <a:gd name="connsiteX11" fmla="*/ 4859674 w 4975127"/>
              <a:gd name="connsiteY11" fmla="*/ 3857625 h 5488334"/>
              <a:gd name="connsiteX12" fmla="*/ 3068974 w 4975127"/>
              <a:gd name="connsiteY12" fmla="*/ 3943350 h 5488334"/>
              <a:gd name="connsiteX13" fmla="*/ 4202449 w 4975127"/>
              <a:gd name="connsiteY13" fmla="*/ 4943475 h 5488334"/>
              <a:gd name="connsiteX14" fmla="*/ 1602124 w 4975127"/>
              <a:gd name="connsiteY14" fmla="*/ 4219575 h 5488334"/>
              <a:gd name="connsiteX15" fmla="*/ 1068724 w 4975127"/>
              <a:gd name="connsiteY15" fmla="*/ 5133975 h 5488334"/>
              <a:gd name="connsiteX16" fmla="*/ 2697499 w 4975127"/>
              <a:gd name="connsiteY16" fmla="*/ 5457825 h 5488334"/>
              <a:gd name="connsiteX17" fmla="*/ 2697499 w 4975127"/>
              <a:gd name="connsiteY17" fmla="*/ 5476875 h 548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5127" h="5488334">
                <a:moveTo>
                  <a:pt x="2230774" y="0"/>
                </a:moveTo>
                <a:cubicBezTo>
                  <a:pt x="3104693" y="250825"/>
                  <a:pt x="3978612" y="501650"/>
                  <a:pt x="4040524" y="628650"/>
                </a:cubicBezTo>
                <a:cubicBezTo>
                  <a:pt x="4102436" y="755650"/>
                  <a:pt x="2827674" y="563563"/>
                  <a:pt x="2602249" y="762000"/>
                </a:cubicBezTo>
                <a:cubicBezTo>
                  <a:pt x="2376824" y="960438"/>
                  <a:pt x="2310149" y="1660525"/>
                  <a:pt x="2687974" y="1819275"/>
                </a:cubicBezTo>
                <a:cubicBezTo>
                  <a:pt x="3065799" y="1978025"/>
                  <a:pt x="4610437" y="1533525"/>
                  <a:pt x="4869199" y="1714500"/>
                </a:cubicBezTo>
                <a:cubicBezTo>
                  <a:pt x="5127962" y="1895475"/>
                  <a:pt x="4910474" y="3030537"/>
                  <a:pt x="4240549" y="2905125"/>
                </a:cubicBezTo>
                <a:cubicBezTo>
                  <a:pt x="3570624" y="2779713"/>
                  <a:pt x="1521161" y="1125537"/>
                  <a:pt x="849649" y="962025"/>
                </a:cubicBezTo>
                <a:cubicBezTo>
                  <a:pt x="178137" y="798513"/>
                  <a:pt x="-66338" y="1603375"/>
                  <a:pt x="211474" y="1924050"/>
                </a:cubicBezTo>
                <a:cubicBezTo>
                  <a:pt x="489286" y="2244725"/>
                  <a:pt x="2391111" y="2727325"/>
                  <a:pt x="2516524" y="2886075"/>
                </a:cubicBezTo>
                <a:cubicBezTo>
                  <a:pt x="2641937" y="3044825"/>
                  <a:pt x="1348124" y="2725738"/>
                  <a:pt x="963949" y="2876550"/>
                </a:cubicBezTo>
                <a:cubicBezTo>
                  <a:pt x="579774" y="3027363"/>
                  <a:pt x="-437813" y="3627438"/>
                  <a:pt x="211474" y="3790950"/>
                </a:cubicBezTo>
                <a:cubicBezTo>
                  <a:pt x="860761" y="3954462"/>
                  <a:pt x="4383424" y="3832225"/>
                  <a:pt x="4859674" y="3857625"/>
                </a:cubicBezTo>
                <a:lnTo>
                  <a:pt x="3068974" y="3943350"/>
                </a:lnTo>
                <a:cubicBezTo>
                  <a:pt x="2959437" y="4124325"/>
                  <a:pt x="4446924" y="4897438"/>
                  <a:pt x="4202449" y="4943475"/>
                </a:cubicBezTo>
                <a:cubicBezTo>
                  <a:pt x="3957974" y="4989512"/>
                  <a:pt x="2124411" y="4187825"/>
                  <a:pt x="1602124" y="4219575"/>
                </a:cubicBezTo>
                <a:cubicBezTo>
                  <a:pt x="1079837" y="4251325"/>
                  <a:pt x="886162" y="4927600"/>
                  <a:pt x="1068724" y="5133975"/>
                </a:cubicBezTo>
                <a:cubicBezTo>
                  <a:pt x="1251286" y="5340350"/>
                  <a:pt x="2426037" y="5400675"/>
                  <a:pt x="2697499" y="5457825"/>
                </a:cubicBezTo>
                <a:cubicBezTo>
                  <a:pt x="2968962" y="5514975"/>
                  <a:pt x="2699086" y="5473700"/>
                  <a:pt x="2697499" y="5476875"/>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92AF1C0-1942-8BA6-84A4-2224739B05FD}"/>
              </a:ext>
            </a:extLst>
          </p:cNvPr>
          <p:cNvGrpSpPr/>
          <p:nvPr/>
        </p:nvGrpSpPr>
        <p:grpSpPr>
          <a:xfrm>
            <a:off x="2139837" y="54562"/>
            <a:ext cx="6786674" cy="6748876"/>
            <a:chOff x="2139837" y="54562"/>
            <a:chExt cx="6786674" cy="6748876"/>
          </a:xfrm>
        </p:grpSpPr>
        <p:sp>
          <p:nvSpPr>
            <p:cNvPr id="10" name="Smiley Face 9">
              <a:extLst>
                <a:ext uri="{FF2B5EF4-FFF2-40B4-BE49-F238E27FC236}">
                  <a16:creationId xmlns:a16="http://schemas.microsoft.com/office/drawing/2014/main" id="{F61A766D-E356-CA73-02A6-AF2972BB6169}"/>
                </a:ext>
              </a:extLst>
            </p:cNvPr>
            <p:cNvSpPr/>
            <p:nvPr/>
          </p:nvSpPr>
          <p:spPr>
            <a:xfrm>
              <a:off x="2139837" y="54562"/>
              <a:ext cx="6786674" cy="6748876"/>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 name="Group 1">
              <a:extLst>
                <a:ext uri="{FF2B5EF4-FFF2-40B4-BE49-F238E27FC236}">
                  <a16:creationId xmlns:a16="http://schemas.microsoft.com/office/drawing/2014/main" id="{119398BE-F022-C8BB-1B33-8623469698EC}"/>
                </a:ext>
              </a:extLst>
            </p:cNvPr>
            <p:cNvGrpSpPr/>
            <p:nvPr/>
          </p:nvGrpSpPr>
          <p:grpSpPr>
            <a:xfrm>
              <a:off x="4100798" y="2076008"/>
              <a:ext cx="685799" cy="686242"/>
              <a:chOff x="4100798" y="2076008"/>
              <a:chExt cx="685799" cy="686242"/>
            </a:xfrm>
          </p:grpSpPr>
          <p:sp>
            <p:nvSpPr>
              <p:cNvPr id="4" name="Oval 3">
                <a:extLst>
                  <a:ext uri="{FF2B5EF4-FFF2-40B4-BE49-F238E27FC236}">
                    <a16:creationId xmlns:a16="http://schemas.microsoft.com/office/drawing/2014/main" id="{CA61A9A3-8E46-66C0-2412-3DA565777073}"/>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10DD89-8ADB-B4A4-3A3C-A9E4C1B258C7}"/>
                  </a:ext>
                </a:extLst>
              </p:cNvPr>
              <p:cNvGrpSpPr/>
              <p:nvPr/>
            </p:nvGrpSpPr>
            <p:grpSpPr>
              <a:xfrm>
                <a:off x="4193035" y="2214978"/>
                <a:ext cx="519397" cy="433404"/>
                <a:chOff x="4659840" y="1660691"/>
                <a:chExt cx="3094176" cy="2232074"/>
              </a:xfrm>
            </p:grpSpPr>
            <p:sp>
              <p:nvSpPr>
                <p:cNvPr id="11" name="Text Box 4">
                  <a:extLst>
                    <a:ext uri="{FF2B5EF4-FFF2-40B4-BE49-F238E27FC236}">
                      <a16:creationId xmlns:a16="http://schemas.microsoft.com/office/drawing/2014/main" id="{567C9DE0-EA02-77EE-7E21-5D831B82FF97}"/>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8">
                  <a:extLst>
                    <a:ext uri="{FF2B5EF4-FFF2-40B4-BE49-F238E27FC236}">
                      <a16:creationId xmlns:a16="http://schemas.microsoft.com/office/drawing/2014/main" id="{73497528-D233-1E88-4C31-0B498357B6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 name="Group 12">
              <a:extLst>
                <a:ext uri="{FF2B5EF4-FFF2-40B4-BE49-F238E27FC236}">
                  <a16:creationId xmlns:a16="http://schemas.microsoft.com/office/drawing/2014/main" id="{113FD109-4E1C-06B7-0807-326F99BC5788}"/>
                </a:ext>
              </a:extLst>
            </p:cNvPr>
            <p:cNvGrpSpPr/>
            <p:nvPr/>
          </p:nvGrpSpPr>
          <p:grpSpPr>
            <a:xfrm>
              <a:off x="6275190" y="2076008"/>
              <a:ext cx="685799" cy="686242"/>
              <a:chOff x="4100798" y="2076008"/>
              <a:chExt cx="685799" cy="686242"/>
            </a:xfrm>
          </p:grpSpPr>
          <p:sp>
            <p:nvSpPr>
              <p:cNvPr id="14" name="Oval 13">
                <a:extLst>
                  <a:ext uri="{FF2B5EF4-FFF2-40B4-BE49-F238E27FC236}">
                    <a16:creationId xmlns:a16="http://schemas.microsoft.com/office/drawing/2014/main" id="{35173D95-5E4E-0A31-D088-84B09DD763FF}"/>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B5F6C22-1635-90C2-DAF6-6ADFD78B1CF7}"/>
                  </a:ext>
                </a:extLst>
              </p:cNvPr>
              <p:cNvGrpSpPr/>
              <p:nvPr/>
            </p:nvGrpSpPr>
            <p:grpSpPr>
              <a:xfrm>
                <a:off x="4193035" y="2214978"/>
                <a:ext cx="519397" cy="433404"/>
                <a:chOff x="4659840" y="1660691"/>
                <a:chExt cx="3094176" cy="2232074"/>
              </a:xfrm>
            </p:grpSpPr>
            <p:sp>
              <p:nvSpPr>
                <p:cNvPr id="16" name="Text Box 4">
                  <a:extLst>
                    <a:ext uri="{FF2B5EF4-FFF2-40B4-BE49-F238E27FC236}">
                      <a16:creationId xmlns:a16="http://schemas.microsoft.com/office/drawing/2014/main" id="{1DBEE626-390B-925A-98C3-7ADD4C612364}"/>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8">
                  <a:extLst>
                    <a:ext uri="{FF2B5EF4-FFF2-40B4-BE49-F238E27FC236}">
                      <a16:creationId xmlns:a16="http://schemas.microsoft.com/office/drawing/2014/main" id="{332A1D1E-9711-0481-3808-8CBA0CC5CF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21" name="Picture 20">
            <a:extLst>
              <a:ext uri="{FF2B5EF4-FFF2-40B4-BE49-F238E27FC236}">
                <a16:creationId xmlns:a16="http://schemas.microsoft.com/office/drawing/2014/main" id="{8B4315FF-5F2C-7587-7C7F-2187C612CBC7}"/>
              </a:ext>
            </a:extLst>
          </p:cNvPr>
          <p:cNvPicPr>
            <a:picLocks noChangeAspect="1"/>
          </p:cNvPicPr>
          <p:nvPr/>
        </p:nvPicPr>
        <p:blipFill>
          <a:blip r:embed="rId8"/>
          <a:stretch>
            <a:fillRect/>
          </a:stretch>
        </p:blipFill>
        <p:spPr>
          <a:xfrm>
            <a:off x="9030108" y="54562"/>
            <a:ext cx="2372255" cy="6748876"/>
          </a:xfrm>
          <a:prstGeom prst="rect">
            <a:avLst/>
          </a:prstGeom>
        </p:spPr>
      </p:pic>
      <p:pic>
        <p:nvPicPr>
          <p:cNvPr id="42" name="Picture 41">
            <a:extLst>
              <a:ext uri="{FF2B5EF4-FFF2-40B4-BE49-F238E27FC236}">
                <a16:creationId xmlns:a16="http://schemas.microsoft.com/office/drawing/2014/main" id="{7086AD54-EAED-8527-9035-C4DBD64D3E47}"/>
              </a:ext>
            </a:extLst>
          </p:cNvPr>
          <p:cNvPicPr>
            <a:picLocks noChangeAspect="1"/>
          </p:cNvPicPr>
          <p:nvPr/>
        </p:nvPicPr>
        <p:blipFill>
          <a:blip r:embed="rId9"/>
          <a:stretch>
            <a:fillRect/>
          </a:stretch>
        </p:blipFill>
        <p:spPr>
          <a:xfrm>
            <a:off x="53624" y="2527300"/>
            <a:ext cx="2009546" cy="4276472"/>
          </a:xfrm>
          <a:prstGeom prst="rect">
            <a:avLst/>
          </a:prstGeom>
        </p:spPr>
      </p:pic>
      <p:sp>
        <p:nvSpPr>
          <p:cNvPr id="43" name="Title 1">
            <a:extLst>
              <a:ext uri="{FF2B5EF4-FFF2-40B4-BE49-F238E27FC236}">
                <a16:creationId xmlns:a16="http://schemas.microsoft.com/office/drawing/2014/main" id="{D87B9224-1BD5-AB02-4C69-71165AE9762D}"/>
              </a:ext>
            </a:extLst>
          </p:cNvPr>
          <p:cNvSpPr txBox="1">
            <a:spLocks/>
          </p:cNvSpPr>
          <p:nvPr/>
        </p:nvSpPr>
        <p:spPr>
          <a:xfrm>
            <a:off x="979746" y="158021"/>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Operation</a:t>
            </a:r>
          </a:p>
        </p:txBody>
      </p:sp>
    </p:spTree>
    <p:extLst>
      <p:ext uri="{BB962C8B-B14F-4D97-AF65-F5344CB8AC3E}">
        <p14:creationId xmlns:p14="http://schemas.microsoft.com/office/powerpoint/2010/main" val="62896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CCD55-A896-5AF8-4E6A-9423FAF10E14}"/>
            </a:ext>
          </a:extLst>
        </p:cNvPr>
        <p:cNvGrpSpPr/>
        <p:nvPr/>
      </p:nvGrpSpPr>
      <p:grpSpPr>
        <a:xfrm>
          <a:off x="0" y="0"/>
          <a:ext cx="0" cy="0"/>
          <a:chOff x="0" y="0"/>
          <a:chExt cx="0" cy="0"/>
        </a:xfrm>
      </p:grpSpPr>
      <p:sp>
        <p:nvSpPr>
          <p:cNvPr id="38" name="Freeform: Shape 37">
            <a:extLst>
              <a:ext uri="{FF2B5EF4-FFF2-40B4-BE49-F238E27FC236}">
                <a16:creationId xmlns:a16="http://schemas.microsoft.com/office/drawing/2014/main" id="{8E461078-7DC6-59EF-0F15-2F405EB3762A}"/>
              </a:ext>
            </a:extLst>
          </p:cNvPr>
          <p:cNvSpPr/>
          <p:nvPr/>
        </p:nvSpPr>
        <p:spPr>
          <a:xfrm>
            <a:off x="2979401" y="638175"/>
            <a:ext cx="4975127" cy="5488334"/>
          </a:xfrm>
          <a:custGeom>
            <a:avLst/>
            <a:gdLst>
              <a:gd name="connsiteX0" fmla="*/ 2230774 w 4975127"/>
              <a:gd name="connsiteY0" fmla="*/ 0 h 5488334"/>
              <a:gd name="connsiteX1" fmla="*/ 4040524 w 4975127"/>
              <a:gd name="connsiteY1" fmla="*/ 628650 h 5488334"/>
              <a:gd name="connsiteX2" fmla="*/ 2602249 w 4975127"/>
              <a:gd name="connsiteY2" fmla="*/ 762000 h 5488334"/>
              <a:gd name="connsiteX3" fmla="*/ 2687974 w 4975127"/>
              <a:gd name="connsiteY3" fmla="*/ 1819275 h 5488334"/>
              <a:gd name="connsiteX4" fmla="*/ 4869199 w 4975127"/>
              <a:gd name="connsiteY4" fmla="*/ 1714500 h 5488334"/>
              <a:gd name="connsiteX5" fmla="*/ 4240549 w 4975127"/>
              <a:gd name="connsiteY5" fmla="*/ 2905125 h 5488334"/>
              <a:gd name="connsiteX6" fmla="*/ 849649 w 4975127"/>
              <a:gd name="connsiteY6" fmla="*/ 962025 h 5488334"/>
              <a:gd name="connsiteX7" fmla="*/ 211474 w 4975127"/>
              <a:gd name="connsiteY7" fmla="*/ 1924050 h 5488334"/>
              <a:gd name="connsiteX8" fmla="*/ 2516524 w 4975127"/>
              <a:gd name="connsiteY8" fmla="*/ 2886075 h 5488334"/>
              <a:gd name="connsiteX9" fmla="*/ 963949 w 4975127"/>
              <a:gd name="connsiteY9" fmla="*/ 2876550 h 5488334"/>
              <a:gd name="connsiteX10" fmla="*/ 211474 w 4975127"/>
              <a:gd name="connsiteY10" fmla="*/ 3790950 h 5488334"/>
              <a:gd name="connsiteX11" fmla="*/ 4859674 w 4975127"/>
              <a:gd name="connsiteY11" fmla="*/ 3857625 h 5488334"/>
              <a:gd name="connsiteX12" fmla="*/ 3068974 w 4975127"/>
              <a:gd name="connsiteY12" fmla="*/ 3943350 h 5488334"/>
              <a:gd name="connsiteX13" fmla="*/ 4202449 w 4975127"/>
              <a:gd name="connsiteY13" fmla="*/ 4943475 h 5488334"/>
              <a:gd name="connsiteX14" fmla="*/ 1602124 w 4975127"/>
              <a:gd name="connsiteY14" fmla="*/ 4219575 h 5488334"/>
              <a:gd name="connsiteX15" fmla="*/ 1068724 w 4975127"/>
              <a:gd name="connsiteY15" fmla="*/ 5133975 h 5488334"/>
              <a:gd name="connsiteX16" fmla="*/ 2697499 w 4975127"/>
              <a:gd name="connsiteY16" fmla="*/ 5457825 h 5488334"/>
              <a:gd name="connsiteX17" fmla="*/ 2697499 w 4975127"/>
              <a:gd name="connsiteY17" fmla="*/ 5476875 h 548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5127" h="5488334">
                <a:moveTo>
                  <a:pt x="2230774" y="0"/>
                </a:moveTo>
                <a:cubicBezTo>
                  <a:pt x="3104693" y="250825"/>
                  <a:pt x="3978612" y="501650"/>
                  <a:pt x="4040524" y="628650"/>
                </a:cubicBezTo>
                <a:cubicBezTo>
                  <a:pt x="4102436" y="755650"/>
                  <a:pt x="2827674" y="563563"/>
                  <a:pt x="2602249" y="762000"/>
                </a:cubicBezTo>
                <a:cubicBezTo>
                  <a:pt x="2376824" y="960438"/>
                  <a:pt x="2310149" y="1660525"/>
                  <a:pt x="2687974" y="1819275"/>
                </a:cubicBezTo>
                <a:cubicBezTo>
                  <a:pt x="3065799" y="1978025"/>
                  <a:pt x="4610437" y="1533525"/>
                  <a:pt x="4869199" y="1714500"/>
                </a:cubicBezTo>
                <a:cubicBezTo>
                  <a:pt x="5127962" y="1895475"/>
                  <a:pt x="4910474" y="3030537"/>
                  <a:pt x="4240549" y="2905125"/>
                </a:cubicBezTo>
                <a:cubicBezTo>
                  <a:pt x="3570624" y="2779713"/>
                  <a:pt x="1521161" y="1125537"/>
                  <a:pt x="849649" y="962025"/>
                </a:cubicBezTo>
                <a:cubicBezTo>
                  <a:pt x="178137" y="798513"/>
                  <a:pt x="-66338" y="1603375"/>
                  <a:pt x="211474" y="1924050"/>
                </a:cubicBezTo>
                <a:cubicBezTo>
                  <a:pt x="489286" y="2244725"/>
                  <a:pt x="2391111" y="2727325"/>
                  <a:pt x="2516524" y="2886075"/>
                </a:cubicBezTo>
                <a:cubicBezTo>
                  <a:pt x="2641937" y="3044825"/>
                  <a:pt x="1348124" y="2725738"/>
                  <a:pt x="963949" y="2876550"/>
                </a:cubicBezTo>
                <a:cubicBezTo>
                  <a:pt x="579774" y="3027363"/>
                  <a:pt x="-437813" y="3627438"/>
                  <a:pt x="211474" y="3790950"/>
                </a:cubicBezTo>
                <a:cubicBezTo>
                  <a:pt x="860761" y="3954462"/>
                  <a:pt x="4383424" y="3832225"/>
                  <a:pt x="4859674" y="3857625"/>
                </a:cubicBezTo>
                <a:lnTo>
                  <a:pt x="3068974" y="3943350"/>
                </a:lnTo>
                <a:cubicBezTo>
                  <a:pt x="2959437" y="4124325"/>
                  <a:pt x="4446924" y="4897438"/>
                  <a:pt x="4202449" y="4943475"/>
                </a:cubicBezTo>
                <a:cubicBezTo>
                  <a:pt x="3957974" y="4989512"/>
                  <a:pt x="2124411" y="4187825"/>
                  <a:pt x="1602124" y="4219575"/>
                </a:cubicBezTo>
                <a:cubicBezTo>
                  <a:pt x="1079837" y="4251325"/>
                  <a:pt x="886162" y="4927600"/>
                  <a:pt x="1068724" y="5133975"/>
                </a:cubicBezTo>
                <a:cubicBezTo>
                  <a:pt x="1251286" y="5340350"/>
                  <a:pt x="2426037" y="5400675"/>
                  <a:pt x="2697499" y="5457825"/>
                </a:cubicBezTo>
                <a:cubicBezTo>
                  <a:pt x="2968962" y="5514975"/>
                  <a:pt x="2699086" y="5473700"/>
                  <a:pt x="2697499" y="5476875"/>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E776AEA2-E10C-4F93-9212-C0F481FBE415}"/>
              </a:ext>
            </a:extLst>
          </p:cNvPr>
          <p:cNvGrpSpPr>
            <a:grpSpLocks/>
          </p:cNvGrpSpPr>
          <p:nvPr/>
        </p:nvGrpSpPr>
        <p:grpSpPr bwMode="auto">
          <a:xfrm>
            <a:off x="11121957" y="6301763"/>
            <a:ext cx="617537" cy="347663"/>
            <a:chOff x="8589272" y="6520719"/>
            <a:chExt cx="617729" cy="348542"/>
          </a:xfrm>
        </p:grpSpPr>
        <p:pic>
          <p:nvPicPr>
            <p:cNvPr id="6" name="Picture 17">
              <a:extLst>
                <a:ext uri="{FF2B5EF4-FFF2-40B4-BE49-F238E27FC236}">
                  <a16:creationId xmlns:a16="http://schemas.microsoft.com/office/drawing/2014/main" id="{2E439A41-1139-ED48-16F0-B66343B69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2A113CFA-3834-F735-1055-1D231200B39C}"/>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65</a:t>
              </a:fld>
              <a:endParaRPr lang="en-US" dirty="0"/>
            </a:p>
          </p:txBody>
        </p:sp>
      </p:grpSp>
      <p:sp>
        <p:nvSpPr>
          <p:cNvPr id="3" name="Rectangle: Rounded Corners 2">
            <a:extLst>
              <a:ext uri="{FF2B5EF4-FFF2-40B4-BE49-F238E27FC236}">
                <a16:creationId xmlns:a16="http://schemas.microsoft.com/office/drawing/2014/main" id="{05A2F69D-2643-EBFA-1F4B-5EF01657146F}"/>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8" name="Title 1">
            <a:extLst>
              <a:ext uri="{FF2B5EF4-FFF2-40B4-BE49-F238E27FC236}">
                <a16:creationId xmlns:a16="http://schemas.microsoft.com/office/drawing/2014/main" id="{56251A5D-D352-30FE-CD19-B3D253A8B2B8}"/>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Operation</a:t>
            </a:r>
          </a:p>
        </p:txBody>
      </p:sp>
      <p:sp>
        <p:nvSpPr>
          <p:cNvPr id="62" name="TextBox 61">
            <a:extLst>
              <a:ext uri="{FF2B5EF4-FFF2-40B4-BE49-F238E27FC236}">
                <a16:creationId xmlns:a16="http://schemas.microsoft.com/office/drawing/2014/main" id="{783942BE-6D46-CBC4-B1D1-33CA431E0FF4}"/>
              </a:ext>
            </a:extLst>
          </p:cNvPr>
          <p:cNvSpPr txBox="1"/>
          <p:nvPr/>
        </p:nvSpPr>
        <p:spPr>
          <a:xfrm>
            <a:off x="4168124" y="1478735"/>
            <a:ext cx="2882900" cy="369332"/>
          </a:xfrm>
          <a:prstGeom prst="rect">
            <a:avLst/>
          </a:prstGeom>
          <a:noFill/>
        </p:spPr>
        <p:txBody>
          <a:bodyPr wrap="square">
            <a:spAutoFit/>
          </a:bodyPr>
          <a:lstStyle/>
          <a:p>
            <a:r>
              <a:rPr lang="en-US" sz="1800" b="1" i="0" u="sng" strike="noStrike" dirty="0">
                <a:solidFill>
                  <a:srgbClr val="000000"/>
                </a:solidFill>
                <a:effectLst/>
                <a:latin typeface="Calibri" panose="020F0502020204030204" pitchFamily="34" charset="0"/>
              </a:rPr>
              <a:t>ITIL SERVICE MANAGEMENT</a:t>
            </a:r>
            <a:r>
              <a:rPr lang="en-US" dirty="0"/>
              <a:t> </a:t>
            </a:r>
          </a:p>
        </p:txBody>
      </p:sp>
      <p:graphicFrame>
        <p:nvGraphicFramePr>
          <p:cNvPr id="66" name="Table 65">
            <a:extLst>
              <a:ext uri="{FF2B5EF4-FFF2-40B4-BE49-F238E27FC236}">
                <a16:creationId xmlns:a16="http://schemas.microsoft.com/office/drawing/2014/main" id="{4A5877DE-DE08-A49C-B8A7-633CA42E561D}"/>
              </a:ext>
            </a:extLst>
          </p:cNvPr>
          <p:cNvGraphicFramePr>
            <a:graphicFrameLocks noGrp="1"/>
          </p:cNvGraphicFramePr>
          <p:nvPr>
            <p:extLst>
              <p:ext uri="{D42A27DB-BD31-4B8C-83A1-F6EECF244321}">
                <p14:modId xmlns:p14="http://schemas.microsoft.com/office/powerpoint/2010/main" val="2779963720"/>
              </p:ext>
            </p:extLst>
          </p:nvPr>
        </p:nvGraphicFramePr>
        <p:xfrm>
          <a:off x="4358624" y="339869"/>
          <a:ext cx="2451100" cy="1152525"/>
        </p:xfrm>
        <a:graphic>
          <a:graphicData uri="http://schemas.openxmlformats.org/drawingml/2006/table">
            <a:tbl>
              <a:tblPr>
                <a:tableStyleId>{5C22544A-7EE6-4342-B048-85BDC9FD1C3A}</a:tableStyleId>
              </a:tblPr>
              <a:tblGrid>
                <a:gridCol w="2451100">
                  <a:extLst>
                    <a:ext uri="{9D8B030D-6E8A-4147-A177-3AD203B41FA5}">
                      <a16:colId xmlns:a16="http://schemas.microsoft.com/office/drawing/2014/main" val="2874986402"/>
                    </a:ext>
                  </a:extLst>
                </a:gridCol>
              </a:tblGrid>
              <a:tr h="190500">
                <a:tc>
                  <a:txBody>
                    <a:bodyPr/>
                    <a:lstStyle/>
                    <a:p>
                      <a:pPr algn="l" fontAlgn="b"/>
                      <a:r>
                        <a:rPr lang="en-US" sz="1100" b="1" u="sng" strike="noStrike" dirty="0">
                          <a:effectLst/>
                        </a:rPr>
                        <a:t>The service strategy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9221837"/>
                  </a:ext>
                </a:extLst>
              </a:tr>
              <a:tr h="190500">
                <a:tc>
                  <a:txBody>
                    <a:bodyPr/>
                    <a:lstStyle/>
                    <a:p>
                      <a:pPr algn="l" fontAlgn="b"/>
                      <a:r>
                        <a:rPr lang="en-US" sz="1100" u="none" strike="noStrike">
                          <a:effectLst/>
                        </a:rPr>
                        <a:t>Strategy management for IT services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6340075"/>
                  </a:ext>
                </a:extLst>
              </a:tr>
              <a:tr h="190500">
                <a:tc>
                  <a:txBody>
                    <a:bodyPr/>
                    <a:lstStyle/>
                    <a:p>
                      <a:pPr algn="l" fontAlgn="b"/>
                      <a:r>
                        <a:rPr lang="en-US" sz="1100" u="none" strike="noStrike">
                          <a:effectLst/>
                        </a:rPr>
                        <a:t>Demand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7098377"/>
                  </a:ext>
                </a:extLst>
              </a:tr>
              <a:tr h="190500">
                <a:tc>
                  <a:txBody>
                    <a:bodyPr/>
                    <a:lstStyle/>
                    <a:p>
                      <a:pPr algn="l" fontAlgn="b"/>
                      <a:r>
                        <a:rPr lang="en-US" sz="1100" u="none" strike="noStrike">
                          <a:effectLst/>
                        </a:rPr>
                        <a:t>Service portfolio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5333787"/>
                  </a:ext>
                </a:extLst>
              </a:tr>
              <a:tr h="190500">
                <a:tc>
                  <a:txBody>
                    <a:bodyPr/>
                    <a:lstStyle/>
                    <a:p>
                      <a:pPr algn="l" fontAlgn="b"/>
                      <a:r>
                        <a:rPr lang="en-US" sz="1100" u="none" strike="noStrike">
                          <a:effectLst/>
                        </a:rPr>
                        <a:t>Financial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778274"/>
                  </a:ext>
                </a:extLst>
              </a:tr>
              <a:tr h="200025">
                <a:tc>
                  <a:txBody>
                    <a:bodyPr/>
                    <a:lstStyle/>
                    <a:p>
                      <a:pPr algn="l" fontAlgn="b"/>
                      <a:r>
                        <a:rPr lang="en-US" sz="1100" u="none" strike="noStrike" dirty="0">
                          <a:effectLst/>
                        </a:rPr>
                        <a:t>Business relationship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3680033"/>
                  </a:ext>
                </a:extLst>
              </a:tr>
            </a:tbl>
          </a:graphicData>
        </a:graphic>
      </p:graphicFrame>
      <p:graphicFrame>
        <p:nvGraphicFramePr>
          <p:cNvPr id="67" name="Table 66">
            <a:extLst>
              <a:ext uri="{FF2B5EF4-FFF2-40B4-BE49-F238E27FC236}">
                <a16:creationId xmlns:a16="http://schemas.microsoft.com/office/drawing/2014/main" id="{2F7644A5-6E24-0EC6-ADA1-DD688ECCC34F}"/>
              </a:ext>
            </a:extLst>
          </p:cNvPr>
          <p:cNvGraphicFramePr>
            <a:graphicFrameLocks noGrp="1"/>
          </p:cNvGraphicFramePr>
          <p:nvPr>
            <p:extLst>
              <p:ext uri="{D42A27DB-BD31-4B8C-83A1-F6EECF244321}">
                <p14:modId xmlns:p14="http://schemas.microsoft.com/office/powerpoint/2010/main" val="1240326790"/>
              </p:ext>
            </p:extLst>
          </p:nvPr>
        </p:nvGraphicFramePr>
        <p:xfrm>
          <a:off x="6614997" y="2866427"/>
          <a:ext cx="1931773" cy="2023110"/>
        </p:xfrm>
        <a:graphic>
          <a:graphicData uri="http://schemas.openxmlformats.org/drawingml/2006/table">
            <a:tbl>
              <a:tblPr>
                <a:tableStyleId>{5C22544A-7EE6-4342-B048-85BDC9FD1C3A}</a:tableStyleId>
              </a:tblPr>
              <a:tblGrid>
                <a:gridCol w="1931773">
                  <a:extLst>
                    <a:ext uri="{9D8B030D-6E8A-4147-A177-3AD203B41FA5}">
                      <a16:colId xmlns:a16="http://schemas.microsoft.com/office/drawing/2014/main" val="2749328600"/>
                    </a:ext>
                  </a:extLst>
                </a:gridCol>
              </a:tblGrid>
              <a:tr h="190500">
                <a:tc>
                  <a:txBody>
                    <a:bodyPr/>
                    <a:lstStyle/>
                    <a:p>
                      <a:pPr algn="l" fontAlgn="b"/>
                      <a:r>
                        <a:rPr lang="en-US" sz="1100" b="1" u="sng" strike="noStrike" dirty="0">
                          <a:effectLst/>
                        </a:rPr>
                        <a:t>The service design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9982733"/>
                  </a:ext>
                </a:extLst>
              </a:tr>
              <a:tr h="190500">
                <a:tc>
                  <a:txBody>
                    <a:bodyPr/>
                    <a:lstStyle/>
                    <a:p>
                      <a:pPr algn="l" fontAlgn="b"/>
                      <a:r>
                        <a:rPr lang="en-US" sz="1100" u="none" strike="noStrike">
                          <a:effectLst/>
                        </a:rPr>
                        <a:t>Service catalogue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1023151"/>
                  </a:ext>
                </a:extLst>
              </a:tr>
              <a:tr h="190500">
                <a:tc>
                  <a:txBody>
                    <a:bodyPr/>
                    <a:lstStyle/>
                    <a:p>
                      <a:pPr algn="l" fontAlgn="b"/>
                      <a:r>
                        <a:rPr lang="en-US" sz="1100" u="none" strike="noStrike">
                          <a:effectLst/>
                        </a:rPr>
                        <a:t>Availability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9519767"/>
                  </a:ext>
                </a:extLst>
              </a:tr>
              <a:tr h="190500">
                <a:tc>
                  <a:txBody>
                    <a:bodyPr/>
                    <a:lstStyle/>
                    <a:p>
                      <a:pPr algn="l" fontAlgn="b"/>
                      <a:r>
                        <a:rPr lang="en-US" sz="1100" u="none" strike="noStrike">
                          <a:effectLst/>
                        </a:rPr>
                        <a:t>Information security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4261539"/>
                  </a:ext>
                </a:extLst>
              </a:tr>
              <a:tr h="190500">
                <a:tc>
                  <a:txBody>
                    <a:bodyPr/>
                    <a:lstStyle/>
                    <a:p>
                      <a:pPr algn="l" fontAlgn="b"/>
                      <a:r>
                        <a:rPr lang="en-US" sz="1100" u="none" strike="noStrike">
                          <a:effectLst/>
                        </a:rPr>
                        <a:t>Service level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678853"/>
                  </a:ext>
                </a:extLst>
              </a:tr>
              <a:tr h="190500">
                <a:tc>
                  <a:txBody>
                    <a:bodyPr/>
                    <a:lstStyle/>
                    <a:p>
                      <a:pPr algn="l" fontAlgn="b"/>
                      <a:r>
                        <a:rPr lang="en-US" sz="1100" u="none" strike="noStrike">
                          <a:effectLst/>
                        </a:rPr>
                        <a:t>Capacity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0979355"/>
                  </a:ext>
                </a:extLst>
              </a:tr>
              <a:tr h="190500">
                <a:tc>
                  <a:txBody>
                    <a:bodyPr/>
                    <a:lstStyle/>
                    <a:p>
                      <a:pPr algn="l" fontAlgn="b"/>
                      <a:r>
                        <a:rPr lang="en-US" sz="1100" u="none" strike="noStrike">
                          <a:effectLst/>
                        </a:rPr>
                        <a:t>Design coordination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3476789"/>
                  </a:ext>
                </a:extLst>
              </a:tr>
              <a:tr h="190500">
                <a:tc>
                  <a:txBody>
                    <a:bodyPr/>
                    <a:lstStyle/>
                    <a:p>
                      <a:pPr algn="l" fontAlgn="b"/>
                      <a:r>
                        <a:rPr lang="en-US" sz="1100" u="none" strike="noStrike">
                          <a:effectLst/>
                        </a:rPr>
                        <a:t>Supplier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1097113"/>
                  </a:ext>
                </a:extLst>
              </a:tr>
              <a:tr h="200025">
                <a:tc>
                  <a:txBody>
                    <a:bodyPr/>
                    <a:lstStyle/>
                    <a:p>
                      <a:pPr algn="l" fontAlgn="b"/>
                      <a:r>
                        <a:rPr lang="en-US" sz="1100" u="none" strike="noStrike" dirty="0">
                          <a:effectLst/>
                        </a:rPr>
                        <a:t>IT service continuity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7068025"/>
                  </a:ext>
                </a:extLst>
              </a:tr>
            </a:tbl>
          </a:graphicData>
        </a:graphic>
      </p:graphicFrame>
      <p:graphicFrame>
        <p:nvGraphicFramePr>
          <p:cNvPr id="68" name="Table 67">
            <a:extLst>
              <a:ext uri="{FF2B5EF4-FFF2-40B4-BE49-F238E27FC236}">
                <a16:creationId xmlns:a16="http://schemas.microsoft.com/office/drawing/2014/main" id="{12810E42-ED9D-ABD3-CC80-6B4B55C787B7}"/>
              </a:ext>
            </a:extLst>
          </p:cNvPr>
          <p:cNvGraphicFramePr>
            <a:graphicFrameLocks noGrp="1"/>
          </p:cNvGraphicFramePr>
          <p:nvPr>
            <p:extLst>
              <p:ext uri="{D42A27DB-BD31-4B8C-83A1-F6EECF244321}">
                <p14:modId xmlns:p14="http://schemas.microsoft.com/office/powerpoint/2010/main" val="3427269549"/>
              </p:ext>
            </p:extLst>
          </p:nvPr>
        </p:nvGraphicFramePr>
        <p:xfrm>
          <a:off x="2703495" y="2862654"/>
          <a:ext cx="1792306" cy="2032635"/>
        </p:xfrm>
        <a:graphic>
          <a:graphicData uri="http://schemas.openxmlformats.org/drawingml/2006/table">
            <a:tbl>
              <a:tblPr>
                <a:tableStyleId>{5C22544A-7EE6-4342-B048-85BDC9FD1C3A}</a:tableStyleId>
              </a:tblPr>
              <a:tblGrid>
                <a:gridCol w="1792306">
                  <a:extLst>
                    <a:ext uri="{9D8B030D-6E8A-4147-A177-3AD203B41FA5}">
                      <a16:colId xmlns:a16="http://schemas.microsoft.com/office/drawing/2014/main" val="3108987577"/>
                    </a:ext>
                  </a:extLst>
                </a:gridCol>
              </a:tblGrid>
              <a:tr h="190500">
                <a:tc>
                  <a:txBody>
                    <a:bodyPr/>
                    <a:lstStyle/>
                    <a:p>
                      <a:pPr algn="l" fontAlgn="b"/>
                      <a:r>
                        <a:rPr lang="en-US" sz="1100" b="1" u="sng" strike="noStrike" dirty="0">
                          <a:effectLst/>
                        </a:rPr>
                        <a:t>The service transition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9370957"/>
                  </a:ext>
                </a:extLst>
              </a:tr>
              <a:tr h="190500">
                <a:tc>
                  <a:txBody>
                    <a:bodyPr/>
                    <a:lstStyle/>
                    <a:p>
                      <a:pPr algn="l" fontAlgn="b"/>
                      <a:r>
                        <a:rPr lang="en-US" sz="1100" u="none" strike="noStrike">
                          <a:effectLst/>
                        </a:rPr>
                        <a:t>Transition planning and support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0957290"/>
                  </a:ext>
                </a:extLst>
              </a:tr>
              <a:tr h="190500">
                <a:tc>
                  <a:txBody>
                    <a:bodyPr/>
                    <a:lstStyle/>
                    <a:p>
                      <a:pPr algn="l" fontAlgn="b"/>
                      <a:r>
                        <a:rPr lang="en-US" sz="1100" u="none" strike="noStrike">
                          <a:effectLst/>
                        </a:rPr>
                        <a:t>Change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2256008"/>
                  </a:ext>
                </a:extLst>
              </a:tr>
              <a:tr h="190500">
                <a:tc>
                  <a:txBody>
                    <a:bodyPr/>
                    <a:lstStyle/>
                    <a:p>
                      <a:pPr algn="l" fontAlgn="b"/>
                      <a:r>
                        <a:rPr lang="en-US" sz="1100" u="none" strike="noStrike">
                          <a:effectLst/>
                        </a:rPr>
                        <a:t>Change evaluation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3566938"/>
                  </a:ext>
                </a:extLst>
              </a:tr>
              <a:tr h="190500">
                <a:tc>
                  <a:txBody>
                    <a:bodyPr/>
                    <a:lstStyle/>
                    <a:p>
                      <a:pPr algn="l" fontAlgn="b"/>
                      <a:r>
                        <a:rPr lang="en-US" sz="1100" u="none" strike="noStrike">
                          <a:effectLst/>
                        </a:rPr>
                        <a:t>Release and deployment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2864710"/>
                  </a:ext>
                </a:extLst>
              </a:tr>
              <a:tr h="381000">
                <a:tc>
                  <a:txBody>
                    <a:bodyPr/>
                    <a:lstStyle/>
                    <a:p>
                      <a:pPr algn="l" fontAlgn="b"/>
                      <a:r>
                        <a:rPr lang="en-US" sz="1100" u="none" strike="noStrike">
                          <a:effectLst/>
                        </a:rPr>
                        <a:t>Service asset and configuration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2983948"/>
                  </a:ext>
                </a:extLst>
              </a:tr>
              <a:tr h="190500">
                <a:tc>
                  <a:txBody>
                    <a:bodyPr/>
                    <a:lstStyle/>
                    <a:p>
                      <a:pPr algn="l" fontAlgn="b"/>
                      <a:r>
                        <a:rPr lang="en-US" sz="1100" u="none" strike="noStrike">
                          <a:effectLst/>
                        </a:rPr>
                        <a:t>Service validation and testing</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5202005"/>
                  </a:ext>
                </a:extLst>
              </a:tr>
              <a:tr h="200025">
                <a:tc>
                  <a:txBody>
                    <a:bodyPr/>
                    <a:lstStyle/>
                    <a:p>
                      <a:pPr algn="l" fontAlgn="b"/>
                      <a:r>
                        <a:rPr lang="en-US" sz="1100" u="none" strike="noStrike" dirty="0">
                          <a:effectLst/>
                        </a:rPr>
                        <a:t>Knowledge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164913"/>
                  </a:ext>
                </a:extLst>
              </a:tr>
            </a:tbl>
          </a:graphicData>
        </a:graphic>
      </p:graphicFrame>
      <p:graphicFrame>
        <p:nvGraphicFramePr>
          <p:cNvPr id="69" name="Table 68">
            <a:extLst>
              <a:ext uri="{FF2B5EF4-FFF2-40B4-BE49-F238E27FC236}">
                <a16:creationId xmlns:a16="http://schemas.microsoft.com/office/drawing/2014/main" id="{698695FE-D5E1-56D6-A32A-EB220C136320}"/>
              </a:ext>
            </a:extLst>
          </p:cNvPr>
          <p:cNvGraphicFramePr>
            <a:graphicFrameLocks noGrp="1"/>
          </p:cNvGraphicFramePr>
          <p:nvPr>
            <p:extLst>
              <p:ext uri="{D42A27DB-BD31-4B8C-83A1-F6EECF244321}">
                <p14:modId xmlns:p14="http://schemas.microsoft.com/office/powerpoint/2010/main" val="3897659947"/>
              </p:ext>
            </p:extLst>
          </p:nvPr>
        </p:nvGraphicFramePr>
        <p:xfrm>
          <a:off x="4567287" y="5413115"/>
          <a:ext cx="1931773" cy="1152525"/>
        </p:xfrm>
        <a:graphic>
          <a:graphicData uri="http://schemas.openxmlformats.org/drawingml/2006/table">
            <a:tbl>
              <a:tblPr>
                <a:tableStyleId>{5C22544A-7EE6-4342-B048-85BDC9FD1C3A}</a:tableStyleId>
              </a:tblPr>
              <a:tblGrid>
                <a:gridCol w="1931773">
                  <a:extLst>
                    <a:ext uri="{9D8B030D-6E8A-4147-A177-3AD203B41FA5}">
                      <a16:colId xmlns:a16="http://schemas.microsoft.com/office/drawing/2014/main" val="2849564026"/>
                    </a:ext>
                  </a:extLst>
                </a:gridCol>
              </a:tblGrid>
              <a:tr h="190500">
                <a:tc>
                  <a:txBody>
                    <a:bodyPr/>
                    <a:lstStyle/>
                    <a:p>
                      <a:pPr algn="l" fontAlgn="b"/>
                      <a:r>
                        <a:rPr lang="en-US" sz="1100" b="1" u="sng" strike="noStrike" dirty="0">
                          <a:effectLst/>
                        </a:rPr>
                        <a:t>The service operation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9265427"/>
                  </a:ext>
                </a:extLst>
              </a:tr>
              <a:tr h="190500">
                <a:tc>
                  <a:txBody>
                    <a:bodyPr/>
                    <a:lstStyle/>
                    <a:p>
                      <a:pPr algn="l" fontAlgn="b"/>
                      <a:r>
                        <a:rPr lang="en-US" sz="1100" u="none" strike="noStrike">
                          <a:effectLst/>
                        </a:rPr>
                        <a:t>Access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6660884"/>
                  </a:ext>
                </a:extLst>
              </a:tr>
              <a:tr h="190500">
                <a:tc>
                  <a:txBody>
                    <a:bodyPr/>
                    <a:lstStyle/>
                    <a:p>
                      <a:pPr algn="l" fontAlgn="b"/>
                      <a:r>
                        <a:rPr lang="en-US" sz="1100" u="none" strike="noStrike">
                          <a:effectLst/>
                        </a:rPr>
                        <a:t>Event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1706375"/>
                  </a:ext>
                </a:extLst>
              </a:tr>
              <a:tr h="190500">
                <a:tc>
                  <a:txBody>
                    <a:bodyPr/>
                    <a:lstStyle/>
                    <a:p>
                      <a:pPr algn="l" fontAlgn="b"/>
                      <a:r>
                        <a:rPr lang="en-US" sz="1100" u="none" strike="noStrike">
                          <a:effectLst/>
                        </a:rPr>
                        <a:t>Service request fulfillment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8849856"/>
                  </a:ext>
                </a:extLst>
              </a:tr>
              <a:tr h="190500">
                <a:tc>
                  <a:txBody>
                    <a:bodyPr/>
                    <a:lstStyle/>
                    <a:p>
                      <a:pPr algn="l" fontAlgn="b"/>
                      <a:r>
                        <a:rPr lang="en-US" sz="1100" u="none" strike="noStrike">
                          <a:effectLst/>
                        </a:rPr>
                        <a:t>Incident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814901"/>
                  </a:ext>
                </a:extLst>
              </a:tr>
              <a:tr h="200025">
                <a:tc>
                  <a:txBody>
                    <a:bodyPr/>
                    <a:lstStyle/>
                    <a:p>
                      <a:pPr algn="l" fontAlgn="b"/>
                      <a:r>
                        <a:rPr lang="en-US" sz="1100" u="none" strike="noStrike" dirty="0">
                          <a:effectLst/>
                        </a:rPr>
                        <a:t>Problem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5161110"/>
                  </a:ext>
                </a:extLst>
              </a:tr>
            </a:tbl>
          </a:graphicData>
        </a:graphic>
      </p:graphicFrame>
      <p:graphicFrame>
        <p:nvGraphicFramePr>
          <p:cNvPr id="71" name="Table 70">
            <a:extLst>
              <a:ext uri="{FF2B5EF4-FFF2-40B4-BE49-F238E27FC236}">
                <a16:creationId xmlns:a16="http://schemas.microsoft.com/office/drawing/2014/main" id="{BA010160-B52F-D0A8-47BB-BE591A150311}"/>
              </a:ext>
            </a:extLst>
          </p:cNvPr>
          <p:cNvGraphicFramePr>
            <a:graphicFrameLocks noGrp="1"/>
          </p:cNvGraphicFramePr>
          <p:nvPr>
            <p:extLst>
              <p:ext uri="{D42A27DB-BD31-4B8C-83A1-F6EECF244321}">
                <p14:modId xmlns:p14="http://schemas.microsoft.com/office/powerpoint/2010/main" val="716850329"/>
              </p:ext>
            </p:extLst>
          </p:nvPr>
        </p:nvGraphicFramePr>
        <p:xfrm>
          <a:off x="4687031" y="2917227"/>
          <a:ext cx="1751772" cy="1874520"/>
        </p:xfrm>
        <a:graphic>
          <a:graphicData uri="http://schemas.openxmlformats.org/drawingml/2006/table">
            <a:tbl>
              <a:tblPr>
                <a:tableStyleId>{5C22544A-7EE6-4342-B048-85BDC9FD1C3A}</a:tableStyleId>
              </a:tblPr>
              <a:tblGrid>
                <a:gridCol w="1751772">
                  <a:extLst>
                    <a:ext uri="{9D8B030D-6E8A-4147-A177-3AD203B41FA5}">
                      <a16:colId xmlns:a16="http://schemas.microsoft.com/office/drawing/2014/main" val="3251283838"/>
                    </a:ext>
                  </a:extLst>
                </a:gridCol>
              </a:tblGrid>
              <a:tr h="390525">
                <a:tc>
                  <a:txBody>
                    <a:bodyPr/>
                    <a:lstStyle/>
                    <a:p>
                      <a:pPr algn="ctr" fontAlgn="b"/>
                      <a:r>
                        <a:rPr lang="en-US" sz="1100" b="1" u="sng" strike="noStrike" dirty="0">
                          <a:effectLst/>
                        </a:rPr>
                        <a:t>Continual service improvement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4192479"/>
                  </a:ext>
                </a:extLst>
              </a:tr>
              <a:tr h="190500">
                <a:tc>
                  <a:txBody>
                    <a:bodyPr/>
                    <a:lstStyle/>
                    <a:p>
                      <a:pPr algn="ctr" fontAlgn="b"/>
                      <a:endParaRPr lang="en-US" sz="1800" u="sng" strike="noStrike" dirty="0">
                        <a:effectLst/>
                      </a:endParaRPr>
                    </a:p>
                    <a:p>
                      <a:pPr algn="ctr" fontAlgn="b"/>
                      <a:r>
                        <a:rPr lang="en-US" sz="1800" u="sng" strike="noStrike" dirty="0">
                          <a:effectLst/>
                        </a:rPr>
                        <a:t>ITIL Functions</a:t>
                      </a:r>
                      <a:endParaRPr lang="en-US" sz="18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7324661"/>
                  </a:ext>
                </a:extLst>
              </a:tr>
              <a:tr h="190500">
                <a:tc>
                  <a:txBody>
                    <a:bodyPr/>
                    <a:lstStyle/>
                    <a:p>
                      <a:pPr algn="ctr" fontAlgn="b"/>
                      <a:endParaRPr lang="en-US" sz="1100" u="none" strike="noStrike" dirty="0">
                        <a:effectLst/>
                      </a:endParaRPr>
                    </a:p>
                    <a:p>
                      <a:pPr algn="ctr" fontAlgn="b"/>
                      <a:r>
                        <a:rPr lang="en-US" sz="1100" u="none" strike="noStrike" dirty="0">
                          <a:effectLst/>
                        </a:rPr>
                        <a:t>Service desk</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1779026"/>
                  </a:ext>
                </a:extLst>
              </a:tr>
              <a:tr h="190500">
                <a:tc>
                  <a:txBody>
                    <a:bodyPr/>
                    <a:lstStyle/>
                    <a:p>
                      <a:pPr algn="ctr" fontAlgn="b"/>
                      <a:r>
                        <a:rPr lang="en-US" sz="1100" u="none" strike="noStrike">
                          <a:effectLst/>
                        </a:rPr>
                        <a:t>Application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7458345"/>
                  </a:ext>
                </a:extLst>
              </a:tr>
              <a:tr h="190500">
                <a:tc>
                  <a:txBody>
                    <a:bodyPr/>
                    <a:lstStyle/>
                    <a:p>
                      <a:pPr algn="ctr" fontAlgn="b"/>
                      <a:r>
                        <a:rPr lang="en-US" sz="1100" u="none" strike="noStrike">
                          <a:effectLst/>
                        </a:rPr>
                        <a:t>Technical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0461306"/>
                  </a:ext>
                </a:extLst>
              </a:tr>
              <a:tr h="200025">
                <a:tc>
                  <a:txBody>
                    <a:bodyPr/>
                    <a:lstStyle/>
                    <a:p>
                      <a:pPr algn="ctr" fontAlgn="b"/>
                      <a:r>
                        <a:rPr lang="en-US" sz="1100" u="none" strike="noStrike" dirty="0">
                          <a:effectLst/>
                        </a:rPr>
                        <a:t>Operations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2677584"/>
                  </a:ext>
                </a:extLst>
              </a:tr>
            </a:tbl>
          </a:graphicData>
        </a:graphic>
      </p:graphicFrame>
      <p:grpSp>
        <p:nvGrpSpPr>
          <p:cNvPr id="86" name="Group 85">
            <a:extLst>
              <a:ext uri="{FF2B5EF4-FFF2-40B4-BE49-F238E27FC236}">
                <a16:creationId xmlns:a16="http://schemas.microsoft.com/office/drawing/2014/main" id="{7A93569D-DB3C-5F8A-6FDD-6AD84CE425FB}"/>
              </a:ext>
            </a:extLst>
          </p:cNvPr>
          <p:cNvGrpSpPr/>
          <p:nvPr/>
        </p:nvGrpSpPr>
        <p:grpSpPr>
          <a:xfrm>
            <a:off x="2139837" y="54562"/>
            <a:ext cx="6786674" cy="6748876"/>
            <a:chOff x="2139837" y="54562"/>
            <a:chExt cx="6786674" cy="6748876"/>
          </a:xfrm>
        </p:grpSpPr>
        <p:sp>
          <p:nvSpPr>
            <p:cNvPr id="10" name="Smiley Face 9">
              <a:extLst>
                <a:ext uri="{FF2B5EF4-FFF2-40B4-BE49-F238E27FC236}">
                  <a16:creationId xmlns:a16="http://schemas.microsoft.com/office/drawing/2014/main" id="{0D2490E6-ACB2-E14C-7126-4533C847D268}"/>
                </a:ext>
              </a:extLst>
            </p:cNvPr>
            <p:cNvSpPr/>
            <p:nvPr/>
          </p:nvSpPr>
          <p:spPr>
            <a:xfrm>
              <a:off x="2139837" y="54562"/>
              <a:ext cx="6786674" cy="6748876"/>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79" name="Group 78">
              <a:extLst>
                <a:ext uri="{FF2B5EF4-FFF2-40B4-BE49-F238E27FC236}">
                  <a16:creationId xmlns:a16="http://schemas.microsoft.com/office/drawing/2014/main" id="{57A657BF-3BD2-D306-245D-9006416D3163}"/>
                </a:ext>
              </a:extLst>
            </p:cNvPr>
            <p:cNvGrpSpPr/>
            <p:nvPr/>
          </p:nvGrpSpPr>
          <p:grpSpPr>
            <a:xfrm>
              <a:off x="4100798" y="2076008"/>
              <a:ext cx="685799" cy="686242"/>
              <a:chOff x="4100798" y="2076008"/>
              <a:chExt cx="685799" cy="686242"/>
            </a:xfrm>
          </p:grpSpPr>
          <p:sp>
            <p:nvSpPr>
              <p:cNvPr id="73" name="Oval 72">
                <a:extLst>
                  <a:ext uri="{FF2B5EF4-FFF2-40B4-BE49-F238E27FC236}">
                    <a16:creationId xmlns:a16="http://schemas.microsoft.com/office/drawing/2014/main" id="{2FF85144-F09E-A9A1-4C57-9BF625A9905F}"/>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4ECF2D40-3E34-7952-38A6-A73D70F1C631}"/>
                  </a:ext>
                </a:extLst>
              </p:cNvPr>
              <p:cNvGrpSpPr/>
              <p:nvPr/>
            </p:nvGrpSpPr>
            <p:grpSpPr>
              <a:xfrm>
                <a:off x="4193035" y="2214978"/>
                <a:ext cx="519397" cy="433404"/>
                <a:chOff x="4659840" y="1660691"/>
                <a:chExt cx="3094176" cy="2232074"/>
              </a:xfrm>
            </p:grpSpPr>
            <p:sp>
              <p:nvSpPr>
                <p:cNvPr id="77" name="Text Box 4">
                  <a:extLst>
                    <a:ext uri="{FF2B5EF4-FFF2-40B4-BE49-F238E27FC236}">
                      <a16:creationId xmlns:a16="http://schemas.microsoft.com/office/drawing/2014/main" id="{E91C97B8-98E1-D2E3-2DEC-0ACAD15524FC}"/>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78" name="Picture 8">
                  <a:extLst>
                    <a:ext uri="{FF2B5EF4-FFF2-40B4-BE49-F238E27FC236}">
                      <a16:creationId xmlns:a16="http://schemas.microsoft.com/office/drawing/2014/main" id="{1EA24E12-9B55-2A97-065D-C75857500F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1" name="Group 80">
              <a:extLst>
                <a:ext uri="{FF2B5EF4-FFF2-40B4-BE49-F238E27FC236}">
                  <a16:creationId xmlns:a16="http://schemas.microsoft.com/office/drawing/2014/main" id="{50052114-844E-F25C-497D-3A154C023F9C}"/>
                </a:ext>
              </a:extLst>
            </p:cNvPr>
            <p:cNvGrpSpPr/>
            <p:nvPr/>
          </p:nvGrpSpPr>
          <p:grpSpPr>
            <a:xfrm>
              <a:off x="6272097" y="2076008"/>
              <a:ext cx="685799" cy="686242"/>
              <a:chOff x="4100798" y="2076008"/>
              <a:chExt cx="685799" cy="686242"/>
            </a:xfrm>
          </p:grpSpPr>
          <p:sp>
            <p:nvSpPr>
              <p:cNvPr id="82" name="Oval 81">
                <a:extLst>
                  <a:ext uri="{FF2B5EF4-FFF2-40B4-BE49-F238E27FC236}">
                    <a16:creationId xmlns:a16="http://schemas.microsoft.com/office/drawing/2014/main" id="{65974266-00D4-D2C6-FB7B-1F76BB7AF413}"/>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47FF85B-8B9C-9245-066C-966FB261ED06}"/>
                  </a:ext>
                </a:extLst>
              </p:cNvPr>
              <p:cNvGrpSpPr/>
              <p:nvPr/>
            </p:nvGrpSpPr>
            <p:grpSpPr>
              <a:xfrm>
                <a:off x="4193035" y="2214978"/>
                <a:ext cx="519397" cy="433404"/>
                <a:chOff x="4659840" y="1660691"/>
                <a:chExt cx="3094176" cy="2232074"/>
              </a:xfrm>
            </p:grpSpPr>
            <p:sp>
              <p:nvSpPr>
                <p:cNvPr id="84" name="Text Box 4">
                  <a:extLst>
                    <a:ext uri="{FF2B5EF4-FFF2-40B4-BE49-F238E27FC236}">
                      <a16:creationId xmlns:a16="http://schemas.microsoft.com/office/drawing/2014/main" id="{A6669AAD-6BB7-0E7B-E0C4-156906A2949D}"/>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85" name="Picture 8">
                  <a:extLst>
                    <a:ext uri="{FF2B5EF4-FFF2-40B4-BE49-F238E27FC236}">
                      <a16:creationId xmlns:a16="http://schemas.microsoft.com/office/drawing/2014/main" id="{E31FB486-1984-9961-1A8F-657EB2C217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5567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6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7A3AF-C349-0D6E-CD2B-E2FB2BC4D8B9}"/>
            </a:ext>
          </a:extLst>
        </p:cNvPr>
        <p:cNvGrpSpPr/>
        <p:nvPr/>
      </p:nvGrpSpPr>
      <p:grpSpPr>
        <a:xfrm>
          <a:off x="0" y="0"/>
          <a:ext cx="0" cy="0"/>
          <a:chOff x="0" y="0"/>
          <a:chExt cx="0" cy="0"/>
        </a:xfrm>
      </p:grpSpPr>
      <p:sp>
        <p:nvSpPr>
          <p:cNvPr id="38" name="Freeform: Shape 37">
            <a:extLst>
              <a:ext uri="{FF2B5EF4-FFF2-40B4-BE49-F238E27FC236}">
                <a16:creationId xmlns:a16="http://schemas.microsoft.com/office/drawing/2014/main" id="{9F92C3C0-5F2D-339B-B7C2-7B3D4DC2535E}"/>
              </a:ext>
            </a:extLst>
          </p:cNvPr>
          <p:cNvSpPr/>
          <p:nvPr/>
        </p:nvSpPr>
        <p:spPr>
          <a:xfrm>
            <a:off x="2979401" y="638175"/>
            <a:ext cx="4975127" cy="5488334"/>
          </a:xfrm>
          <a:custGeom>
            <a:avLst/>
            <a:gdLst>
              <a:gd name="connsiteX0" fmla="*/ 2230774 w 4975127"/>
              <a:gd name="connsiteY0" fmla="*/ 0 h 5488334"/>
              <a:gd name="connsiteX1" fmla="*/ 4040524 w 4975127"/>
              <a:gd name="connsiteY1" fmla="*/ 628650 h 5488334"/>
              <a:gd name="connsiteX2" fmla="*/ 2602249 w 4975127"/>
              <a:gd name="connsiteY2" fmla="*/ 762000 h 5488334"/>
              <a:gd name="connsiteX3" fmla="*/ 2687974 w 4975127"/>
              <a:gd name="connsiteY3" fmla="*/ 1819275 h 5488334"/>
              <a:gd name="connsiteX4" fmla="*/ 4869199 w 4975127"/>
              <a:gd name="connsiteY4" fmla="*/ 1714500 h 5488334"/>
              <a:gd name="connsiteX5" fmla="*/ 4240549 w 4975127"/>
              <a:gd name="connsiteY5" fmla="*/ 2905125 h 5488334"/>
              <a:gd name="connsiteX6" fmla="*/ 849649 w 4975127"/>
              <a:gd name="connsiteY6" fmla="*/ 962025 h 5488334"/>
              <a:gd name="connsiteX7" fmla="*/ 211474 w 4975127"/>
              <a:gd name="connsiteY7" fmla="*/ 1924050 h 5488334"/>
              <a:gd name="connsiteX8" fmla="*/ 2516524 w 4975127"/>
              <a:gd name="connsiteY8" fmla="*/ 2886075 h 5488334"/>
              <a:gd name="connsiteX9" fmla="*/ 963949 w 4975127"/>
              <a:gd name="connsiteY9" fmla="*/ 2876550 h 5488334"/>
              <a:gd name="connsiteX10" fmla="*/ 211474 w 4975127"/>
              <a:gd name="connsiteY10" fmla="*/ 3790950 h 5488334"/>
              <a:gd name="connsiteX11" fmla="*/ 4859674 w 4975127"/>
              <a:gd name="connsiteY11" fmla="*/ 3857625 h 5488334"/>
              <a:gd name="connsiteX12" fmla="*/ 3068974 w 4975127"/>
              <a:gd name="connsiteY12" fmla="*/ 3943350 h 5488334"/>
              <a:gd name="connsiteX13" fmla="*/ 4202449 w 4975127"/>
              <a:gd name="connsiteY13" fmla="*/ 4943475 h 5488334"/>
              <a:gd name="connsiteX14" fmla="*/ 1602124 w 4975127"/>
              <a:gd name="connsiteY14" fmla="*/ 4219575 h 5488334"/>
              <a:gd name="connsiteX15" fmla="*/ 1068724 w 4975127"/>
              <a:gd name="connsiteY15" fmla="*/ 5133975 h 5488334"/>
              <a:gd name="connsiteX16" fmla="*/ 2697499 w 4975127"/>
              <a:gd name="connsiteY16" fmla="*/ 5457825 h 5488334"/>
              <a:gd name="connsiteX17" fmla="*/ 2697499 w 4975127"/>
              <a:gd name="connsiteY17" fmla="*/ 5476875 h 548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5127" h="5488334">
                <a:moveTo>
                  <a:pt x="2230774" y="0"/>
                </a:moveTo>
                <a:cubicBezTo>
                  <a:pt x="3104693" y="250825"/>
                  <a:pt x="3978612" y="501650"/>
                  <a:pt x="4040524" y="628650"/>
                </a:cubicBezTo>
                <a:cubicBezTo>
                  <a:pt x="4102436" y="755650"/>
                  <a:pt x="2827674" y="563563"/>
                  <a:pt x="2602249" y="762000"/>
                </a:cubicBezTo>
                <a:cubicBezTo>
                  <a:pt x="2376824" y="960438"/>
                  <a:pt x="2310149" y="1660525"/>
                  <a:pt x="2687974" y="1819275"/>
                </a:cubicBezTo>
                <a:cubicBezTo>
                  <a:pt x="3065799" y="1978025"/>
                  <a:pt x="4610437" y="1533525"/>
                  <a:pt x="4869199" y="1714500"/>
                </a:cubicBezTo>
                <a:cubicBezTo>
                  <a:pt x="5127962" y="1895475"/>
                  <a:pt x="4910474" y="3030537"/>
                  <a:pt x="4240549" y="2905125"/>
                </a:cubicBezTo>
                <a:cubicBezTo>
                  <a:pt x="3570624" y="2779713"/>
                  <a:pt x="1521161" y="1125537"/>
                  <a:pt x="849649" y="962025"/>
                </a:cubicBezTo>
                <a:cubicBezTo>
                  <a:pt x="178137" y="798513"/>
                  <a:pt x="-66338" y="1603375"/>
                  <a:pt x="211474" y="1924050"/>
                </a:cubicBezTo>
                <a:cubicBezTo>
                  <a:pt x="489286" y="2244725"/>
                  <a:pt x="2391111" y="2727325"/>
                  <a:pt x="2516524" y="2886075"/>
                </a:cubicBezTo>
                <a:cubicBezTo>
                  <a:pt x="2641937" y="3044825"/>
                  <a:pt x="1348124" y="2725738"/>
                  <a:pt x="963949" y="2876550"/>
                </a:cubicBezTo>
                <a:cubicBezTo>
                  <a:pt x="579774" y="3027363"/>
                  <a:pt x="-437813" y="3627438"/>
                  <a:pt x="211474" y="3790950"/>
                </a:cubicBezTo>
                <a:cubicBezTo>
                  <a:pt x="860761" y="3954462"/>
                  <a:pt x="4383424" y="3832225"/>
                  <a:pt x="4859674" y="3857625"/>
                </a:cubicBezTo>
                <a:lnTo>
                  <a:pt x="3068974" y="3943350"/>
                </a:lnTo>
                <a:cubicBezTo>
                  <a:pt x="2959437" y="4124325"/>
                  <a:pt x="4446924" y="4897438"/>
                  <a:pt x="4202449" y="4943475"/>
                </a:cubicBezTo>
                <a:cubicBezTo>
                  <a:pt x="3957974" y="4989512"/>
                  <a:pt x="2124411" y="4187825"/>
                  <a:pt x="1602124" y="4219575"/>
                </a:cubicBezTo>
                <a:cubicBezTo>
                  <a:pt x="1079837" y="4251325"/>
                  <a:pt x="886162" y="4927600"/>
                  <a:pt x="1068724" y="5133975"/>
                </a:cubicBezTo>
                <a:cubicBezTo>
                  <a:pt x="1251286" y="5340350"/>
                  <a:pt x="2426037" y="5400675"/>
                  <a:pt x="2697499" y="5457825"/>
                </a:cubicBezTo>
                <a:cubicBezTo>
                  <a:pt x="2968962" y="5514975"/>
                  <a:pt x="2699086" y="5473700"/>
                  <a:pt x="2697499" y="5476875"/>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1B9F9F18-EC07-C6B0-1B4B-4FFCA8DF2AD1}"/>
              </a:ext>
            </a:extLst>
          </p:cNvPr>
          <p:cNvGrpSpPr>
            <a:grpSpLocks/>
          </p:cNvGrpSpPr>
          <p:nvPr/>
        </p:nvGrpSpPr>
        <p:grpSpPr bwMode="auto">
          <a:xfrm>
            <a:off x="11121957" y="6301763"/>
            <a:ext cx="617537" cy="347663"/>
            <a:chOff x="8589272" y="6520719"/>
            <a:chExt cx="617729" cy="348542"/>
          </a:xfrm>
        </p:grpSpPr>
        <p:pic>
          <p:nvPicPr>
            <p:cNvPr id="6" name="Picture 17">
              <a:extLst>
                <a:ext uri="{FF2B5EF4-FFF2-40B4-BE49-F238E27FC236}">
                  <a16:creationId xmlns:a16="http://schemas.microsoft.com/office/drawing/2014/main" id="{FA248DE3-73D7-9B9F-CF57-D93C2A163E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14665D11-561F-A347-2491-5886E20D66CB}"/>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66</a:t>
              </a:fld>
              <a:endParaRPr lang="en-US" dirty="0"/>
            </a:p>
          </p:txBody>
        </p:sp>
      </p:grpSp>
      <p:sp>
        <p:nvSpPr>
          <p:cNvPr id="3" name="Rectangle: Rounded Corners 2">
            <a:extLst>
              <a:ext uri="{FF2B5EF4-FFF2-40B4-BE49-F238E27FC236}">
                <a16:creationId xmlns:a16="http://schemas.microsoft.com/office/drawing/2014/main" id="{48E28005-A86D-22E4-8D1D-16F92D8B49C0}"/>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8" name="Title 1">
            <a:extLst>
              <a:ext uri="{FF2B5EF4-FFF2-40B4-BE49-F238E27FC236}">
                <a16:creationId xmlns:a16="http://schemas.microsoft.com/office/drawing/2014/main" id="{F14A90C3-F89A-E54A-E1C3-16A9107C4BF1}"/>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Operation</a:t>
            </a:r>
          </a:p>
        </p:txBody>
      </p:sp>
      <p:sp>
        <p:nvSpPr>
          <p:cNvPr id="62" name="TextBox 61">
            <a:extLst>
              <a:ext uri="{FF2B5EF4-FFF2-40B4-BE49-F238E27FC236}">
                <a16:creationId xmlns:a16="http://schemas.microsoft.com/office/drawing/2014/main" id="{EFE69629-8CF5-307E-A508-D1800B976FF3}"/>
              </a:ext>
            </a:extLst>
          </p:cNvPr>
          <p:cNvSpPr txBox="1"/>
          <p:nvPr/>
        </p:nvSpPr>
        <p:spPr>
          <a:xfrm>
            <a:off x="3794478" y="1617499"/>
            <a:ext cx="3786405" cy="369332"/>
          </a:xfrm>
          <a:prstGeom prst="rect">
            <a:avLst/>
          </a:prstGeom>
          <a:noFill/>
        </p:spPr>
        <p:txBody>
          <a:bodyPr wrap="square">
            <a:spAutoFit/>
          </a:bodyPr>
          <a:lstStyle/>
          <a:p>
            <a:r>
              <a:rPr lang="en-US" b="1" u="sng" dirty="0"/>
              <a:t>NIST Cybersecurity Framework v1.1</a:t>
            </a:r>
            <a:r>
              <a:rPr lang="en-US" dirty="0"/>
              <a:t> </a:t>
            </a:r>
          </a:p>
        </p:txBody>
      </p:sp>
      <p:graphicFrame>
        <p:nvGraphicFramePr>
          <p:cNvPr id="2" name="Table 1">
            <a:extLst>
              <a:ext uri="{FF2B5EF4-FFF2-40B4-BE49-F238E27FC236}">
                <a16:creationId xmlns:a16="http://schemas.microsoft.com/office/drawing/2014/main" id="{3E3CAB48-D1F8-E6D3-6BD1-B1376824E067}"/>
              </a:ext>
            </a:extLst>
          </p:cNvPr>
          <p:cNvGraphicFramePr>
            <a:graphicFrameLocks noGrp="1"/>
          </p:cNvGraphicFramePr>
          <p:nvPr>
            <p:extLst>
              <p:ext uri="{D42A27DB-BD31-4B8C-83A1-F6EECF244321}">
                <p14:modId xmlns:p14="http://schemas.microsoft.com/office/powerpoint/2010/main" val="2518392001"/>
              </p:ext>
            </p:extLst>
          </p:nvPr>
        </p:nvGraphicFramePr>
        <p:xfrm>
          <a:off x="4567287" y="185298"/>
          <a:ext cx="2267167" cy="1343025"/>
        </p:xfrm>
        <a:graphic>
          <a:graphicData uri="http://schemas.openxmlformats.org/drawingml/2006/table">
            <a:tbl>
              <a:tblPr>
                <a:tableStyleId>{5C22544A-7EE6-4342-B048-85BDC9FD1C3A}</a:tableStyleId>
              </a:tblPr>
              <a:tblGrid>
                <a:gridCol w="2267167">
                  <a:extLst>
                    <a:ext uri="{9D8B030D-6E8A-4147-A177-3AD203B41FA5}">
                      <a16:colId xmlns:a16="http://schemas.microsoft.com/office/drawing/2014/main" val="1648237112"/>
                    </a:ext>
                  </a:extLst>
                </a:gridCol>
              </a:tblGrid>
              <a:tr h="190500">
                <a:tc>
                  <a:txBody>
                    <a:bodyPr/>
                    <a:lstStyle/>
                    <a:p>
                      <a:pPr algn="l" fontAlgn="b"/>
                      <a:r>
                        <a:rPr lang="en-US" sz="1100" b="1" u="sng" strike="noStrike" dirty="0">
                          <a:effectLst/>
                        </a:rPr>
                        <a:t>Identify</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3118785"/>
                  </a:ext>
                </a:extLst>
              </a:tr>
              <a:tr h="190500">
                <a:tc>
                  <a:txBody>
                    <a:bodyPr/>
                    <a:lstStyle/>
                    <a:p>
                      <a:pPr algn="l" fontAlgn="b"/>
                      <a:r>
                        <a:rPr lang="en-US" sz="1100" u="none" strike="noStrike">
                          <a:effectLst/>
                        </a:rPr>
                        <a:t>Asset Management (ID.AM)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7328631"/>
                  </a:ext>
                </a:extLst>
              </a:tr>
              <a:tr h="190500">
                <a:tc>
                  <a:txBody>
                    <a:bodyPr/>
                    <a:lstStyle/>
                    <a:p>
                      <a:pPr algn="l" fontAlgn="b"/>
                      <a:r>
                        <a:rPr lang="en-US" sz="1100" u="none" strike="noStrike">
                          <a:effectLst/>
                        </a:rPr>
                        <a:t>Business Environment (ID.BE)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879371"/>
                  </a:ext>
                </a:extLst>
              </a:tr>
              <a:tr h="190500">
                <a:tc>
                  <a:txBody>
                    <a:bodyPr/>
                    <a:lstStyle/>
                    <a:p>
                      <a:pPr algn="l" fontAlgn="b"/>
                      <a:r>
                        <a:rPr lang="en-US" sz="1100" u="none" strike="noStrike">
                          <a:effectLst/>
                        </a:rPr>
                        <a:t>Governance (ID.GV)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1708888"/>
                  </a:ext>
                </a:extLst>
              </a:tr>
              <a:tr h="190500">
                <a:tc>
                  <a:txBody>
                    <a:bodyPr/>
                    <a:lstStyle/>
                    <a:p>
                      <a:pPr algn="l" fontAlgn="b"/>
                      <a:r>
                        <a:rPr lang="en-US" sz="1100" u="none" strike="noStrike">
                          <a:effectLst/>
                        </a:rPr>
                        <a:t>Risk Assessment (ID.RA)</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6214636"/>
                  </a:ext>
                </a:extLst>
              </a:tr>
              <a:tr h="190500">
                <a:tc>
                  <a:txBody>
                    <a:bodyPr/>
                    <a:lstStyle/>
                    <a:p>
                      <a:pPr algn="l" fontAlgn="b"/>
                      <a:r>
                        <a:rPr lang="en-US" sz="1100" u="none" strike="noStrike">
                          <a:effectLst/>
                        </a:rPr>
                        <a:t>Risk Management Strategy (ID.RM)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5784888"/>
                  </a:ext>
                </a:extLst>
              </a:tr>
              <a:tr h="200025">
                <a:tc>
                  <a:txBody>
                    <a:bodyPr/>
                    <a:lstStyle/>
                    <a:p>
                      <a:pPr algn="l" fontAlgn="b"/>
                      <a:r>
                        <a:rPr lang="en-US" sz="1100" u="none" strike="noStrike" dirty="0">
                          <a:effectLst/>
                        </a:rPr>
                        <a:t>Supply Chain Risk Management (ID.SC)</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644550"/>
                  </a:ext>
                </a:extLst>
              </a:tr>
            </a:tbl>
          </a:graphicData>
        </a:graphic>
      </p:graphicFrame>
      <p:graphicFrame>
        <p:nvGraphicFramePr>
          <p:cNvPr id="4" name="Table 3">
            <a:extLst>
              <a:ext uri="{FF2B5EF4-FFF2-40B4-BE49-F238E27FC236}">
                <a16:creationId xmlns:a16="http://schemas.microsoft.com/office/drawing/2014/main" id="{B0013FC9-BBA9-B54F-9C98-D8BFB0D77A53}"/>
              </a:ext>
            </a:extLst>
          </p:cNvPr>
          <p:cNvGraphicFramePr>
            <a:graphicFrameLocks noGrp="1"/>
          </p:cNvGraphicFramePr>
          <p:nvPr>
            <p:extLst>
              <p:ext uri="{D42A27DB-BD31-4B8C-83A1-F6EECF244321}">
                <p14:modId xmlns:p14="http://schemas.microsoft.com/office/powerpoint/2010/main" val="2685866223"/>
              </p:ext>
            </p:extLst>
          </p:nvPr>
        </p:nvGraphicFramePr>
        <p:xfrm>
          <a:off x="6623332" y="2869747"/>
          <a:ext cx="2157768" cy="1533525"/>
        </p:xfrm>
        <a:graphic>
          <a:graphicData uri="http://schemas.openxmlformats.org/drawingml/2006/table">
            <a:tbl>
              <a:tblPr>
                <a:tableStyleId>{5C22544A-7EE6-4342-B048-85BDC9FD1C3A}</a:tableStyleId>
              </a:tblPr>
              <a:tblGrid>
                <a:gridCol w="2157768">
                  <a:extLst>
                    <a:ext uri="{9D8B030D-6E8A-4147-A177-3AD203B41FA5}">
                      <a16:colId xmlns:a16="http://schemas.microsoft.com/office/drawing/2014/main" val="3450892040"/>
                    </a:ext>
                  </a:extLst>
                </a:gridCol>
              </a:tblGrid>
              <a:tr h="190500">
                <a:tc>
                  <a:txBody>
                    <a:bodyPr/>
                    <a:lstStyle/>
                    <a:p>
                      <a:pPr algn="l" fontAlgn="b"/>
                      <a:r>
                        <a:rPr lang="en-US" sz="1100" b="1" u="sng" strike="noStrike" dirty="0">
                          <a:effectLst/>
                        </a:rPr>
                        <a:t>Protect</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9437561"/>
                  </a:ext>
                </a:extLst>
              </a:tr>
              <a:tr h="190500">
                <a:tc>
                  <a:txBody>
                    <a:bodyPr/>
                    <a:lstStyle/>
                    <a:p>
                      <a:pPr algn="l" fontAlgn="b"/>
                      <a:r>
                        <a:rPr lang="en-US" sz="1100" u="none" strike="noStrike">
                          <a:effectLst/>
                        </a:rPr>
                        <a:t>Access Control (PR.AC)</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4994399"/>
                  </a:ext>
                </a:extLst>
              </a:tr>
              <a:tr h="190500">
                <a:tc>
                  <a:txBody>
                    <a:bodyPr/>
                    <a:lstStyle/>
                    <a:p>
                      <a:pPr algn="l" fontAlgn="b"/>
                      <a:r>
                        <a:rPr lang="en-US" sz="1100" u="none" strike="noStrike">
                          <a:effectLst/>
                        </a:rPr>
                        <a:t>Awareness and Training (PR.AT)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5844300"/>
                  </a:ext>
                </a:extLst>
              </a:tr>
              <a:tr h="190500">
                <a:tc>
                  <a:txBody>
                    <a:bodyPr/>
                    <a:lstStyle/>
                    <a:p>
                      <a:pPr algn="l" fontAlgn="b"/>
                      <a:r>
                        <a:rPr lang="en-US" sz="1100" u="none" strike="noStrike">
                          <a:effectLst/>
                        </a:rPr>
                        <a:t>Data Security (PR.DS)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1985705"/>
                  </a:ext>
                </a:extLst>
              </a:tr>
              <a:tr h="381000">
                <a:tc>
                  <a:txBody>
                    <a:bodyPr/>
                    <a:lstStyle/>
                    <a:p>
                      <a:pPr algn="l" fontAlgn="b"/>
                      <a:r>
                        <a:rPr lang="en-US" sz="1100" u="none" strike="noStrike">
                          <a:effectLst/>
                        </a:rPr>
                        <a:t>Information Protection Processes and Procedures (PR.IP)</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3948662"/>
                  </a:ext>
                </a:extLst>
              </a:tr>
              <a:tr h="190500">
                <a:tc>
                  <a:txBody>
                    <a:bodyPr/>
                    <a:lstStyle/>
                    <a:p>
                      <a:pPr algn="l" fontAlgn="b"/>
                      <a:r>
                        <a:rPr lang="en-US" sz="1100" u="none" strike="noStrike">
                          <a:effectLst/>
                        </a:rPr>
                        <a:t>Maintenance (PR.MA)</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9881173"/>
                  </a:ext>
                </a:extLst>
              </a:tr>
              <a:tr h="200025">
                <a:tc>
                  <a:txBody>
                    <a:bodyPr/>
                    <a:lstStyle/>
                    <a:p>
                      <a:pPr algn="l" fontAlgn="b"/>
                      <a:r>
                        <a:rPr lang="en-US" sz="1100" u="none" strike="noStrike" dirty="0">
                          <a:effectLst/>
                        </a:rPr>
                        <a:t>Protective Technology (PR.PT)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3394891"/>
                  </a:ext>
                </a:extLst>
              </a:tr>
            </a:tbl>
          </a:graphicData>
        </a:graphic>
      </p:graphicFrame>
      <p:graphicFrame>
        <p:nvGraphicFramePr>
          <p:cNvPr id="9" name="Table 8">
            <a:extLst>
              <a:ext uri="{FF2B5EF4-FFF2-40B4-BE49-F238E27FC236}">
                <a16:creationId xmlns:a16="http://schemas.microsoft.com/office/drawing/2014/main" id="{8CC78898-6752-A468-DFE2-E5693FE06915}"/>
              </a:ext>
            </a:extLst>
          </p:cNvPr>
          <p:cNvGraphicFramePr>
            <a:graphicFrameLocks noGrp="1"/>
          </p:cNvGraphicFramePr>
          <p:nvPr>
            <p:extLst>
              <p:ext uri="{D42A27DB-BD31-4B8C-83A1-F6EECF244321}">
                <p14:modId xmlns:p14="http://schemas.microsoft.com/office/powerpoint/2010/main" val="258545730"/>
              </p:ext>
            </p:extLst>
          </p:nvPr>
        </p:nvGraphicFramePr>
        <p:xfrm>
          <a:off x="4779716" y="3267002"/>
          <a:ext cx="1627616" cy="1080135"/>
        </p:xfrm>
        <a:graphic>
          <a:graphicData uri="http://schemas.openxmlformats.org/drawingml/2006/table">
            <a:tbl>
              <a:tblPr>
                <a:tableStyleId>{5C22544A-7EE6-4342-B048-85BDC9FD1C3A}</a:tableStyleId>
              </a:tblPr>
              <a:tblGrid>
                <a:gridCol w="1627616">
                  <a:extLst>
                    <a:ext uri="{9D8B030D-6E8A-4147-A177-3AD203B41FA5}">
                      <a16:colId xmlns:a16="http://schemas.microsoft.com/office/drawing/2014/main" val="1021214070"/>
                    </a:ext>
                  </a:extLst>
                </a:gridCol>
              </a:tblGrid>
              <a:tr h="190500">
                <a:tc>
                  <a:txBody>
                    <a:bodyPr/>
                    <a:lstStyle/>
                    <a:p>
                      <a:pPr algn="l" fontAlgn="b"/>
                      <a:r>
                        <a:rPr lang="en-US" sz="1100" b="1" u="sng" strike="noStrike" dirty="0">
                          <a:effectLst/>
                        </a:rPr>
                        <a:t>Detect</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987502"/>
                  </a:ext>
                </a:extLst>
              </a:tr>
              <a:tr h="190500">
                <a:tc>
                  <a:txBody>
                    <a:bodyPr/>
                    <a:lstStyle/>
                    <a:p>
                      <a:pPr algn="l" fontAlgn="b"/>
                      <a:r>
                        <a:rPr lang="en-US" sz="1100" u="none" strike="noStrike">
                          <a:effectLst/>
                        </a:rPr>
                        <a:t>Anomalies and Events (DE.AE)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1505316"/>
                  </a:ext>
                </a:extLst>
              </a:tr>
              <a:tr h="190500">
                <a:tc>
                  <a:txBody>
                    <a:bodyPr/>
                    <a:lstStyle/>
                    <a:p>
                      <a:pPr algn="l" fontAlgn="b"/>
                      <a:r>
                        <a:rPr lang="en-US" sz="1100" u="none" strike="noStrike">
                          <a:effectLst/>
                        </a:rPr>
                        <a:t>Security Continuous Monitoring (DE.CM)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7597016"/>
                  </a:ext>
                </a:extLst>
              </a:tr>
              <a:tr h="200025">
                <a:tc>
                  <a:txBody>
                    <a:bodyPr/>
                    <a:lstStyle/>
                    <a:p>
                      <a:pPr algn="l" fontAlgn="b"/>
                      <a:r>
                        <a:rPr lang="en-US" sz="1100" u="none" strike="noStrike" dirty="0">
                          <a:effectLst/>
                        </a:rPr>
                        <a:t>Detection Processes (DE.DP)</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0193797"/>
                  </a:ext>
                </a:extLst>
              </a:tr>
            </a:tbl>
          </a:graphicData>
        </a:graphic>
      </p:graphicFrame>
      <p:graphicFrame>
        <p:nvGraphicFramePr>
          <p:cNvPr id="11" name="Table 10">
            <a:extLst>
              <a:ext uri="{FF2B5EF4-FFF2-40B4-BE49-F238E27FC236}">
                <a16:creationId xmlns:a16="http://schemas.microsoft.com/office/drawing/2014/main" id="{7BB32D1A-2E2D-AB12-84E9-31D00B7579BC}"/>
              </a:ext>
            </a:extLst>
          </p:cNvPr>
          <p:cNvGraphicFramePr>
            <a:graphicFrameLocks noGrp="1"/>
          </p:cNvGraphicFramePr>
          <p:nvPr>
            <p:extLst>
              <p:ext uri="{D42A27DB-BD31-4B8C-83A1-F6EECF244321}">
                <p14:modId xmlns:p14="http://schemas.microsoft.com/office/powerpoint/2010/main" val="3931177842"/>
              </p:ext>
            </p:extLst>
          </p:nvPr>
        </p:nvGraphicFramePr>
        <p:xfrm>
          <a:off x="2416317" y="3055863"/>
          <a:ext cx="1752951" cy="1152525"/>
        </p:xfrm>
        <a:graphic>
          <a:graphicData uri="http://schemas.openxmlformats.org/drawingml/2006/table">
            <a:tbl>
              <a:tblPr>
                <a:tableStyleId>{5C22544A-7EE6-4342-B048-85BDC9FD1C3A}</a:tableStyleId>
              </a:tblPr>
              <a:tblGrid>
                <a:gridCol w="1752951">
                  <a:extLst>
                    <a:ext uri="{9D8B030D-6E8A-4147-A177-3AD203B41FA5}">
                      <a16:colId xmlns:a16="http://schemas.microsoft.com/office/drawing/2014/main" val="3969187893"/>
                    </a:ext>
                  </a:extLst>
                </a:gridCol>
              </a:tblGrid>
              <a:tr h="190500">
                <a:tc>
                  <a:txBody>
                    <a:bodyPr/>
                    <a:lstStyle/>
                    <a:p>
                      <a:pPr algn="l" fontAlgn="b"/>
                      <a:r>
                        <a:rPr lang="en-US" sz="1100" b="1" u="sng" strike="noStrike" dirty="0">
                          <a:effectLst/>
                        </a:rPr>
                        <a:t>Respond</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678032"/>
                  </a:ext>
                </a:extLst>
              </a:tr>
              <a:tr h="190500">
                <a:tc>
                  <a:txBody>
                    <a:bodyPr/>
                    <a:lstStyle/>
                    <a:p>
                      <a:pPr algn="l" fontAlgn="b"/>
                      <a:r>
                        <a:rPr lang="en-US" sz="1100" u="none" strike="noStrike">
                          <a:effectLst/>
                        </a:rPr>
                        <a:t>Response Planning (RS.RP)</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1434163"/>
                  </a:ext>
                </a:extLst>
              </a:tr>
              <a:tr h="190500">
                <a:tc>
                  <a:txBody>
                    <a:bodyPr/>
                    <a:lstStyle/>
                    <a:p>
                      <a:pPr algn="l" fontAlgn="b"/>
                      <a:r>
                        <a:rPr lang="en-US" sz="1100" u="none" strike="noStrike">
                          <a:effectLst/>
                        </a:rPr>
                        <a:t>Communications (RS.CO)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2975049"/>
                  </a:ext>
                </a:extLst>
              </a:tr>
              <a:tr h="190500">
                <a:tc>
                  <a:txBody>
                    <a:bodyPr/>
                    <a:lstStyle/>
                    <a:p>
                      <a:pPr algn="l" fontAlgn="b"/>
                      <a:r>
                        <a:rPr lang="en-US" sz="1100" u="none" strike="noStrike">
                          <a:effectLst/>
                        </a:rPr>
                        <a:t>Analysis (RS.AN)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7918953"/>
                  </a:ext>
                </a:extLst>
              </a:tr>
              <a:tr h="190500">
                <a:tc>
                  <a:txBody>
                    <a:bodyPr/>
                    <a:lstStyle/>
                    <a:p>
                      <a:pPr algn="l" fontAlgn="b"/>
                      <a:r>
                        <a:rPr lang="en-US" sz="1100" u="none" strike="noStrike">
                          <a:effectLst/>
                        </a:rPr>
                        <a:t>Mitigation (RS.MI)</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7269436"/>
                  </a:ext>
                </a:extLst>
              </a:tr>
              <a:tr h="200025">
                <a:tc>
                  <a:txBody>
                    <a:bodyPr/>
                    <a:lstStyle/>
                    <a:p>
                      <a:pPr algn="l" fontAlgn="b"/>
                      <a:r>
                        <a:rPr lang="en-US" sz="1100" u="none" strike="noStrike" dirty="0">
                          <a:effectLst/>
                        </a:rPr>
                        <a:t>Improvements (RS.IM)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6540023"/>
                  </a:ext>
                </a:extLst>
              </a:tr>
            </a:tbl>
          </a:graphicData>
        </a:graphic>
      </p:graphicFrame>
      <p:graphicFrame>
        <p:nvGraphicFramePr>
          <p:cNvPr id="12" name="Table 11">
            <a:extLst>
              <a:ext uri="{FF2B5EF4-FFF2-40B4-BE49-F238E27FC236}">
                <a16:creationId xmlns:a16="http://schemas.microsoft.com/office/drawing/2014/main" id="{65B19649-E2A5-82D1-200F-278BAEEC20C8}"/>
              </a:ext>
            </a:extLst>
          </p:cNvPr>
          <p:cNvGraphicFramePr>
            <a:graphicFrameLocks noGrp="1"/>
          </p:cNvGraphicFramePr>
          <p:nvPr>
            <p:extLst>
              <p:ext uri="{D42A27DB-BD31-4B8C-83A1-F6EECF244321}">
                <p14:modId xmlns:p14="http://schemas.microsoft.com/office/powerpoint/2010/main" val="2030359992"/>
              </p:ext>
            </p:extLst>
          </p:nvPr>
        </p:nvGraphicFramePr>
        <p:xfrm>
          <a:off x="4567287" y="5796441"/>
          <a:ext cx="1797047" cy="771525"/>
        </p:xfrm>
        <a:graphic>
          <a:graphicData uri="http://schemas.openxmlformats.org/drawingml/2006/table">
            <a:tbl>
              <a:tblPr>
                <a:tableStyleId>{5C22544A-7EE6-4342-B048-85BDC9FD1C3A}</a:tableStyleId>
              </a:tblPr>
              <a:tblGrid>
                <a:gridCol w="1797047">
                  <a:extLst>
                    <a:ext uri="{9D8B030D-6E8A-4147-A177-3AD203B41FA5}">
                      <a16:colId xmlns:a16="http://schemas.microsoft.com/office/drawing/2014/main" val="1492834136"/>
                    </a:ext>
                  </a:extLst>
                </a:gridCol>
              </a:tblGrid>
              <a:tr h="190500">
                <a:tc>
                  <a:txBody>
                    <a:bodyPr/>
                    <a:lstStyle/>
                    <a:p>
                      <a:pPr algn="l" fontAlgn="b"/>
                      <a:r>
                        <a:rPr lang="en-US" sz="1100" b="1" u="sng" strike="noStrike" dirty="0">
                          <a:effectLst/>
                        </a:rPr>
                        <a:t>Recover</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2842317"/>
                  </a:ext>
                </a:extLst>
              </a:tr>
              <a:tr h="190500">
                <a:tc>
                  <a:txBody>
                    <a:bodyPr/>
                    <a:lstStyle/>
                    <a:p>
                      <a:pPr algn="l" fontAlgn="b"/>
                      <a:r>
                        <a:rPr lang="en-US" sz="1100" u="none" strike="noStrike">
                          <a:effectLst/>
                        </a:rPr>
                        <a:t>Recovery Planning (RC.RP)</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3196875"/>
                  </a:ext>
                </a:extLst>
              </a:tr>
              <a:tr h="190500">
                <a:tc>
                  <a:txBody>
                    <a:bodyPr/>
                    <a:lstStyle/>
                    <a:p>
                      <a:pPr algn="l" fontAlgn="b"/>
                      <a:r>
                        <a:rPr lang="en-US" sz="1100" u="none" strike="noStrike">
                          <a:effectLst/>
                        </a:rPr>
                        <a:t>Improvements (RC.IM)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7957264"/>
                  </a:ext>
                </a:extLst>
              </a:tr>
              <a:tr h="200025">
                <a:tc>
                  <a:txBody>
                    <a:bodyPr/>
                    <a:lstStyle/>
                    <a:p>
                      <a:pPr algn="l" fontAlgn="b"/>
                      <a:r>
                        <a:rPr lang="en-US" sz="1100" u="none" strike="noStrike" dirty="0">
                          <a:effectLst/>
                        </a:rPr>
                        <a:t>Communications (RC.CO)</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7780386"/>
                  </a:ext>
                </a:extLst>
              </a:tr>
            </a:tbl>
          </a:graphicData>
        </a:graphic>
      </p:graphicFrame>
      <p:grpSp>
        <p:nvGrpSpPr>
          <p:cNvPr id="86" name="Group 85">
            <a:extLst>
              <a:ext uri="{FF2B5EF4-FFF2-40B4-BE49-F238E27FC236}">
                <a16:creationId xmlns:a16="http://schemas.microsoft.com/office/drawing/2014/main" id="{3EE7E611-0A9C-D38F-96B2-335CF05811DC}"/>
              </a:ext>
            </a:extLst>
          </p:cNvPr>
          <p:cNvGrpSpPr/>
          <p:nvPr/>
        </p:nvGrpSpPr>
        <p:grpSpPr>
          <a:xfrm>
            <a:off x="2139837" y="54562"/>
            <a:ext cx="6786674" cy="6748876"/>
            <a:chOff x="2139837" y="54562"/>
            <a:chExt cx="6786674" cy="6748876"/>
          </a:xfrm>
        </p:grpSpPr>
        <p:sp>
          <p:nvSpPr>
            <p:cNvPr id="10" name="Smiley Face 9">
              <a:extLst>
                <a:ext uri="{FF2B5EF4-FFF2-40B4-BE49-F238E27FC236}">
                  <a16:creationId xmlns:a16="http://schemas.microsoft.com/office/drawing/2014/main" id="{F5FF992F-2A88-F0DA-020C-16B57918FCFA}"/>
                </a:ext>
              </a:extLst>
            </p:cNvPr>
            <p:cNvSpPr/>
            <p:nvPr/>
          </p:nvSpPr>
          <p:spPr>
            <a:xfrm>
              <a:off x="2139837" y="54562"/>
              <a:ext cx="6786674" cy="6748876"/>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79" name="Group 78">
              <a:extLst>
                <a:ext uri="{FF2B5EF4-FFF2-40B4-BE49-F238E27FC236}">
                  <a16:creationId xmlns:a16="http://schemas.microsoft.com/office/drawing/2014/main" id="{86CA53AC-9ED3-50BA-9E13-A4210A3C981E}"/>
                </a:ext>
              </a:extLst>
            </p:cNvPr>
            <p:cNvGrpSpPr/>
            <p:nvPr/>
          </p:nvGrpSpPr>
          <p:grpSpPr>
            <a:xfrm>
              <a:off x="4100798" y="2076008"/>
              <a:ext cx="685799" cy="686242"/>
              <a:chOff x="4100798" y="2076008"/>
              <a:chExt cx="685799" cy="686242"/>
            </a:xfrm>
          </p:grpSpPr>
          <p:sp>
            <p:nvSpPr>
              <p:cNvPr id="73" name="Oval 72">
                <a:extLst>
                  <a:ext uri="{FF2B5EF4-FFF2-40B4-BE49-F238E27FC236}">
                    <a16:creationId xmlns:a16="http://schemas.microsoft.com/office/drawing/2014/main" id="{8C46D5F8-176A-5082-ABE4-7690A72DA119}"/>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A73F41B2-5268-8881-3F84-EF66A231412F}"/>
                  </a:ext>
                </a:extLst>
              </p:cNvPr>
              <p:cNvGrpSpPr/>
              <p:nvPr/>
            </p:nvGrpSpPr>
            <p:grpSpPr>
              <a:xfrm>
                <a:off x="4193035" y="2214978"/>
                <a:ext cx="519397" cy="433404"/>
                <a:chOff x="4659840" y="1660691"/>
                <a:chExt cx="3094176" cy="2232074"/>
              </a:xfrm>
            </p:grpSpPr>
            <p:sp>
              <p:nvSpPr>
                <p:cNvPr id="77" name="Text Box 4">
                  <a:extLst>
                    <a:ext uri="{FF2B5EF4-FFF2-40B4-BE49-F238E27FC236}">
                      <a16:creationId xmlns:a16="http://schemas.microsoft.com/office/drawing/2014/main" id="{D57B5F5F-2FF0-C38E-C67C-1D7615644BAE}"/>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78" name="Picture 8">
                  <a:extLst>
                    <a:ext uri="{FF2B5EF4-FFF2-40B4-BE49-F238E27FC236}">
                      <a16:creationId xmlns:a16="http://schemas.microsoft.com/office/drawing/2014/main" id="{2086FCD5-572E-1B69-3D33-74BE8AED65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1" name="Group 80">
              <a:extLst>
                <a:ext uri="{FF2B5EF4-FFF2-40B4-BE49-F238E27FC236}">
                  <a16:creationId xmlns:a16="http://schemas.microsoft.com/office/drawing/2014/main" id="{4F9404E8-7793-FA1A-7D89-D3A308B407B0}"/>
                </a:ext>
              </a:extLst>
            </p:cNvPr>
            <p:cNvGrpSpPr/>
            <p:nvPr/>
          </p:nvGrpSpPr>
          <p:grpSpPr>
            <a:xfrm>
              <a:off x="6272097" y="2076008"/>
              <a:ext cx="685799" cy="686242"/>
              <a:chOff x="4100798" y="2076008"/>
              <a:chExt cx="685799" cy="686242"/>
            </a:xfrm>
          </p:grpSpPr>
          <p:sp>
            <p:nvSpPr>
              <p:cNvPr id="82" name="Oval 81">
                <a:extLst>
                  <a:ext uri="{FF2B5EF4-FFF2-40B4-BE49-F238E27FC236}">
                    <a16:creationId xmlns:a16="http://schemas.microsoft.com/office/drawing/2014/main" id="{FE9C6705-4F27-1233-3980-D4E11DF01B90}"/>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CE1701CA-E758-99D4-9A55-3007117A947A}"/>
                  </a:ext>
                </a:extLst>
              </p:cNvPr>
              <p:cNvGrpSpPr/>
              <p:nvPr/>
            </p:nvGrpSpPr>
            <p:grpSpPr>
              <a:xfrm>
                <a:off x="4193035" y="2214978"/>
                <a:ext cx="519397" cy="433404"/>
                <a:chOff x="4659840" y="1660691"/>
                <a:chExt cx="3094176" cy="2232074"/>
              </a:xfrm>
            </p:grpSpPr>
            <p:sp>
              <p:nvSpPr>
                <p:cNvPr id="84" name="Text Box 4">
                  <a:extLst>
                    <a:ext uri="{FF2B5EF4-FFF2-40B4-BE49-F238E27FC236}">
                      <a16:creationId xmlns:a16="http://schemas.microsoft.com/office/drawing/2014/main" id="{95E72FC3-855E-03F9-E0DF-FB3514E995E2}"/>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85" name="Picture 8">
                  <a:extLst>
                    <a:ext uri="{FF2B5EF4-FFF2-40B4-BE49-F238E27FC236}">
                      <a16:creationId xmlns:a16="http://schemas.microsoft.com/office/drawing/2014/main" id="{B0AE4AF2-CEB4-36BE-BEAF-6B9D706B8B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99324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6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415F6-7DBD-3767-F559-F6219E4AF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5B7F3-A1B4-668B-1A71-29848B0D49A0}"/>
              </a:ext>
            </a:extLst>
          </p:cNvPr>
          <p:cNvSpPr>
            <a:spLocks noGrp="1"/>
          </p:cNvSpPr>
          <p:nvPr>
            <p:ph type="title"/>
          </p:nvPr>
        </p:nvSpPr>
        <p:spPr/>
        <p:txBody>
          <a:bodyPr/>
          <a:lstStyle/>
          <a:p>
            <a:r>
              <a:rPr lang="en-US" dirty="0"/>
              <a:t>The MDDMF is a </a:t>
            </a:r>
            <a:r>
              <a:rPr lang="en-US" b="1" u="sng" dirty="0"/>
              <a:t>thinking tool</a:t>
            </a:r>
            <a:r>
              <a:rPr lang="en-US" dirty="0"/>
              <a:t> for ensuring you have thought matters through.</a:t>
            </a:r>
          </a:p>
        </p:txBody>
      </p:sp>
      <p:sp>
        <p:nvSpPr>
          <p:cNvPr id="9" name="Rectangle: Rounded Corners 8">
            <a:extLst>
              <a:ext uri="{FF2B5EF4-FFF2-40B4-BE49-F238E27FC236}">
                <a16:creationId xmlns:a16="http://schemas.microsoft.com/office/drawing/2014/main" id="{5C5BB8A3-2092-5045-9C6E-599CE769833A}"/>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15" name="Picture 14">
            <a:extLst>
              <a:ext uri="{FF2B5EF4-FFF2-40B4-BE49-F238E27FC236}">
                <a16:creationId xmlns:a16="http://schemas.microsoft.com/office/drawing/2014/main" id="{021AF2BB-9C81-64BE-F953-910AC89C3148}"/>
              </a:ext>
            </a:extLst>
          </p:cNvPr>
          <p:cNvPicPr>
            <a:picLocks noChangeAspect="1"/>
          </p:cNvPicPr>
          <p:nvPr/>
        </p:nvPicPr>
        <p:blipFill>
          <a:blip r:embed="rId2"/>
          <a:stretch>
            <a:fillRect/>
          </a:stretch>
        </p:blipFill>
        <p:spPr>
          <a:xfrm>
            <a:off x="283910" y="1814513"/>
            <a:ext cx="2319439" cy="2142479"/>
          </a:xfrm>
          <a:prstGeom prst="rect">
            <a:avLst/>
          </a:prstGeom>
        </p:spPr>
      </p:pic>
      <p:pic>
        <p:nvPicPr>
          <p:cNvPr id="16" name="Picture 15">
            <a:extLst>
              <a:ext uri="{FF2B5EF4-FFF2-40B4-BE49-F238E27FC236}">
                <a16:creationId xmlns:a16="http://schemas.microsoft.com/office/drawing/2014/main" id="{6FDF7E47-6EE6-75B2-3F33-D43401CE54EF}"/>
              </a:ext>
            </a:extLst>
          </p:cNvPr>
          <p:cNvPicPr>
            <a:picLocks noChangeAspect="1"/>
          </p:cNvPicPr>
          <p:nvPr/>
        </p:nvPicPr>
        <p:blipFill>
          <a:blip r:embed="rId3"/>
          <a:stretch>
            <a:fillRect/>
          </a:stretch>
        </p:blipFill>
        <p:spPr>
          <a:xfrm>
            <a:off x="283910" y="4326815"/>
            <a:ext cx="2347147" cy="2173997"/>
          </a:xfrm>
          <a:prstGeom prst="rect">
            <a:avLst/>
          </a:prstGeom>
        </p:spPr>
      </p:pic>
      <p:grpSp>
        <p:nvGrpSpPr>
          <p:cNvPr id="20" name="Group 19">
            <a:extLst>
              <a:ext uri="{FF2B5EF4-FFF2-40B4-BE49-F238E27FC236}">
                <a16:creationId xmlns:a16="http://schemas.microsoft.com/office/drawing/2014/main" id="{42A27C94-A9A5-B794-53A0-DE6E8AA2A9B2}"/>
              </a:ext>
            </a:extLst>
          </p:cNvPr>
          <p:cNvGrpSpPr/>
          <p:nvPr/>
        </p:nvGrpSpPr>
        <p:grpSpPr>
          <a:xfrm>
            <a:off x="3192536" y="1814512"/>
            <a:ext cx="8248651" cy="4686300"/>
            <a:chOff x="3192536" y="1814512"/>
            <a:chExt cx="8248651" cy="4686300"/>
          </a:xfrm>
        </p:grpSpPr>
        <p:grpSp>
          <p:nvGrpSpPr>
            <p:cNvPr id="18" name="Group 17">
              <a:extLst>
                <a:ext uri="{FF2B5EF4-FFF2-40B4-BE49-F238E27FC236}">
                  <a16:creationId xmlns:a16="http://schemas.microsoft.com/office/drawing/2014/main" id="{D1B74AB8-146B-8476-13A6-F967073111EA}"/>
                </a:ext>
              </a:extLst>
            </p:cNvPr>
            <p:cNvGrpSpPr/>
            <p:nvPr/>
          </p:nvGrpSpPr>
          <p:grpSpPr>
            <a:xfrm>
              <a:off x="3192536" y="1814512"/>
              <a:ext cx="8248651" cy="4686300"/>
              <a:chOff x="3192536" y="1814512"/>
              <a:chExt cx="8248651" cy="4686300"/>
            </a:xfrm>
          </p:grpSpPr>
          <p:pic>
            <p:nvPicPr>
              <p:cNvPr id="14" name="Picture 13">
                <a:hlinkClick r:id="rId4"/>
                <a:extLst>
                  <a:ext uri="{FF2B5EF4-FFF2-40B4-BE49-F238E27FC236}">
                    <a16:creationId xmlns:a16="http://schemas.microsoft.com/office/drawing/2014/main" id="{9742EED3-FDF4-64AE-8763-9540FBA5FC94}"/>
                  </a:ext>
                </a:extLst>
              </p:cNvPr>
              <p:cNvPicPr>
                <a:picLocks noChangeAspect="1"/>
              </p:cNvPicPr>
              <p:nvPr/>
            </p:nvPicPr>
            <p:blipFill>
              <a:blip r:embed="rId5"/>
              <a:stretch>
                <a:fillRect/>
              </a:stretch>
            </p:blipFill>
            <p:spPr>
              <a:xfrm>
                <a:off x="3192537" y="1814512"/>
                <a:ext cx="8248650" cy="4686300"/>
              </a:xfrm>
              <a:prstGeom prst="rect">
                <a:avLst/>
              </a:prstGeom>
            </p:spPr>
          </p:pic>
          <p:sp>
            <p:nvSpPr>
              <p:cNvPr id="17" name="Rectangle: Rounded Corners 16">
                <a:hlinkClick r:id="rId4"/>
                <a:extLst>
                  <a:ext uri="{FF2B5EF4-FFF2-40B4-BE49-F238E27FC236}">
                    <a16:creationId xmlns:a16="http://schemas.microsoft.com/office/drawing/2014/main" id="{F7DCB4E3-8EAB-7413-8B96-0C906E2EAFE9}"/>
                  </a:ext>
                </a:extLst>
              </p:cNvPr>
              <p:cNvSpPr/>
              <p:nvPr/>
            </p:nvSpPr>
            <p:spPr>
              <a:xfrm>
                <a:off x="3192536" y="4157662"/>
                <a:ext cx="8161264" cy="473431"/>
              </a:xfrm>
              <a:prstGeom prst="roundRect">
                <a:avLst/>
              </a:prstGeom>
              <a:solidFill>
                <a:srgbClr val="E2F0D9">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to play Business Context and Introduction to Contextual Decision Making</a:t>
                </a:r>
              </a:p>
            </p:txBody>
          </p:sp>
        </p:grpSp>
        <p:sp>
          <p:nvSpPr>
            <p:cNvPr id="19" name="Rectangle: Rounded Corners 18">
              <a:hlinkClick r:id="rId4"/>
              <a:extLst>
                <a:ext uri="{FF2B5EF4-FFF2-40B4-BE49-F238E27FC236}">
                  <a16:creationId xmlns:a16="http://schemas.microsoft.com/office/drawing/2014/main" id="{CE9EC38F-AD3E-058C-92B7-D4E152ECC4A0}"/>
                </a:ext>
              </a:extLst>
            </p:cNvPr>
            <p:cNvSpPr/>
            <p:nvPr/>
          </p:nvSpPr>
          <p:spPr>
            <a:xfrm>
              <a:off x="8086320" y="1880559"/>
              <a:ext cx="3267480" cy="61247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Warning Video contains Fast moving images (no bright lights)</a:t>
              </a:r>
            </a:p>
          </p:txBody>
        </p:sp>
      </p:grpSp>
    </p:spTree>
    <p:extLst>
      <p:ext uri="{BB962C8B-B14F-4D97-AF65-F5344CB8AC3E}">
        <p14:creationId xmlns:p14="http://schemas.microsoft.com/office/powerpoint/2010/main" val="1070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441F-DCAC-1532-2C51-EEC650B1A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D4120-5F66-7096-B753-6872917A70A3}"/>
              </a:ext>
            </a:extLst>
          </p:cNvPr>
          <p:cNvSpPr>
            <a:spLocks noGrp="1"/>
          </p:cNvSpPr>
          <p:nvPr>
            <p:ph type="title"/>
          </p:nvPr>
        </p:nvSpPr>
        <p:spPr/>
        <p:txBody>
          <a:bodyPr/>
          <a:lstStyle/>
          <a:p>
            <a:r>
              <a:rPr lang="en-ZA" dirty="0"/>
              <a:t>Enterprise Data Management MDDMF V7.0</a:t>
            </a:r>
            <a:br>
              <a:rPr lang="en-ZA" dirty="0"/>
            </a:br>
            <a:endParaRPr lang="en-ZA" dirty="0"/>
          </a:p>
        </p:txBody>
      </p:sp>
      <p:sp>
        <p:nvSpPr>
          <p:cNvPr id="6" name="Rectangle 5">
            <a:extLst>
              <a:ext uri="{FF2B5EF4-FFF2-40B4-BE49-F238E27FC236}">
                <a16:creationId xmlns:a16="http://schemas.microsoft.com/office/drawing/2014/main" id="{E268458D-8B91-BC83-3FAE-CB135328E2EB}"/>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E4E7101B-D5AD-D05F-5F4E-DFBAEC00C3F4}"/>
              </a:ext>
            </a:extLst>
          </p:cNvPr>
          <p:cNvPicPr>
            <a:picLocks noChangeAspect="1"/>
          </p:cNvPicPr>
          <p:nvPr/>
        </p:nvPicPr>
        <p:blipFill>
          <a:blip r:embed="rId3"/>
          <a:stretch>
            <a:fillRect/>
          </a:stretch>
        </p:blipFill>
        <p:spPr>
          <a:xfrm>
            <a:off x="152400" y="1538427"/>
            <a:ext cx="11887200" cy="5276850"/>
          </a:xfrm>
          <a:prstGeom prst="rect">
            <a:avLst/>
          </a:prstGeom>
        </p:spPr>
      </p:pic>
    </p:spTree>
    <p:extLst>
      <p:ext uri="{BB962C8B-B14F-4D97-AF65-F5344CB8AC3E}">
        <p14:creationId xmlns:p14="http://schemas.microsoft.com/office/powerpoint/2010/main" val="2825412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4" y="502508"/>
            <a:ext cx="12002530" cy="949283"/>
          </a:xfrm>
        </p:spPr>
        <p:txBody>
          <a:bodyPr>
            <a:normAutofit/>
          </a:bodyPr>
          <a:lstStyle/>
          <a:p>
            <a:r>
              <a:rPr lang="en-ZA" sz="3600" b="1" u="sng" dirty="0"/>
              <a:t>Multi Dimensional Data Management Framework (MDDMF) V7.0</a:t>
            </a:r>
          </a:p>
        </p:txBody>
      </p:sp>
      <p:pic>
        <p:nvPicPr>
          <p:cNvPr id="4" name="Picture 3">
            <a:extLst>
              <a:ext uri="{FF2B5EF4-FFF2-40B4-BE49-F238E27FC236}">
                <a16:creationId xmlns:a16="http://schemas.microsoft.com/office/drawing/2014/main" id="{E4F1099C-87A5-2D0F-2035-D957F933FAF7}"/>
              </a:ext>
            </a:extLst>
          </p:cNvPr>
          <p:cNvPicPr>
            <a:picLocks noChangeAspect="1"/>
          </p:cNvPicPr>
          <p:nvPr/>
        </p:nvPicPr>
        <p:blipFill>
          <a:blip r:embed="rId2"/>
          <a:stretch>
            <a:fillRect/>
          </a:stretch>
        </p:blipFill>
        <p:spPr>
          <a:xfrm>
            <a:off x="2429300" y="1254962"/>
            <a:ext cx="6319539" cy="5603038"/>
          </a:xfrm>
          <a:prstGeom prst="rect">
            <a:avLst/>
          </a:prstGeom>
        </p:spPr>
      </p:pic>
    </p:spTree>
    <p:extLst>
      <p:ext uri="{BB962C8B-B14F-4D97-AF65-F5344CB8AC3E}">
        <p14:creationId xmlns:p14="http://schemas.microsoft.com/office/powerpoint/2010/main" val="47812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DA996-FAF1-2140-9159-A06F9B228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47C54-6F3D-1B58-4E49-A874026FEA23}"/>
              </a:ext>
            </a:extLst>
          </p:cNvPr>
          <p:cNvSpPr>
            <a:spLocks noGrp="1"/>
          </p:cNvSpPr>
          <p:nvPr>
            <p:ph type="title"/>
          </p:nvPr>
        </p:nvSpPr>
        <p:spPr/>
        <p:txBody>
          <a:bodyPr/>
          <a:lstStyle/>
          <a:p>
            <a:r>
              <a:rPr lang="en-US" dirty="0"/>
              <a:t>The MDDMF is a </a:t>
            </a:r>
            <a:r>
              <a:rPr lang="en-US" b="1" u="sng" dirty="0"/>
              <a:t>thinking tool</a:t>
            </a:r>
            <a:r>
              <a:rPr lang="en-US" dirty="0"/>
              <a:t> for ensuring you have thought matters through.</a:t>
            </a:r>
          </a:p>
        </p:txBody>
      </p:sp>
      <p:sp>
        <p:nvSpPr>
          <p:cNvPr id="9" name="Rectangle: Rounded Corners 8">
            <a:extLst>
              <a:ext uri="{FF2B5EF4-FFF2-40B4-BE49-F238E27FC236}">
                <a16:creationId xmlns:a16="http://schemas.microsoft.com/office/drawing/2014/main" id="{0968E55A-7D9C-A0A9-745E-55EE42B95C4F}"/>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15" name="Picture 14">
            <a:extLst>
              <a:ext uri="{FF2B5EF4-FFF2-40B4-BE49-F238E27FC236}">
                <a16:creationId xmlns:a16="http://schemas.microsoft.com/office/drawing/2014/main" id="{0986DF00-47F9-ADE3-D13B-10E842E95E0E}"/>
              </a:ext>
            </a:extLst>
          </p:cNvPr>
          <p:cNvPicPr>
            <a:picLocks noChangeAspect="1"/>
          </p:cNvPicPr>
          <p:nvPr/>
        </p:nvPicPr>
        <p:blipFill>
          <a:blip r:embed="rId2"/>
          <a:stretch>
            <a:fillRect/>
          </a:stretch>
        </p:blipFill>
        <p:spPr>
          <a:xfrm>
            <a:off x="283910" y="1814513"/>
            <a:ext cx="2319439" cy="2142479"/>
          </a:xfrm>
          <a:prstGeom prst="rect">
            <a:avLst/>
          </a:prstGeom>
        </p:spPr>
      </p:pic>
      <p:pic>
        <p:nvPicPr>
          <p:cNvPr id="16" name="Picture 15">
            <a:extLst>
              <a:ext uri="{FF2B5EF4-FFF2-40B4-BE49-F238E27FC236}">
                <a16:creationId xmlns:a16="http://schemas.microsoft.com/office/drawing/2014/main" id="{109192C7-4545-8D1D-6141-06CA86FB5BBB}"/>
              </a:ext>
            </a:extLst>
          </p:cNvPr>
          <p:cNvPicPr>
            <a:picLocks noChangeAspect="1"/>
          </p:cNvPicPr>
          <p:nvPr/>
        </p:nvPicPr>
        <p:blipFill>
          <a:blip r:embed="rId3"/>
          <a:stretch>
            <a:fillRect/>
          </a:stretch>
        </p:blipFill>
        <p:spPr>
          <a:xfrm>
            <a:off x="283910" y="4326815"/>
            <a:ext cx="2347147" cy="2173997"/>
          </a:xfrm>
          <a:prstGeom prst="rect">
            <a:avLst/>
          </a:prstGeom>
        </p:spPr>
      </p:pic>
      <p:grpSp>
        <p:nvGrpSpPr>
          <p:cNvPr id="20" name="Group 19">
            <a:extLst>
              <a:ext uri="{FF2B5EF4-FFF2-40B4-BE49-F238E27FC236}">
                <a16:creationId xmlns:a16="http://schemas.microsoft.com/office/drawing/2014/main" id="{0F709864-7445-E4D9-9ECC-391408909974}"/>
              </a:ext>
            </a:extLst>
          </p:cNvPr>
          <p:cNvGrpSpPr/>
          <p:nvPr/>
        </p:nvGrpSpPr>
        <p:grpSpPr>
          <a:xfrm>
            <a:off x="3192536" y="1814512"/>
            <a:ext cx="8248651" cy="4686300"/>
            <a:chOff x="3192536" y="1814512"/>
            <a:chExt cx="8248651" cy="4686300"/>
          </a:xfrm>
        </p:grpSpPr>
        <p:grpSp>
          <p:nvGrpSpPr>
            <p:cNvPr id="18" name="Group 17">
              <a:extLst>
                <a:ext uri="{FF2B5EF4-FFF2-40B4-BE49-F238E27FC236}">
                  <a16:creationId xmlns:a16="http://schemas.microsoft.com/office/drawing/2014/main" id="{5E1BB64E-2131-9539-A957-B4CD2E14154C}"/>
                </a:ext>
              </a:extLst>
            </p:cNvPr>
            <p:cNvGrpSpPr/>
            <p:nvPr/>
          </p:nvGrpSpPr>
          <p:grpSpPr>
            <a:xfrm>
              <a:off x="3192536" y="1814512"/>
              <a:ext cx="8248651" cy="4686300"/>
              <a:chOff x="3192536" y="1814512"/>
              <a:chExt cx="8248651" cy="4686300"/>
            </a:xfrm>
          </p:grpSpPr>
          <p:pic>
            <p:nvPicPr>
              <p:cNvPr id="14" name="Picture 13">
                <a:hlinkClick r:id="rId4"/>
                <a:extLst>
                  <a:ext uri="{FF2B5EF4-FFF2-40B4-BE49-F238E27FC236}">
                    <a16:creationId xmlns:a16="http://schemas.microsoft.com/office/drawing/2014/main" id="{F9589C0C-BCE8-1AF9-B410-2C63C5337347}"/>
                  </a:ext>
                </a:extLst>
              </p:cNvPr>
              <p:cNvPicPr>
                <a:picLocks noChangeAspect="1"/>
              </p:cNvPicPr>
              <p:nvPr/>
            </p:nvPicPr>
            <p:blipFill>
              <a:blip r:embed="rId5"/>
              <a:stretch>
                <a:fillRect/>
              </a:stretch>
            </p:blipFill>
            <p:spPr>
              <a:xfrm>
                <a:off x="3192537" y="1814512"/>
                <a:ext cx="8248650" cy="4686300"/>
              </a:xfrm>
              <a:prstGeom prst="rect">
                <a:avLst/>
              </a:prstGeom>
            </p:spPr>
          </p:pic>
          <p:sp>
            <p:nvSpPr>
              <p:cNvPr id="17" name="Rectangle: Rounded Corners 16">
                <a:hlinkClick r:id="rId4"/>
                <a:extLst>
                  <a:ext uri="{FF2B5EF4-FFF2-40B4-BE49-F238E27FC236}">
                    <a16:creationId xmlns:a16="http://schemas.microsoft.com/office/drawing/2014/main" id="{C308687E-250B-0BFC-45F3-E23625F096D5}"/>
                  </a:ext>
                </a:extLst>
              </p:cNvPr>
              <p:cNvSpPr/>
              <p:nvPr/>
            </p:nvSpPr>
            <p:spPr>
              <a:xfrm>
                <a:off x="3192536" y="4157662"/>
                <a:ext cx="8161264" cy="473431"/>
              </a:xfrm>
              <a:prstGeom prst="roundRect">
                <a:avLst/>
              </a:prstGeom>
              <a:solidFill>
                <a:srgbClr val="E2F0D9">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to play Business Context and Introduction to Contextual Decision Making</a:t>
                </a:r>
              </a:p>
            </p:txBody>
          </p:sp>
        </p:grpSp>
        <p:sp>
          <p:nvSpPr>
            <p:cNvPr id="19" name="Rectangle: Rounded Corners 18">
              <a:hlinkClick r:id="rId4"/>
              <a:extLst>
                <a:ext uri="{FF2B5EF4-FFF2-40B4-BE49-F238E27FC236}">
                  <a16:creationId xmlns:a16="http://schemas.microsoft.com/office/drawing/2014/main" id="{8CA00FA9-7F5E-CABF-49C5-FE3D1FB8AFB6}"/>
                </a:ext>
              </a:extLst>
            </p:cNvPr>
            <p:cNvSpPr/>
            <p:nvPr/>
          </p:nvSpPr>
          <p:spPr>
            <a:xfrm>
              <a:off x="8086320" y="1880559"/>
              <a:ext cx="3267480" cy="61247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Warning Video contains Fast moving images (no bright lights)</a:t>
              </a:r>
            </a:p>
          </p:txBody>
        </p:sp>
      </p:grpSp>
    </p:spTree>
    <p:extLst>
      <p:ext uri="{BB962C8B-B14F-4D97-AF65-F5344CB8AC3E}">
        <p14:creationId xmlns:p14="http://schemas.microsoft.com/office/powerpoint/2010/main" val="38141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5"/>
            <a:ext cx="9142559" cy="1325563"/>
          </a:xfrm>
        </p:spPr>
        <p:txBody>
          <a:bodyPr/>
          <a:lstStyle/>
          <a:p>
            <a:r>
              <a:rPr lang="en-ZA" dirty="0">
                <a:solidFill>
                  <a:schemeClr val="bg1"/>
                </a:solidFill>
              </a:rPr>
              <a:t>Understand stewardship across Information Value Chain segments</a:t>
            </a:r>
          </a:p>
        </p:txBody>
      </p:sp>
      <p:grpSp>
        <p:nvGrpSpPr>
          <p:cNvPr id="133" name="Group 132"/>
          <p:cNvGrpSpPr/>
          <p:nvPr/>
        </p:nvGrpSpPr>
        <p:grpSpPr>
          <a:xfrm>
            <a:off x="0" y="1"/>
            <a:ext cx="12192000" cy="6858001"/>
            <a:chOff x="0" y="0"/>
            <a:chExt cx="9158326" cy="6858001"/>
          </a:xfrm>
        </p:grpSpPr>
        <p:sp>
          <p:nvSpPr>
            <p:cNvPr id="5" name="Rectangle 4"/>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p:cNvSpPr/>
            <p:nvPr/>
          </p:nvSpPr>
          <p:spPr>
            <a:xfrm>
              <a:off x="0" y="482013"/>
              <a:ext cx="9145588" cy="63759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16" name="Text Placeholder 4"/>
            <p:cNvSpPr txBox="1">
              <a:spLocks/>
            </p:cNvSpPr>
            <p:nvPr/>
          </p:nvSpPr>
          <p:spPr bwMode="auto">
            <a:xfrm>
              <a:off x="0" y="0"/>
              <a:ext cx="9158326" cy="620689"/>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stewardship across Information Value Chain segments</a:t>
              </a:r>
            </a:p>
          </p:txBody>
        </p:sp>
      </p:grpSp>
      <p:grpSp>
        <p:nvGrpSpPr>
          <p:cNvPr id="11" name="Group 1"/>
          <p:cNvGrpSpPr>
            <a:grpSpLocks/>
          </p:cNvGrpSpPr>
          <p:nvPr/>
        </p:nvGrpSpPr>
        <p:grpSpPr bwMode="auto">
          <a:xfrm>
            <a:off x="3660204" y="1278732"/>
            <a:ext cx="6972300" cy="5210175"/>
            <a:chOff x="2171700" y="1550988"/>
            <a:chExt cx="6972300" cy="5210175"/>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itle 1"/>
          <p:cNvSpPr txBox="1">
            <a:spLocks/>
          </p:cNvSpPr>
          <p:nvPr/>
        </p:nvSpPr>
        <p:spPr bwMode="auto">
          <a:xfrm>
            <a:off x="2390775" y="412751"/>
            <a:ext cx="7245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5" name="Rectangle 14"/>
          <p:cNvSpPr/>
          <p:nvPr/>
        </p:nvSpPr>
        <p:spPr>
          <a:xfrm>
            <a:off x="5399882" y="1278731"/>
            <a:ext cx="5266677" cy="5209382"/>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88758" y="1599406"/>
            <a:ext cx="5293569" cy="835180"/>
            <a:chOff x="3864757" y="1599406"/>
            <a:chExt cx="5293569" cy="835180"/>
          </a:xfrm>
        </p:grpSpPr>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p:cNvSpPr/>
            <p:nvPr/>
          </p:nvSpPr>
          <p:spPr>
            <a:xfrm>
              <a:off x="3864757" y="1599406"/>
              <a:ext cx="524446" cy="307677"/>
            </a:xfrm>
            <a:prstGeom prst="cloudCallout">
              <a:avLst>
                <a:gd name="adj1" fmla="val 65521"/>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388758" y="2198390"/>
            <a:ext cx="5288155" cy="817655"/>
            <a:chOff x="3864757" y="2198389"/>
            <a:chExt cx="5288155" cy="817655"/>
          </a:xfrm>
        </p:grpSpPr>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p:cNvSpPr/>
            <p:nvPr/>
          </p:nvSpPr>
          <p:spPr>
            <a:xfrm>
              <a:off x="3864757" y="2198389"/>
              <a:ext cx="501405" cy="307677"/>
            </a:xfrm>
            <a:prstGeom prst="cloudCallout">
              <a:avLst>
                <a:gd name="adj1" fmla="val 73877"/>
                <a:gd name="adj2" fmla="val 7916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449404" y="2917638"/>
            <a:ext cx="5227508" cy="726287"/>
            <a:chOff x="3925404" y="2917637"/>
            <a:chExt cx="5227508" cy="726287"/>
          </a:xfrm>
        </p:grpSpPr>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p:cNvSpPr/>
            <p:nvPr/>
          </p:nvSpPr>
          <p:spPr>
            <a:xfrm>
              <a:off x="3925404" y="2917637"/>
              <a:ext cx="479640" cy="307677"/>
            </a:xfrm>
            <a:prstGeom prst="cloudCallout">
              <a:avLst>
                <a:gd name="adj1" fmla="val 65521"/>
                <a:gd name="adj2" fmla="val 4028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47928" y="3553377"/>
            <a:ext cx="5228984" cy="666612"/>
            <a:chOff x="3923928" y="3553377"/>
            <a:chExt cx="5228984" cy="666612"/>
          </a:xfrm>
        </p:grpSpPr>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p:cNvSpPr/>
            <p:nvPr/>
          </p:nvSpPr>
          <p:spPr>
            <a:xfrm>
              <a:off x="3923928" y="3553377"/>
              <a:ext cx="514177" cy="307677"/>
            </a:xfrm>
            <a:prstGeom prst="cloudCallout">
              <a:avLst>
                <a:gd name="adj1" fmla="val 62337"/>
                <a:gd name="adj2" fmla="val 2917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92510" y="2140691"/>
            <a:ext cx="3307629" cy="876490"/>
            <a:chOff x="4567380" y="2140691"/>
            <a:chExt cx="3307629" cy="876490"/>
          </a:xfrm>
        </p:grpSpPr>
        <p:pic>
          <p:nvPicPr>
            <p:cNvPr id="5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81187" y="273273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Arrow Connector 56"/>
            <p:cNvCxnSpPr>
              <a:stCxn id="26" idx="3"/>
              <a:endCxn id="59" idx="1"/>
            </p:cNvCxnSpPr>
            <p:nvPr/>
          </p:nvCxnSpPr>
          <p:spPr>
            <a:xfrm>
              <a:off x="4572794" y="2143919"/>
              <a:ext cx="973100" cy="434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7" idx="1"/>
              <a:endCxn id="59" idx="3"/>
            </p:cNvCxnSpPr>
            <p:nvPr/>
          </p:nvCxnSpPr>
          <p:spPr>
            <a:xfrm flipH="1">
              <a:off x="6942207" y="2141047"/>
              <a:ext cx="932802" cy="43745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45894" y="2143919"/>
              <a:ext cx="1396313" cy="8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a:stCxn id="33" idx="1"/>
              <a:endCxn id="59" idx="3"/>
            </p:cNvCxnSpPr>
            <p:nvPr/>
          </p:nvCxnSpPr>
          <p:spPr>
            <a:xfrm flipH="1" flipV="1">
              <a:off x="6942207" y="2578497"/>
              <a:ext cx="927388" cy="1440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2" idx="3"/>
              <a:endCxn id="59" idx="1"/>
            </p:cNvCxnSpPr>
            <p:nvPr/>
          </p:nvCxnSpPr>
          <p:spPr>
            <a:xfrm flipV="1">
              <a:off x="4567380" y="2578497"/>
              <a:ext cx="978514" cy="1468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p:nvPr/>
        </p:nvGrpSpPr>
        <p:grpSpPr>
          <a:xfrm>
            <a:off x="6292509" y="2141047"/>
            <a:ext cx="3535044" cy="3682846"/>
            <a:chOff x="4776522" y="2141047"/>
            <a:chExt cx="3535044" cy="3682846"/>
          </a:xfrm>
        </p:grpSpPr>
        <p:cxnSp>
          <p:nvCxnSpPr>
            <p:cNvPr id="64" name="Straight Arrow Connector 63"/>
            <p:cNvCxnSpPr>
              <a:stCxn id="73" idx="1"/>
              <a:endCxn id="44" idx="3"/>
            </p:cNvCxnSpPr>
            <p:nvPr/>
          </p:nvCxnSpPr>
          <p:spPr>
            <a:xfrm flipH="1" flipV="1">
              <a:off x="4776522" y="3929322"/>
              <a:ext cx="972711" cy="3793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776522" y="2141047"/>
              <a:ext cx="3535044" cy="3682846"/>
              <a:chOff x="4575393" y="2141047"/>
              <a:chExt cx="3535044" cy="3682846"/>
            </a:xfrm>
          </p:grpSpPr>
          <p:grpSp>
            <p:nvGrpSpPr>
              <p:cNvPr id="66" name="Group 65"/>
              <p:cNvGrpSpPr/>
              <p:nvPr/>
            </p:nvGrpSpPr>
            <p:grpSpPr>
              <a:xfrm>
                <a:off x="5548104" y="2141047"/>
                <a:ext cx="2562333" cy="3682846"/>
                <a:chOff x="5548104" y="2141047"/>
                <a:chExt cx="2562333" cy="3682846"/>
              </a:xfrm>
            </p:grpSpPr>
            <p:pic>
              <p:nvPicPr>
                <p:cNvPr id="7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48104" y="3883932"/>
                  <a:ext cx="1399581" cy="8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p:cNvCxnSpPr>
                  <a:stCxn id="45" idx="1"/>
                  <a:endCxn id="73" idx="3"/>
                </p:cNvCxnSpPr>
                <p:nvPr/>
              </p:nvCxnSpPr>
              <p:spPr>
                <a:xfrm flipH="1">
                  <a:off x="6947685" y="3926450"/>
                  <a:ext cx="929923" cy="3821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9" idx="1"/>
                  <a:endCxn id="73" idx="3"/>
                </p:cNvCxnSpPr>
                <p:nvPr/>
              </p:nvCxnSpPr>
              <p:spPr>
                <a:xfrm flipH="1">
                  <a:off x="6947685" y="3350385"/>
                  <a:ext cx="929923" cy="9582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4" idx="1"/>
                  <a:endCxn id="73" idx="3"/>
                </p:cNvCxnSpPr>
                <p:nvPr/>
              </p:nvCxnSpPr>
              <p:spPr>
                <a:xfrm flipH="1" flipV="1">
                  <a:off x="6947685" y="4308625"/>
                  <a:ext cx="1162752" cy="420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8" idx="0"/>
                  <a:endCxn id="73" idx="3"/>
                </p:cNvCxnSpPr>
                <p:nvPr/>
              </p:nvCxnSpPr>
              <p:spPr>
                <a:xfrm flipH="1" flipV="1">
                  <a:off x="6947685" y="4308625"/>
                  <a:ext cx="1008220" cy="7212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3" idx="3"/>
                  <a:endCxn id="73" idx="3"/>
                </p:cNvCxnSpPr>
                <p:nvPr/>
              </p:nvCxnSpPr>
              <p:spPr>
                <a:xfrm flipH="1" flipV="1">
                  <a:off x="6947685" y="4308625"/>
                  <a:ext cx="133877"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3" idx="1"/>
                  <a:endCxn id="73" idx="3"/>
                </p:cNvCxnSpPr>
                <p:nvPr/>
              </p:nvCxnSpPr>
              <p:spPr>
                <a:xfrm flipH="1">
                  <a:off x="6947685" y="2722505"/>
                  <a:ext cx="929923" cy="158612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7" idx="1"/>
                  <a:endCxn id="73" idx="3"/>
                </p:cNvCxnSpPr>
                <p:nvPr/>
              </p:nvCxnSpPr>
              <p:spPr>
                <a:xfrm flipH="1">
                  <a:off x="6947685" y="2141047"/>
                  <a:ext cx="935337" cy="2167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73" idx="1"/>
                <a:endCxn id="83" idx="1"/>
              </p:cNvCxnSpPr>
              <p:nvPr/>
            </p:nvCxnSpPr>
            <p:spPr>
              <a:xfrm flipH="1">
                <a:off x="5426249" y="4308625"/>
                <a:ext cx="121855"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3" idx="1"/>
                <a:endCxn id="117" idx="0"/>
              </p:cNvCxnSpPr>
              <p:nvPr/>
            </p:nvCxnSpPr>
            <p:spPr>
              <a:xfrm flipH="1">
                <a:off x="4975648" y="4308625"/>
                <a:ext cx="572456" cy="72767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 idx="1"/>
                <a:endCxn id="120" idx="3"/>
              </p:cNvCxnSpPr>
              <p:nvPr/>
            </p:nvCxnSpPr>
            <p:spPr>
              <a:xfrm flipH="1">
                <a:off x="4737899" y="4308625"/>
                <a:ext cx="810205" cy="4153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3" idx="1"/>
                <a:endCxn id="38" idx="3"/>
              </p:cNvCxnSpPr>
              <p:nvPr/>
            </p:nvCxnSpPr>
            <p:spPr>
              <a:xfrm flipH="1" flipV="1">
                <a:off x="4575393" y="3353257"/>
                <a:ext cx="972711" cy="955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73" idx="1"/>
                <a:endCxn id="32" idx="3"/>
              </p:cNvCxnSpPr>
              <p:nvPr/>
            </p:nvCxnSpPr>
            <p:spPr>
              <a:xfrm flipH="1" flipV="1">
                <a:off x="4575393" y="2725377"/>
                <a:ext cx="972711" cy="15832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3" idx="1"/>
                <a:endCxn id="26" idx="3"/>
              </p:cNvCxnSpPr>
              <p:nvPr/>
            </p:nvCxnSpPr>
            <p:spPr>
              <a:xfrm flipH="1" flipV="1">
                <a:off x="4580807" y="2143919"/>
                <a:ext cx="967297" cy="21647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7042534" y="5321939"/>
            <a:ext cx="2280716" cy="1088089"/>
            <a:chOff x="5518534" y="5321938"/>
            <a:chExt cx="2280716" cy="1088089"/>
          </a:xfrm>
        </p:grpSpPr>
        <p:sp>
          <p:nvSpPr>
            <p:cNvPr id="82" name="Cloud Callout 81"/>
            <p:cNvSpPr/>
            <p:nvPr/>
          </p:nvSpPr>
          <p:spPr>
            <a:xfrm>
              <a:off x="6362167" y="6102350"/>
              <a:ext cx="474494" cy="307677"/>
            </a:xfrm>
            <a:prstGeom prst="cloudCallout">
              <a:avLst>
                <a:gd name="adj1" fmla="val -24917"/>
                <a:gd name="adj2" fmla="val -12388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pic>
          <p:nvPicPr>
            <p:cNvPr id="8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p:cNvCxnSpPr>
              <a:stCxn id="83" idx="3"/>
              <a:endCxn id="118" idx="1"/>
            </p:cNvCxnSpPr>
            <p:nvPr/>
          </p:nvCxnSpPr>
          <p:spPr>
            <a:xfrm flipV="1">
              <a:off x="7274678" y="5321938"/>
              <a:ext cx="524572" cy="5019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1"/>
              <a:endCxn id="117" idx="3"/>
            </p:cNvCxnSpPr>
            <p:nvPr/>
          </p:nvCxnSpPr>
          <p:spPr>
            <a:xfrm flipH="1" flipV="1">
              <a:off x="5518534" y="5328402"/>
              <a:ext cx="100831" cy="4954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3"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220502" y="2722506"/>
            <a:ext cx="3302215" cy="1206817"/>
            <a:chOff x="4696501" y="2722505"/>
            <a:chExt cx="3302215" cy="1206817"/>
          </a:xfrm>
        </p:grpSpPr>
        <p:grpSp>
          <p:nvGrpSpPr>
            <p:cNvPr id="88" name="Group 87"/>
            <p:cNvGrpSpPr/>
            <p:nvPr/>
          </p:nvGrpSpPr>
          <p:grpSpPr>
            <a:xfrm>
              <a:off x="4696501" y="2722505"/>
              <a:ext cx="3302215" cy="1206817"/>
              <a:chOff x="4696501" y="2722505"/>
              <a:chExt cx="3302215" cy="1206817"/>
            </a:xfrm>
          </p:grpSpPr>
          <p:pic>
            <p:nvPicPr>
              <p:cNvPr id="9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p:cNvGrpSpPr/>
              <p:nvPr/>
            </p:nvGrpSpPr>
            <p:grpSpPr>
              <a:xfrm>
                <a:off x="4696501" y="2722505"/>
                <a:ext cx="3302215" cy="1206817"/>
                <a:chOff x="4495372" y="2722505"/>
                <a:chExt cx="3302215" cy="1206817"/>
              </a:xfrm>
            </p:grpSpPr>
            <p:cxnSp>
              <p:nvCxnSpPr>
                <p:cNvPr id="95" name="Straight Arrow Connector 94"/>
                <p:cNvCxnSpPr>
                  <a:stCxn id="32" idx="3"/>
                </p:cNvCxnSpPr>
                <p:nvPr/>
              </p:nvCxnSpPr>
              <p:spPr>
                <a:xfrm>
                  <a:off x="4495372" y="2725377"/>
                  <a:ext cx="1047255" cy="7144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33" idx="1"/>
                </p:cNvCxnSpPr>
                <p:nvPr/>
              </p:nvCxnSpPr>
              <p:spPr>
                <a:xfrm flipH="1">
                  <a:off x="6947935" y="2722505"/>
                  <a:ext cx="849652" cy="71730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8" idx="3"/>
                </p:cNvCxnSpPr>
                <p:nvPr/>
              </p:nvCxnSpPr>
              <p:spPr>
                <a:xfrm>
                  <a:off x="4495372" y="3353257"/>
                  <a:ext cx="1047255" cy="8655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4" idx="3"/>
                </p:cNvCxnSpPr>
                <p:nvPr/>
              </p:nvCxnSpPr>
              <p:spPr>
                <a:xfrm flipV="1">
                  <a:off x="4495372" y="3439814"/>
                  <a:ext cx="1047255" cy="4895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39" idx="1"/>
                </p:cNvCxnSpPr>
                <p:nvPr/>
              </p:nvCxnSpPr>
              <p:spPr>
                <a:xfrm flipH="1">
                  <a:off x="6947935" y="3350385"/>
                  <a:ext cx="849652" cy="8942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5" idx="1"/>
                </p:cNvCxnSpPr>
                <p:nvPr/>
              </p:nvCxnSpPr>
              <p:spPr>
                <a:xfrm flipH="1" flipV="1">
                  <a:off x="6947935" y="3439814"/>
                  <a:ext cx="849652" cy="4866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89" name="TextBox 88"/>
            <p:cNvSpPr txBox="1"/>
            <p:nvPr/>
          </p:nvSpPr>
          <p:spPr>
            <a:xfrm>
              <a:off x="5729246" y="3091618"/>
              <a:ext cx="1476955" cy="83099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Business Value Chain Image</a:t>
              </a:r>
            </a:p>
          </p:txBody>
        </p:sp>
      </p:grpSp>
      <p:grpSp>
        <p:nvGrpSpPr>
          <p:cNvPr id="101" name="Group 100"/>
          <p:cNvGrpSpPr/>
          <p:nvPr/>
        </p:nvGrpSpPr>
        <p:grpSpPr>
          <a:xfrm>
            <a:off x="5504968" y="3870882"/>
            <a:ext cx="5171945" cy="1749625"/>
            <a:chOff x="3980967" y="3870881"/>
            <a:chExt cx="5171945" cy="1749625"/>
          </a:xfrm>
        </p:grpSpPr>
        <p:grpSp>
          <p:nvGrpSpPr>
            <p:cNvPr id="102" name="Group 101"/>
            <p:cNvGrpSpPr/>
            <p:nvPr/>
          </p:nvGrpSpPr>
          <p:grpSpPr>
            <a:xfrm>
              <a:off x="3980967" y="3870881"/>
              <a:ext cx="5171945" cy="1749625"/>
              <a:chOff x="3980967" y="3870881"/>
              <a:chExt cx="5171945" cy="1749625"/>
            </a:xfrm>
          </p:grpSpPr>
          <p:grpSp>
            <p:nvGrpSpPr>
              <p:cNvPr id="104" name="Group 103"/>
              <p:cNvGrpSpPr/>
              <p:nvPr/>
            </p:nvGrpSpPr>
            <p:grpSpPr>
              <a:xfrm>
                <a:off x="3980967" y="3870881"/>
                <a:ext cx="5165837" cy="1749625"/>
                <a:chOff x="3980967" y="3870881"/>
                <a:chExt cx="5165837" cy="1749625"/>
              </a:xfrm>
            </p:grpSpPr>
            <p:grpSp>
              <p:nvGrpSpPr>
                <p:cNvPr id="107" name="Group 106"/>
                <p:cNvGrpSpPr/>
                <p:nvPr/>
              </p:nvGrpSpPr>
              <p:grpSpPr>
                <a:xfrm>
                  <a:off x="4385585" y="3870881"/>
                  <a:ext cx="4463398" cy="1749625"/>
                  <a:chOff x="4184456" y="3870881"/>
                  <a:chExt cx="4463398" cy="1749625"/>
                </a:xfrm>
              </p:grpSpPr>
              <p:cxnSp>
                <p:nvCxnSpPr>
                  <p:cNvPr id="110" name="Straight Arrow Connector 109"/>
                  <p:cNvCxnSpPr>
                    <a:stCxn id="118" idx="0"/>
                    <a:endCxn id="124"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4184456" y="3870881"/>
                    <a:ext cx="4463398" cy="1749625"/>
                    <a:chOff x="4184456" y="3870881"/>
                    <a:chExt cx="4463398" cy="1749625"/>
                  </a:xfrm>
                </p:grpSpPr>
                <p:grpSp>
                  <p:nvGrpSpPr>
                    <p:cNvPr id="112" name="Group 111"/>
                    <p:cNvGrpSpPr/>
                    <p:nvPr/>
                  </p:nvGrpSpPr>
                  <p:grpSpPr>
                    <a:xfrm>
                      <a:off x="4184456" y="3870881"/>
                      <a:ext cx="4463398" cy="1138505"/>
                      <a:chOff x="4184456" y="3870881"/>
                      <a:chExt cx="4463398" cy="1138505"/>
                    </a:xfrm>
                  </p:grpSpPr>
                  <p:pic>
                    <p:nvPicPr>
                      <p:cNvPr id="120"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p:cNvCxnSpPr>
                        <a:stCxn id="44" idx="2"/>
                        <a:endCxn id="120" idx="0"/>
                      </p:cNvCxnSpPr>
                      <p:nvPr/>
                    </p:nvCxnSpPr>
                    <p:spPr>
                      <a:xfrm>
                        <a:off x="4304203" y="4219989"/>
                        <a:ext cx="152968" cy="2234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29" idx="2"/>
                        <a:endCxn id="120" idx="0"/>
                      </p:cNvCxnSpPr>
                      <p:nvPr/>
                    </p:nvCxnSpPr>
                    <p:spPr>
                      <a:xfrm flipH="1">
                        <a:off x="4457171" y="4121349"/>
                        <a:ext cx="603893" cy="3220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8" idx="2"/>
                        <a:endCxn id="120" idx="0"/>
                      </p:cNvCxnSpPr>
                      <p:nvPr/>
                    </p:nvCxnSpPr>
                    <p:spPr>
                      <a:xfrm flipH="1">
                        <a:off x="4457171" y="4106863"/>
                        <a:ext cx="972845" cy="3365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5" name="Straight Arrow Connector 124"/>
                      <p:cNvCxnSpPr>
                        <a:stCxn id="131" idx="2"/>
                        <a:endCxn id="124"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30" idx="3"/>
                        <a:endCxn id="124"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45" idx="2"/>
                        <a:endCxn id="124" idx="0"/>
                      </p:cNvCxnSpPr>
                      <p:nvPr/>
                    </p:nvCxnSpPr>
                    <p:spPr>
                      <a:xfrm>
                        <a:off x="8042344" y="4205359"/>
                        <a:ext cx="332795" cy="24281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534" y="3870881"/>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3593" y="388381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3" name="Straight Arrow Connector 112"/>
                    <p:cNvCxnSpPr>
                      <a:stCxn id="120"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7"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8"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24"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Straight Arrow Connector 118"/>
                    <p:cNvCxnSpPr>
                      <a:stCxn id="117" idx="0"/>
                      <a:endCxn id="120"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08" name="Cloud Callout 107"/>
                <p:cNvSpPr/>
                <p:nvPr/>
              </p:nvSpPr>
              <p:spPr>
                <a:xfrm>
                  <a:off x="3980967" y="4149229"/>
                  <a:ext cx="424077" cy="307677"/>
                </a:xfrm>
                <a:prstGeom prst="cloudCallout">
                  <a:avLst>
                    <a:gd name="adj1" fmla="val 131550"/>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sp>
              <p:nvSpPr>
                <p:cNvPr id="109" name="Cloud Callout 108"/>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grpSp>
          <p:sp>
            <p:nvSpPr>
              <p:cNvPr id="105" name="Cloud Callout 104"/>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106" name="Cloud Callout 105"/>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103" name="TextBox 102"/>
            <p:cNvSpPr txBox="1"/>
            <p:nvPr/>
          </p:nvSpPr>
          <p:spPr>
            <a:xfrm>
              <a:off x="5781679" y="4796904"/>
              <a:ext cx="1359121" cy="584775"/>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IT Portfolio Image</a:t>
              </a:r>
            </a:p>
          </p:txBody>
        </p:sp>
      </p:grpSp>
      <p:grpSp>
        <p:nvGrpSpPr>
          <p:cNvPr id="141" name="Group 140"/>
          <p:cNvGrpSpPr/>
          <p:nvPr/>
        </p:nvGrpSpPr>
        <p:grpSpPr>
          <a:xfrm>
            <a:off x="1952857" y="1277939"/>
            <a:ext cx="1798924" cy="5210175"/>
            <a:chOff x="428857" y="1277938"/>
            <a:chExt cx="1798924" cy="5264302"/>
          </a:xfrm>
        </p:grpSpPr>
        <p:sp>
          <p:nvSpPr>
            <p:cNvPr id="4" name="Left Bracket 3"/>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p:cNvSpPr txBox="1"/>
            <p:nvPr/>
          </p:nvSpPr>
          <p:spPr>
            <a:xfrm>
              <a:off x="527221" y="1664043"/>
              <a:ext cx="144164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p:cNvSpPr txBox="1"/>
            <p:nvPr/>
          </p:nvSpPr>
          <p:spPr>
            <a:xfrm>
              <a:off x="531337" y="2080056"/>
              <a:ext cx="1473843" cy="373169"/>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spTree>
    <p:extLst>
      <p:ext uri="{BB962C8B-B14F-4D97-AF65-F5344CB8AC3E}">
        <p14:creationId xmlns:p14="http://schemas.microsoft.com/office/powerpoint/2010/main" val="5890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41"/>
                                        </p:tgtEl>
                                        <p:attrNameLst>
                                          <p:attrName>style.visibility</p:attrName>
                                        </p:attrNameLst>
                                      </p:cBhvr>
                                      <p:to>
                                        <p:strVal val="visible"/>
                                      </p:to>
                                    </p:set>
                                    <p:animEffect transition="in" filter="fade">
                                      <p:cBhvr>
                                        <p:cTn id="68"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6CED-1DB8-EC3F-2833-D87E08BB9DC1}"/>
              </a:ext>
            </a:extLst>
          </p:cNvPr>
          <p:cNvSpPr>
            <a:spLocks noGrp="1"/>
          </p:cNvSpPr>
          <p:nvPr>
            <p:ph type="title"/>
          </p:nvPr>
        </p:nvSpPr>
        <p:spPr/>
        <p:txBody>
          <a:bodyPr/>
          <a:lstStyle/>
          <a:p>
            <a:r>
              <a:rPr lang="en-US" dirty="0"/>
              <a:t>Who is William Evans?</a:t>
            </a:r>
          </a:p>
        </p:txBody>
      </p:sp>
      <p:sp>
        <p:nvSpPr>
          <p:cNvPr id="3" name="Content Placeholder 2">
            <a:extLst>
              <a:ext uri="{FF2B5EF4-FFF2-40B4-BE49-F238E27FC236}">
                <a16:creationId xmlns:a16="http://schemas.microsoft.com/office/drawing/2014/main" id="{9B830630-84D3-BA89-2D9B-0142CDAC7091}"/>
              </a:ext>
            </a:extLst>
          </p:cNvPr>
          <p:cNvSpPr>
            <a:spLocks noGrp="1"/>
          </p:cNvSpPr>
          <p:nvPr>
            <p:ph idx="1"/>
          </p:nvPr>
        </p:nvSpPr>
        <p:spPr>
          <a:xfrm>
            <a:off x="838200" y="1690688"/>
            <a:ext cx="10515600" cy="5167312"/>
          </a:xfrm>
        </p:spPr>
        <p:txBody>
          <a:bodyPr>
            <a:normAutofit lnSpcReduction="10000"/>
          </a:bodyPr>
          <a:lstStyle/>
          <a:p>
            <a:r>
              <a:rPr lang="en-US" sz="1800" dirty="0">
                <a:latin typeface="Arial" panose="020B0604020202020204" pitchFamily="34" charset="0"/>
              </a:rPr>
              <a:t>A DAMA International Certified Data Management Professional since 2012. </a:t>
            </a:r>
          </a:p>
          <a:p>
            <a:r>
              <a:rPr lang="en-US" sz="1800" dirty="0">
                <a:latin typeface="Arial" panose="020B0604020202020204" pitchFamily="34" charset="0"/>
              </a:rPr>
              <a:t>       (Master for DM Fundamentals, Practitioner for Data Governance and Data Quality until 2027)</a:t>
            </a:r>
          </a:p>
          <a:p>
            <a:endParaRPr lang="en-US" sz="1800" dirty="0">
              <a:latin typeface="Arial" panose="020B0604020202020204" pitchFamily="34" charset="0"/>
            </a:endParaRPr>
          </a:p>
          <a:p>
            <a:r>
              <a:rPr lang="en-US" sz="1800" dirty="0">
                <a:latin typeface="Arial" panose="020B0604020202020204" pitchFamily="34" charset="0"/>
              </a:rPr>
              <a:t>Most recently, the Lead Information Architect involved in one of the world’s largest Digital Twin Construction Projects. </a:t>
            </a:r>
          </a:p>
          <a:p>
            <a:r>
              <a:rPr lang="en-US" sz="1800" dirty="0">
                <a:latin typeface="Arial" panose="020B0604020202020204" pitchFamily="34" charset="0"/>
              </a:rPr>
              <a:t>A high functioning Autistic who sees the world from the inside out, understanding cause and effect of data and information, and is able to bring the various views together. </a:t>
            </a:r>
          </a:p>
          <a:p>
            <a:r>
              <a:rPr lang="en-US" sz="1800" dirty="0">
                <a:latin typeface="Arial" panose="020B0604020202020204" pitchFamily="34" charset="0"/>
              </a:rPr>
              <a:t>His experience includes:</a:t>
            </a:r>
          </a:p>
          <a:p>
            <a:pPr lvl="1"/>
            <a:r>
              <a:rPr lang="en-ZA" sz="1600" dirty="0">
                <a:effectLst/>
                <a:latin typeface="Arial" panose="020B0604020202020204" pitchFamily="34" charset="0"/>
                <a:ea typeface="Times New Roman" panose="02020603050405020304" pitchFamily="18" charset="0"/>
              </a:rPr>
              <a:t>Implementing Data Management Capabilities</a:t>
            </a:r>
          </a:p>
          <a:p>
            <a:pPr lvl="1"/>
            <a:r>
              <a:rPr lang="en-ZA" sz="1600" dirty="0">
                <a:effectLst/>
                <a:latin typeface="Arial" panose="020B0604020202020204" pitchFamily="34" charset="0"/>
                <a:ea typeface="Times New Roman" panose="02020603050405020304" pitchFamily="18" charset="0"/>
              </a:rPr>
              <a:t>Maturing Metadata (Collibra&amp; Informatica) Management, with effective integrated Business Glossary &amp; Data Dictionary guidance</a:t>
            </a:r>
          </a:p>
          <a:p>
            <a:pPr lvl="1"/>
            <a:r>
              <a:rPr lang="en-ZA" sz="1600" dirty="0">
                <a:effectLst/>
                <a:latin typeface="Arial" panose="020B0604020202020204" pitchFamily="34" charset="0"/>
                <a:ea typeface="Times New Roman" panose="02020603050405020304" pitchFamily="18" charset="0"/>
              </a:rPr>
              <a:t>Architecting, and Cataloguing global enterprises to streamline their end-to-end value proposition</a:t>
            </a:r>
          </a:p>
          <a:p>
            <a:pPr lvl="1"/>
            <a:r>
              <a:rPr lang="en-ZA" sz="1600" dirty="0">
                <a:latin typeface="Arial" panose="020B0604020202020204" pitchFamily="34" charset="0"/>
                <a:ea typeface="Times New Roman" panose="02020603050405020304" pitchFamily="18" charset="0"/>
              </a:rPr>
              <a:t>U</a:t>
            </a:r>
            <a:r>
              <a:rPr lang="en-ZA" sz="1600" dirty="0">
                <a:effectLst/>
                <a:latin typeface="Arial" panose="020B0604020202020204" pitchFamily="34" charset="0"/>
                <a:ea typeface="Times New Roman" panose="02020603050405020304" pitchFamily="18" charset="0"/>
              </a:rPr>
              <a:t>ndoing legacy complexity and developing single source master data, for ERP </a:t>
            </a:r>
          </a:p>
          <a:p>
            <a:pPr marL="457200" lvl="1" indent="0">
              <a:buNone/>
            </a:pPr>
            <a:r>
              <a:rPr lang="en-ZA" sz="1600" dirty="0">
                <a:latin typeface="Arial" panose="020B0604020202020204" pitchFamily="34" charset="0"/>
                <a:ea typeface="Times New Roman" panose="02020603050405020304" pitchFamily="18" charset="0"/>
              </a:rPr>
              <a:t>                                                                            </a:t>
            </a:r>
            <a:r>
              <a:rPr lang="en-ZA" sz="1600" dirty="0">
                <a:effectLst/>
                <a:latin typeface="Arial" panose="020B0604020202020204" pitchFamily="34" charset="0"/>
                <a:ea typeface="Times New Roman" panose="02020603050405020304" pitchFamily="18" charset="0"/>
              </a:rPr>
              <a:t>(SAP: </a:t>
            </a:r>
            <a:r>
              <a:rPr lang="en-ZA" sz="1600" dirty="0">
                <a:solidFill>
                  <a:srgbClr val="000000"/>
                </a:solidFill>
                <a:effectLst/>
                <a:latin typeface="Arial" panose="020B0604020202020204" pitchFamily="34" charset="0"/>
                <a:ea typeface="Times New Roman" panose="02020603050405020304" pitchFamily="18" charset="0"/>
              </a:rPr>
              <a:t>MDM AM, CO, CS, FI, HR, MM, PS, PM, PY, SD)</a:t>
            </a:r>
          </a:p>
          <a:p>
            <a:pPr lvl="1"/>
            <a:r>
              <a:rPr lang="en-ZA" sz="1600" dirty="0">
                <a:effectLst/>
                <a:latin typeface="Arial" panose="020B0604020202020204" pitchFamily="34" charset="0"/>
                <a:ea typeface="Times New Roman" panose="02020603050405020304" pitchFamily="18" charset="0"/>
              </a:rPr>
              <a:t>Repurposing existing technology, automating operations and integrating IT and Business architectures (Business, Process, Information, Data, Resource, Application, Integration , and Infrastructure) for efficient and effective use and retention of data and information</a:t>
            </a:r>
          </a:p>
          <a:p>
            <a:pPr lvl="1"/>
            <a:r>
              <a:rPr lang="en-ZA" sz="1600" dirty="0">
                <a:effectLst/>
                <a:latin typeface="Arial" panose="020B0604020202020204" pitchFamily="34" charset="0"/>
                <a:ea typeface="Times New Roman" panose="02020603050405020304" pitchFamily="18" charset="0"/>
              </a:rPr>
              <a:t>Visualising and providing insight via ontology driven Metadata</a:t>
            </a:r>
          </a:p>
          <a:p>
            <a:pPr lvl="1"/>
            <a:r>
              <a:rPr lang="en-ZA" sz="1600" dirty="0">
                <a:effectLst/>
                <a:latin typeface="Arial" panose="020B0604020202020204" pitchFamily="34" charset="0"/>
                <a:ea typeface="Times New Roman" panose="02020603050405020304" pitchFamily="18" charset="0"/>
              </a:rPr>
              <a:t>Strengthening security and assuring compliance to privacy and data regulation</a:t>
            </a:r>
            <a:endParaRPr lang="en-US" sz="1600" b="1" dirty="0"/>
          </a:p>
        </p:txBody>
      </p:sp>
    </p:spTree>
    <p:extLst>
      <p:ext uri="{BB962C8B-B14F-4D97-AF65-F5344CB8AC3E}">
        <p14:creationId xmlns:p14="http://schemas.microsoft.com/office/powerpoint/2010/main" val="266108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77151" cy="1325563"/>
          </a:xfrm>
        </p:spPr>
        <p:txBody>
          <a:bodyPr/>
          <a:lstStyle/>
          <a:p>
            <a:r>
              <a:rPr lang="en-ZA" dirty="0"/>
              <a:t>Workshop Agenda</a:t>
            </a:r>
            <a:endParaRPr lang="en-ZA" sz="2800" b="1" dirty="0">
              <a:solidFill>
                <a:srgbClr val="FF0000"/>
              </a:solidFill>
            </a:endParaRPr>
          </a:p>
        </p:txBody>
      </p:sp>
      <p:sp>
        <p:nvSpPr>
          <p:cNvPr id="3" name="Content Placeholder 2"/>
          <p:cNvSpPr>
            <a:spLocks noGrp="1"/>
          </p:cNvSpPr>
          <p:nvPr>
            <p:ph idx="1"/>
          </p:nvPr>
        </p:nvSpPr>
        <p:spPr>
          <a:xfrm>
            <a:off x="838199" y="1825625"/>
            <a:ext cx="10515601" cy="4351338"/>
          </a:xfrm>
        </p:spPr>
        <p:txBody>
          <a:bodyPr>
            <a:normAutofit/>
          </a:bodyPr>
          <a:lstStyle/>
          <a:p>
            <a:r>
              <a:rPr lang="en-ZA" dirty="0"/>
              <a:t>1. Simple </a:t>
            </a:r>
            <a:r>
              <a:rPr lang="en-ZA" b="1" dirty="0"/>
              <a:t>Understanding</a:t>
            </a:r>
            <a:r>
              <a:rPr lang="en-ZA" dirty="0"/>
              <a:t> of Data</a:t>
            </a:r>
          </a:p>
          <a:p>
            <a:r>
              <a:rPr lang="en-ZA" dirty="0"/>
              <a:t>2. The Information Value Chain in your Enterprise</a:t>
            </a:r>
          </a:p>
          <a:p>
            <a:r>
              <a:rPr lang="en-ZA" dirty="0"/>
              <a:t>3. Enterprise Architectures across Information Value Chain segments </a:t>
            </a:r>
          </a:p>
          <a:p>
            <a:r>
              <a:rPr lang="en-ZA" dirty="0"/>
              <a:t>4. Time, Control, Delivery, Cost &amp; Effort Considerations</a:t>
            </a:r>
          </a:p>
          <a:p>
            <a:r>
              <a:rPr lang="en-ZA" dirty="0"/>
              <a:t>5. Identify KPAs for data stewardship</a:t>
            </a:r>
          </a:p>
          <a:p>
            <a:r>
              <a:rPr lang="en-ZA" dirty="0"/>
              <a:t>6. Identify KPIs which address the Information Value Chain segments </a:t>
            </a:r>
          </a:p>
          <a:p>
            <a:r>
              <a:rPr lang="en-ZA" dirty="0"/>
              <a:t>7. Version Developments over the years</a:t>
            </a:r>
          </a:p>
        </p:txBody>
      </p:sp>
    </p:spTree>
    <p:extLst>
      <p:ext uri="{BB962C8B-B14F-4D97-AF65-F5344CB8AC3E}">
        <p14:creationId xmlns:p14="http://schemas.microsoft.com/office/powerpoint/2010/main" val="260833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1. A Simple </a:t>
            </a:r>
            <a:r>
              <a:rPr lang="en-ZA" b="1" dirty="0"/>
              <a:t>Understanding</a:t>
            </a:r>
            <a:r>
              <a:rPr lang="en-ZA" dirty="0"/>
              <a:t> of Data</a:t>
            </a:r>
            <a:br>
              <a:rPr lang="en-ZA" dirty="0"/>
            </a:br>
            <a:endParaRPr lang="en-ZA" sz="2000" dirty="0"/>
          </a:p>
        </p:txBody>
      </p:sp>
    </p:spTree>
    <p:extLst>
      <p:ext uri="{BB962C8B-B14F-4D97-AF65-F5344CB8AC3E}">
        <p14:creationId xmlns:p14="http://schemas.microsoft.com/office/powerpoint/2010/main" val="369996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50357</TotalTime>
  <Words>9859</Words>
  <Application>Microsoft Office PowerPoint</Application>
  <PresentationFormat>Widescreen</PresentationFormat>
  <Paragraphs>967</Paragraphs>
  <Slides>71</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Arial</vt:lpstr>
      <vt:lpstr>Arial Narrow</vt:lpstr>
      <vt:lpstr>Calibri</vt:lpstr>
      <vt:lpstr>Calibri Light</vt:lpstr>
      <vt:lpstr>Helvetica</vt:lpstr>
      <vt:lpstr>Times New Roman</vt:lpstr>
      <vt:lpstr>Verdana</vt:lpstr>
      <vt:lpstr>Wingdings</vt:lpstr>
      <vt:lpstr>Office Theme</vt:lpstr>
      <vt:lpstr>Exploring and Understanding  The Cage of Data MDDMF Journey v1.0 – v7.0  (Share and enable speakers) Free to All, cannot be copyrighted, as already in the Public Domain</vt:lpstr>
      <vt:lpstr>To truly succeed you need to think differently</vt:lpstr>
      <vt:lpstr>The CEO asks the CFO and CDO.  Which of you two is more important?</vt:lpstr>
      <vt:lpstr>How the E-Team beat all the opposing A-Teams</vt:lpstr>
      <vt:lpstr>How do you see all sides of the football at once?</vt:lpstr>
      <vt:lpstr>The MDDMF is a thinking tool for ensuring you have thought matters through.</vt:lpstr>
      <vt:lpstr>The MDDMF is a thinking tool for ensuring you have thought matters through.</vt:lpstr>
      <vt:lpstr>Workshop Agenda</vt:lpstr>
      <vt:lpstr>1. A Simple Understanding of Data </vt:lpstr>
      <vt:lpstr>The three main types of Data (each have their own Meta-data)</vt:lpstr>
      <vt:lpstr>Visual of Data (An Invoice)</vt:lpstr>
      <vt:lpstr>Visual of Data (An Invoice)</vt:lpstr>
      <vt:lpstr>Visual of Data (An Invoice)</vt:lpstr>
      <vt:lpstr>Visual of Data (An Invoice)</vt:lpstr>
      <vt:lpstr>Visual of Data (An Invoice)</vt:lpstr>
      <vt:lpstr>Analogy: When weaving a carpet, there are 3 different threads A thread is a data attribute. Each millimetre of thread is instantiated data of the attribute of that thread.</vt:lpstr>
      <vt:lpstr>2. The Information Value Chain in your Enterprise</vt:lpstr>
      <vt:lpstr>Understand the data flow through the Information Value Chain</vt:lpstr>
      <vt:lpstr>3. Enterprise Architectures across Information Value Chain segments</vt:lpstr>
      <vt:lpstr>Enterprise Architecture Triangle</vt:lpstr>
      <vt:lpstr>Service Oriented Architecture</vt:lpstr>
      <vt:lpstr>Enterprise Architecture</vt:lpstr>
      <vt:lpstr>Service Oriented Architecture</vt:lpstr>
      <vt:lpstr>4. Time, Control, Delivery, Cost &amp; Effort Considerations </vt:lpstr>
      <vt:lpstr>Cost and Effort Architectures</vt:lpstr>
      <vt:lpstr>Time Architecture</vt:lpstr>
      <vt:lpstr>PowerPoint Presentation</vt:lpstr>
      <vt:lpstr>5. Data Governance Structures across Information Value Chain segments</vt:lpstr>
      <vt:lpstr>Understand Data &amp; Information across Information Value Chain segments</vt:lpstr>
      <vt:lpstr>6. Determine Executive focus across Information Value Chain Segment Metrics</vt:lpstr>
      <vt:lpstr>The CDO’s Maturity Measures</vt:lpstr>
      <vt:lpstr>PowerPoint Presentation</vt:lpstr>
      <vt:lpstr>CDO: “Meaning”</vt:lpstr>
      <vt:lpstr>CHRO: Human Understanding”</vt:lpstr>
      <vt:lpstr>CIO: “Structure”</vt:lpstr>
      <vt:lpstr>CTO: “Medium”</vt:lpstr>
      <vt:lpstr>CDO, CIO &amp; CTO: “Common”</vt:lpstr>
      <vt:lpstr>7. Version Developments over the years</vt:lpstr>
      <vt:lpstr>Enterprise Data Management V4.0 </vt:lpstr>
      <vt:lpstr>Aligning the Business to manage data V4.0</vt:lpstr>
      <vt:lpstr>Enterprise Data Management V5.0 </vt:lpstr>
      <vt:lpstr>Implement the Metadata to enable Technical Support of the Data Management Capabilities</vt:lpstr>
      <vt:lpstr>Enterprise Data Management V6.0 </vt:lpstr>
      <vt:lpstr>Decision Making Information Components</vt:lpstr>
      <vt:lpstr>A. I. mechanisms to evolve humanity</vt:lpstr>
      <vt:lpstr>Map the Information to the underlying Data</vt:lpstr>
      <vt:lpstr>Enterprise Data Management V6.0 </vt:lpstr>
      <vt:lpstr>Enterprise Data Management V7.0 </vt:lpstr>
      <vt:lpstr>Enterprise Data Management MDDMF V7.0 </vt:lpstr>
      <vt:lpstr>Enterprise Data Management MDDMF V7.0 </vt:lpstr>
      <vt:lpstr>PowerPoint Presentation</vt:lpstr>
      <vt:lpstr>Cost and Effort Architectures</vt:lpstr>
      <vt:lpstr>Time Architecture</vt:lpstr>
      <vt:lpstr>STRATEGY</vt:lpstr>
      <vt:lpstr>RESEARCH (External)</vt:lpstr>
      <vt:lpstr>Blue Sky</vt:lpstr>
      <vt:lpstr>PROOF OF CONCEPT</vt:lpstr>
      <vt:lpstr>RESEARCH (Internal)</vt:lpstr>
      <vt:lpstr>PORTFOLIO</vt:lpstr>
      <vt:lpstr>DEVELOPMENT</vt:lpstr>
      <vt:lpstr>PowerPoint Presentation</vt:lpstr>
      <vt:lpstr>PowerPoint Presentation</vt:lpstr>
      <vt:lpstr>PowerPoint Presentation</vt:lpstr>
      <vt:lpstr>PowerPoint Presentation</vt:lpstr>
      <vt:lpstr>PowerPoint Presentation</vt:lpstr>
      <vt:lpstr>PowerPoint Presentation</vt:lpstr>
      <vt:lpstr>The MDDMF is a thinking tool for ensuring you have thought matters through.</vt:lpstr>
      <vt:lpstr>Enterprise Data Management MDDMF V7.0 </vt:lpstr>
      <vt:lpstr>Multi Dimensional Data Management Framework (MDDMF) V7.0</vt:lpstr>
      <vt:lpstr>Understand stewardship across Information Value Chain segments</vt:lpstr>
      <vt:lpstr>Who is William Evans?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Governance</dc:title>
  <dc:creator>William Evans</dc:creator>
  <cp:lastModifiedBy>William Evans</cp:lastModifiedBy>
  <cp:revision>136</cp:revision>
  <cp:lastPrinted>2017-04-18T15:22:13Z</cp:lastPrinted>
  <dcterms:created xsi:type="dcterms:W3CDTF">2017-01-31T01:41:35Z</dcterms:created>
  <dcterms:modified xsi:type="dcterms:W3CDTF">2024-12-21T17:47:28Z</dcterms:modified>
</cp:coreProperties>
</file>